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aleway"/>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regular.fntdata"/><Relationship Id="rId21" Type="http://schemas.openxmlformats.org/officeDocument/2006/relationships/slide" Target="slides/slide16.xml"/><Relationship Id="rId24" Type="http://schemas.openxmlformats.org/officeDocument/2006/relationships/font" Target="fonts/Raleway-italic.fntdata"/><Relationship Id="rId23"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regular.fntdata"/><Relationship Id="rId25" Type="http://schemas.openxmlformats.org/officeDocument/2006/relationships/font" Target="fonts/Raleway-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1c2207547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1c2207547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1c24be61a5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1c24be61a5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1c24be61a5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1c24be61a5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1c24be61a5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1c24be61a5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1c24be61a5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31c24be61a5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1c2207547c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1c2207547c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3167e632389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3167e632389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5b15f0a3_5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5b15f0a3_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1c2207547c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1c2207547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1c24be61a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1c24be61a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1c24be61a5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1c24be61a5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1c2207547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1c2207547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167e632389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167e632389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167e63238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167e63238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1c24be61a5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1c24be61a5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rgbClr val="1A53B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www.youtube.com/watch?v=WH90ough55c" TargetMode="Externa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3000"/>
              <a:t>SEPARATION FROM STEM: FACTORS THAT HINDER ELEMENTARY CHILDREN OF</a:t>
            </a:r>
            <a:endParaRPr sz="3000"/>
          </a:p>
          <a:p>
            <a:pPr indent="0" lvl="0" marL="0" rtl="0" algn="l">
              <a:spcBef>
                <a:spcPts val="0"/>
              </a:spcBef>
              <a:spcAft>
                <a:spcPts val="0"/>
              </a:spcAft>
              <a:buClr>
                <a:schemeClr val="dk2"/>
              </a:buClr>
              <a:buSzPts val="1100"/>
              <a:buFont typeface="Arial"/>
              <a:buNone/>
            </a:pPr>
            <a:r>
              <a:rPr lang="en" sz="3000"/>
              <a:t>COLOR FROM STEM</a:t>
            </a:r>
            <a:endParaRPr sz="3000"/>
          </a:p>
          <a:p>
            <a:pPr indent="0" lvl="0" marL="0" rtl="0" algn="l">
              <a:spcBef>
                <a:spcPts val="0"/>
              </a:spcBef>
              <a:spcAft>
                <a:spcPts val="0"/>
              </a:spcAft>
              <a:buClr>
                <a:schemeClr val="dk2"/>
              </a:buClr>
              <a:buSzPts val="1100"/>
              <a:buFont typeface="Arial"/>
              <a:buNone/>
            </a:pPr>
            <a:r>
              <a:t/>
            </a:r>
            <a:endParaRPr/>
          </a:p>
          <a:p>
            <a:pPr indent="0" lvl="0" marL="0" rtl="0" algn="l">
              <a:spcBef>
                <a:spcPts val="0"/>
              </a:spcBef>
              <a:spcAft>
                <a:spcPts val="0"/>
              </a:spcAft>
              <a:buNone/>
            </a:pPr>
            <a:r>
              <a:t/>
            </a:r>
            <a:endParaRPr/>
          </a:p>
        </p:txBody>
      </p:sp>
      <p:sp>
        <p:nvSpPr>
          <p:cNvPr id="73" name="Google Shape;73;p13"/>
          <p:cNvSpPr txBox="1"/>
          <p:nvPr>
            <p:ph idx="1" type="subTitle"/>
          </p:nvPr>
        </p:nvSpPr>
        <p:spPr>
          <a:xfrm>
            <a:off x="2371717" y="33249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2400">
                <a:solidFill>
                  <a:srgbClr val="F8D16F"/>
                </a:solidFill>
              </a:rPr>
              <a:t>Victoria Morris</a:t>
            </a:r>
            <a:endParaRPr sz="2400">
              <a:solidFill>
                <a:srgbClr val="F8D16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000"/>
              <a:t>SOCIOECONOMIC FACTORS</a:t>
            </a:r>
            <a:endParaRPr sz="4000"/>
          </a:p>
          <a:p>
            <a:pPr indent="0" lvl="0" marL="0" rtl="0" algn="ctr">
              <a:spcBef>
                <a:spcPts val="0"/>
              </a:spcBef>
              <a:spcAft>
                <a:spcPts val="0"/>
              </a:spcAft>
              <a:buNone/>
            </a:pPr>
            <a:r>
              <a:t/>
            </a:r>
            <a:endParaRPr sz="4000"/>
          </a:p>
          <a:p>
            <a:pPr indent="0" lvl="0" marL="0" rtl="0" algn="ctr">
              <a:spcBef>
                <a:spcPts val="0"/>
              </a:spcBef>
              <a:spcAft>
                <a:spcPts val="0"/>
              </a:spcAft>
              <a:buClr>
                <a:schemeClr val="dk2"/>
              </a:buClr>
              <a:buSzPts val="1100"/>
              <a:buFont typeface="Arial"/>
              <a:buNone/>
            </a:pPr>
            <a:r>
              <a:rPr lang="en" sz="1800">
                <a:solidFill>
                  <a:srgbClr val="F8D16F"/>
                </a:solidFill>
              </a:rPr>
              <a:t>Since people of color make up a large majority of those with a lower</a:t>
            </a:r>
            <a:endParaRPr sz="1800">
              <a:solidFill>
                <a:srgbClr val="F8D16F"/>
              </a:solidFill>
            </a:endParaRPr>
          </a:p>
          <a:p>
            <a:pPr indent="0" lvl="0" marL="0" rtl="0" algn="ctr">
              <a:spcBef>
                <a:spcPts val="0"/>
              </a:spcBef>
              <a:spcAft>
                <a:spcPts val="0"/>
              </a:spcAft>
              <a:buClr>
                <a:schemeClr val="dk2"/>
              </a:buClr>
              <a:buSzPts val="1100"/>
              <a:buFont typeface="Arial"/>
              <a:buNone/>
            </a:pPr>
            <a:r>
              <a:rPr lang="en" sz="1800">
                <a:solidFill>
                  <a:srgbClr val="F8D16F"/>
                </a:solidFill>
              </a:rPr>
              <a:t>socioeconomic status, a large portion of people of color cannot excel at STEM education, not due to inherent ability or interest, but primarily due to the lack of resources and exposure. In addition to not receiving the help that schools need to promote STEM, communities are not given the funding necessary to promote STEM within their communities.</a:t>
            </a:r>
            <a:endParaRPr sz="1800">
              <a:solidFill>
                <a:srgbClr val="F8D16F"/>
              </a:solidFill>
            </a:endParaRPr>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000"/>
              <a:t>REPRESENTATION IN STEM</a:t>
            </a:r>
            <a:endParaRPr sz="4000"/>
          </a:p>
          <a:p>
            <a:pPr indent="0" lvl="0" marL="0" rtl="0" algn="ctr">
              <a:spcBef>
                <a:spcPts val="0"/>
              </a:spcBef>
              <a:spcAft>
                <a:spcPts val="0"/>
              </a:spcAft>
              <a:buNone/>
            </a:pPr>
            <a:r>
              <a:t/>
            </a:r>
            <a:endParaRPr sz="4000"/>
          </a:p>
          <a:p>
            <a:pPr indent="0" lvl="0" marL="0" rtl="0" algn="ctr">
              <a:spcBef>
                <a:spcPts val="0"/>
              </a:spcBef>
              <a:spcAft>
                <a:spcPts val="0"/>
              </a:spcAft>
              <a:buClr>
                <a:schemeClr val="dk2"/>
              </a:buClr>
              <a:buSzPts val="1100"/>
              <a:buFont typeface="Arial"/>
              <a:buNone/>
            </a:pPr>
            <a:r>
              <a:rPr lang="en" sz="1800">
                <a:solidFill>
                  <a:srgbClr val="F8D16F"/>
                </a:solidFill>
              </a:rPr>
              <a:t>Children need representation in STEM because it allows them to be</a:t>
            </a:r>
            <a:endParaRPr sz="1800">
              <a:solidFill>
                <a:srgbClr val="F8D16F"/>
              </a:solidFill>
            </a:endParaRPr>
          </a:p>
          <a:p>
            <a:pPr indent="0" lvl="0" marL="0" rtl="0" algn="ctr">
              <a:spcBef>
                <a:spcPts val="0"/>
              </a:spcBef>
              <a:spcAft>
                <a:spcPts val="0"/>
              </a:spcAft>
              <a:buClr>
                <a:schemeClr val="dk2"/>
              </a:buClr>
              <a:buSzPts val="1100"/>
              <a:buFont typeface="Arial"/>
              <a:buNone/>
            </a:pPr>
            <a:r>
              <a:rPr lang="en" sz="1800">
                <a:solidFill>
                  <a:srgbClr val="F8D16F"/>
                </a:solidFill>
              </a:rPr>
              <a:t>exposed to different careers and have self-efficiency to uplift</a:t>
            </a:r>
            <a:endParaRPr sz="1800">
              <a:solidFill>
                <a:srgbClr val="F8D16F"/>
              </a:solidFill>
            </a:endParaRPr>
          </a:p>
          <a:p>
            <a:pPr indent="0" lvl="0" marL="0" rtl="0" algn="ctr">
              <a:spcBef>
                <a:spcPts val="0"/>
              </a:spcBef>
              <a:spcAft>
                <a:spcPts val="0"/>
              </a:spcAft>
              <a:buClr>
                <a:schemeClr val="dk2"/>
              </a:buClr>
              <a:buSzPts val="1100"/>
              <a:buFont typeface="Arial"/>
              <a:buNone/>
            </a:pPr>
            <a:r>
              <a:rPr lang="en" sz="1800">
                <a:solidFill>
                  <a:srgbClr val="F8D16F"/>
                </a:solidFill>
              </a:rPr>
              <a:t>themselves in their dreams. Based on a study be Pew Research, it is</a:t>
            </a:r>
            <a:endParaRPr sz="1800">
              <a:solidFill>
                <a:srgbClr val="F8D16F"/>
              </a:solidFill>
            </a:endParaRPr>
          </a:p>
          <a:p>
            <a:pPr indent="0" lvl="0" marL="0" rtl="0" algn="ctr">
              <a:spcBef>
                <a:spcPts val="0"/>
              </a:spcBef>
              <a:spcAft>
                <a:spcPts val="0"/>
              </a:spcAft>
              <a:buClr>
                <a:schemeClr val="dk2"/>
              </a:buClr>
              <a:buSzPts val="1100"/>
              <a:buFont typeface="Arial"/>
              <a:buNone/>
            </a:pPr>
            <a:r>
              <a:rPr lang="en" sz="1800">
                <a:solidFill>
                  <a:srgbClr val="F8D16F"/>
                </a:solidFill>
              </a:rPr>
              <a:t>shown that 41 percent of Americans from this study attribute lack of</a:t>
            </a:r>
            <a:endParaRPr sz="1800">
              <a:solidFill>
                <a:srgbClr val="F8D16F"/>
              </a:solidFill>
            </a:endParaRPr>
          </a:p>
          <a:p>
            <a:pPr indent="0" lvl="0" marL="0" rtl="0" algn="ctr">
              <a:spcBef>
                <a:spcPts val="0"/>
              </a:spcBef>
              <a:spcAft>
                <a:spcPts val="0"/>
              </a:spcAft>
              <a:buClr>
                <a:schemeClr val="dk2"/>
              </a:buClr>
              <a:buSzPts val="1100"/>
              <a:buFont typeface="Arial"/>
              <a:buNone/>
            </a:pPr>
            <a:r>
              <a:rPr lang="en" sz="1800">
                <a:solidFill>
                  <a:srgbClr val="F8D16F"/>
                </a:solidFill>
              </a:rPr>
              <a:t>diversity in the STEM field, as to why they don’t pursue STEM from an</a:t>
            </a:r>
            <a:endParaRPr sz="1800">
              <a:solidFill>
                <a:srgbClr val="F8D16F"/>
              </a:solidFill>
            </a:endParaRPr>
          </a:p>
          <a:p>
            <a:pPr indent="0" lvl="0" marL="0" rtl="0" algn="ctr">
              <a:spcBef>
                <a:spcPts val="0"/>
              </a:spcBef>
              <a:spcAft>
                <a:spcPts val="0"/>
              </a:spcAft>
              <a:buNone/>
            </a:pPr>
            <a:r>
              <a:rPr lang="en" sz="1800">
                <a:solidFill>
                  <a:srgbClr val="F8D16F"/>
                </a:solidFill>
              </a:rPr>
              <a:t>early age.</a:t>
            </a:r>
            <a:endParaRPr sz="1800">
              <a:solidFill>
                <a:srgbClr val="F8D16F"/>
              </a:solidFill>
            </a:endParaRPr>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4"/>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000"/>
              <a:t>ELEMENTARY SCHOOL TEACHING</a:t>
            </a:r>
            <a:endParaRPr sz="4000"/>
          </a:p>
          <a:p>
            <a:pPr indent="0" lvl="0" marL="0" rtl="0" algn="ctr">
              <a:spcBef>
                <a:spcPts val="0"/>
              </a:spcBef>
              <a:spcAft>
                <a:spcPts val="0"/>
              </a:spcAft>
              <a:buNone/>
            </a:pPr>
            <a:r>
              <a:t/>
            </a:r>
            <a:endParaRPr sz="4000"/>
          </a:p>
          <a:p>
            <a:pPr indent="0" lvl="0" marL="0" rtl="0" algn="ctr">
              <a:spcBef>
                <a:spcPts val="0"/>
              </a:spcBef>
              <a:spcAft>
                <a:spcPts val="0"/>
              </a:spcAft>
              <a:buClr>
                <a:schemeClr val="dk2"/>
              </a:buClr>
              <a:buSzPts val="1100"/>
              <a:buFont typeface="Arial"/>
              <a:buNone/>
            </a:pPr>
            <a:r>
              <a:rPr lang="en" sz="1800">
                <a:solidFill>
                  <a:srgbClr val="F8D16F"/>
                </a:solidFill>
              </a:rPr>
              <a:t>Creating a STEM foundation at an elementary age is fundamental, it allows children to critically think and develop. In 2005, a study was conducted to determine the effects of a program implemented in Boston called Engineering is Elementary. In this study, students K-5 were asked to determine what technology and engineering were and what engineers do. The results showed that kids could understand the concept of engineering and technology and could grow from it.</a:t>
            </a:r>
            <a:endParaRPr sz="1800">
              <a:solidFill>
                <a:srgbClr val="F8D16F"/>
              </a:solidFill>
            </a:endParaRPr>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000"/>
              <a:t>ELEMENTARY SCHOOL TEACHING</a:t>
            </a:r>
            <a:endParaRPr sz="4000"/>
          </a:p>
          <a:p>
            <a:pPr indent="0" lvl="0" marL="0" rtl="0" algn="ctr">
              <a:spcBef>
                <a:spcPts val="0"/>
              </a:spcBef>
              <a:spcAft>
                <a:spcPts val="0"/>
              </a:spcAft>
              <a:buNone/>
            </a:pPr>
            <a:r>
              <a:t/>
            </a:r>
            <a:endParaRPr sz="4000"/>
          </a:p>
          <a:p>
            <a:pPr indent="0" lvl="0" marL="0" rtl="0" algn="ctr">
              <a:spcBef>
                <a:spcPts val="0"/>
              </a:spcBef>
              <a:spcAft>
                <a:spcPts val="0"/>
              </a:spcAft>
              <a:buClr>
                <a:schemeClr val="dk2"/>
              </a:buClr>
              <a:buSzPts val="1100"/>
              <a:buFont typeface="Arial"/>
              <a:buNone/>
            </a:pPr>
            <a:r>
              <a:rPr lang="en" sz="1800">
                <a:solidFill>
                  <a:srgbClr val="F8D16F"/>
                </a:solidFill>
              </a:rPr>
              <a:t>However, curriculum isn’t the only flaw regarding STEM in schools. It is teaching as well. A study in 2017 showed that when preparing for classes, 52 percent of elementary teachers say they are not adequately prepared to teach Engineering to their students (The National Survey of Science and Mathematics Education, 2018). It is </a:t>
            </a:r>
            <a:r>
              <a:rPr lang="en" sz="1800">
                <a:solidFill>
                  <a:srgbClr val="F8D16F"/>
                </a:solidFill>
              </a:rPr>
              <a:t>imperative</a:t>
            </a:r>
            <a:r>
              <a:rPr lang="en" sz="1800">
                <a:solidFill>
                  <a:srgbClr val="F8D16F"/>
                </a:solidFill>
              </a:rPr>
              <a:t> that with students we take into account that, with unprepared teaching comes a decrease in performance and interest within the teaching field.</a:t>
            </a:r>
            <a:endParaRPr sz="1800">
              <a:solidFill>
                <a:srgbClr val="F8D16F"/>
              </a:solidFill>
            </a:endParaRPr>
          </a:p>
          <a:p>
            <a:pPr indent="0" lvl="0" marL="0" rtl="0" algn="ctr">
              <a:spcBef>
                <a:spcPts val="0"/>
              </a:spcBef>
              <a:spcAft>
                <a:spcPts val="0"/>
              </a:spcAft>
              <a:buNone/>
            </a:pPr>
            <a:r>
              <a:t/>
            </a:r>
            <a:endParaRPr sz="1800">
              <a:solidFill>
                <a:srgbClr val="F8D16F"/>
              </a:solidFill>
            </a:endParaRPr>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ph type="title"/>
          </p:nvPr>
        </p:nvSpPr>
        <p:spPr>
          <a:xfrm>
            <a:off x="243900" y="963463"/>
            <a:ext cx="4679400" cy="330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To plant the seed and generate interest for a child in STEM, there is a curriculum called “Engineering is Elementary” that covers engineering, computer science, and math for elementary school students.</a:t>
            </a:r>
            <a:endParaRPr b="0" sz="1800">
              <a:latin typeface="Lato"/>
              <a:ea typeface="Lato"/>
              <a:cs typeface="Lato"/>
              <a:sym typeface="Lato"/>
            </a:endParaRPr>
          </a:p>
          <a:p>
            <a:pPr indent="0" lvl="0" marL="0" rtl="0" algn="l">
              <a:spcBef>
                <a:spcPts val="0"/>
              </a:spcBef>
              <a:spcAft>
                <a:spcPts val="0"/>
              </a:spcAft>
              <a:buNone/>
            </a:pPr>
            <a:r>
              <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Engineering is Elementary (EIE) is a curricula division that provides a curriculum for elementary students to learn STEM topics, especially technology and engineering. This curriculum could be used in School classrooms, or in After-School Programs.</a:t>
            </a:r>
            <a:endParaRPr b="0" sz="1800">
              <a:latin typeface="Lato"/>
              <a:ea typeface="Lato"/>
              <a:cs typeface="Lato"/>
              <a:sym typeface="Lato"/>
            </a:endParaRPr>
          </a:p>
          <a:p>
            <a:pPr indent="0" lvl="0" marL="0" rtl="0" algn="l">
              <a:spcBef>
                <a:spcPts val="0"/>
              </a:spcBef>
              <a:spcAft>
                <a:spcPts val="0"/>
              </a:spcAft>
              <a:buNone/>
            </a:pPr>
            <a:r>
              <a:t/>
            </a:r>
            <a:endParaRPr b="0" sz="1800">
              <a:latin typeface="Lato"/>
              <a:ea typeface="Lato"/>
              <a:cs typeface="Lato"/>
              <a:sym typeface="Lato"/>
            </a:endParaRPr>
          </a:p>
          <a:p>
            <a:pPr indent="0" lvl="0" marL="0" rtl="0" algn="l">
              <a:spcBef>
                <a:spcPts val="0"/>
              </a:spcBef>
              <a:spcAft>
                <a:spcPts val="1000"/>
              </a:spcAft>
              <a:buNone/>
            </a:pPr>
            <a:r>
              <a:t/>
            </a:r>
            <a:endParaRPr b="0" sz="2400"/>
          </a:p>
        </p:txBody>
      </p:sp>
      <p:sp>
        <p:nvSpPr>
          <p:cNvPr id="152" name="Google Shape;152;p26"/>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rgbClr val="F8D16F"/>
                </a:solidFill>
                <a:latin typeface="Raleway"/>
                <a:ea typeface="Raleway"/>
                <a:cs typeface="Raleway"/>
                <a:sym typeface="Raleway"/>
              </a:rPr>
              <a:t>Suggested Future Research</a:t>
            </a:r>
            <a:endParaRPr b="1" sz="1800">
              <a:solidFill>
                <a:srgbClr val="F8D16F"/>
              </a:solidFill>
              <a:latin typeface="Raleway"/>
              <a:ea typeface="Raleway"/>
              <a:cs typeface="Raleway"/>
              <a:sym typeface="Raleway"/>
            </a:endParaRPr>
          </a:p>
        </p:txBody>
      </p:sp>
      <p:pic>
        <p:nvPicPr>
          <p:cNvPr descr="Engineering is Elementary® (EiE®) is a project of the National Center for Technological Literacy® at the Museum of Science, Boston. Explore our research-based, teacher-tested, and award-winning curricula:&#10;&#10;Engineering is Elementary—for elementary classrooms&#10;Engineering Adventures—for grades 3 and up in afterschool and camp programs&#10;Engineering Everywhere—for middle-school afterschool and camp programs&#10;&#10;EiE addresses America’s pressing need for effective STEM education in three ways: curriculum development and dissemination, professional development (PD), and educational research." id="153" name="Google Shape;153;p26" title="Engineering is Elementary Overview">
            <a:hlinkClick r:id="rId3"/>
          </p:cNvPr>
          <p:cNvPicPr preferRelativeResize="0"/>
          <p:nvPr/>
        </p:nvPicPr>
        <p:blipFill>
          <a:blip r:embed="rId4">
            <a:alphaModFix/>
          </a:blip>
          <a:stretch>
            <a:fillRect/>
          </a:stretch>
        </p:blipFill>
        <p:spPr>
          <a:xfrm>
            <a:off x="4923300" y="782225"/>
            <a:ext cx="4089625" cy="36690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7"/>
          <p:cNvSpPr txBox="1"/>
          <p:nvPr>
            <p:ph idx="4294967295" type="title"/>
          </p:nvPr>
        </p:nvSpPr>
        <p:spPr>
          <a:xfrm>
            <a:off x="314875" y="325175"/>
            <a:ext cx="8210700" cy="766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4800">
                <a:solidFill>
                  <a:schemeClr val="lt1"/>
                </a:solidFill>
              </a:rPr>
              <a:t>Conclusion</a:t>
            </a:r>
            <a:endParaRPr sz="4800">
              <a:solidFill>
                <a:schemeClr val="lt1"/>
              </a:solidFill>
            </a:endParaRPr>
          </a:p>
        </p:txBody>
      </p:sp>
      <p:sp>
        <p:nvSpPr>
          <p:cNvPr id="159" name="Google Shape;159;p27"/>
          <p:cNvSpPr txBox="1"/>
          <p:nvPr>
            <p:ph idx="4294967295" type="title"/>
          </p:nvPr>
        </p:nvSpPr>
        <p:spPr>
          <a:xfrm>
            <a:off x="606025" y="1637450"/>
            <a:ext cx="7628400" cy="1492800"/>
          </a:xfrm>
          <a:prstGeom prst="rect">
            <a:avLst/>
          </a:prstGeom>
        </p:spPr>
        <p:txBody>
          <a:bodyPr anchorCtr="0" anchor="t" bIns="91425" lIns="91425" spcFirstLastPara="1" rIns="91425" wrap="square" tIns="91425">
            <a:noAutofit/>
          </a:bodyPr>
          <a:lstStyle/>
          <a:p>
            <a:pPr indent="0" lvl="0" marL="0" rtl="0" algn="ctr">
              <a:lnSpc>
                <a:spcPct val="200000"/>
              </a:lnSpc>
              <a:spcBef>
                <a:spcPts val="0"/>
              </a:spcBef>
              <a:spcAft>
                <a:spcPts val="0"/>
              </a:spcAft>
              <a:buNone/>
            </a:pPr>
            <a:r>
              <a:rPr lang="en" sz="1300">
                <a:solidFill>
                  <a:schemeClr val="lt1"/>
                </a:solidFill>
                <a:latin typeface="Lato"/>
                <a:ea typeface="Lato"/>
                <a:cs typeface="Lato"/>
                <a:sym typeface="Lato"/>
              </a:rPr>
              <a:t>In elementary schools, schools should consider changing the curriculum and allowing students to learn the fundamentals of engineering at an early age. It is </a:t>
            </a:r>
            <a:r>
              <a:rPr lang="en" sz="1300">
                <a:solidFill>
                  <a:schemeClr val="lt1"/>
                </a:solidFill>
                <a:latin typeface="Lato"/>
                <a:ea typeface="Lato"/>
                <a:cs typeface="Lato"/>
                <a:sym typeface="Lato"/>
              </a:rPr>
              <a:t>imperative</a:t>
            </a:r>
            <a:r>
              <a:rPr lang="en" sz="1300">
                <a:solidFill>
                  <a:schemeClr val="lt1"/>
                </a:solidFill>
                <a:latin typeface="Lato"/>
                <a:ea typeface="Lato"/>
                <a:cs typeface="Lato"/>
                <a:sym typeface="Lato"/>
              </a:rPr>
              <a:t> that students receive quality teachers who adequately teach these students STEM topics. Without adequate teaching, students cannot grow in the subjects they are taught, which will cause a decrease in performance.</a:t>
            </a:r>
            <a:endParaRPr sz="1300">
              <a:solidFill>
                <a:schemeClr val="lt1"/>
              </a:solidFill>
              <a:latin typeface="Lato"/>
              <a:ea typeface="Lato"/>
              <a:cs typeface="Lato"/>
              <a:sym typeface="Lato"/>
            </a:endParaRPr>
          </a:p>
          <a:p>
            <a:pPr indent="0" lvl="0" marL="0" rtl="0" algn="ctr">
              <a:lnSpc>
                <a:spcPct val="200000"/>
              </a:lnSpc>
              <a:spcBef>
                <a:spcPts val="0"/>
              </a:spcBef>
              <a:spcAft>
                <a:spcPts val="0"/>
              </a:spcAft>
              <a:buClr>
                <a:schemeClr val="dk2"/>
              </a:buClr>
              <a:buSzPts val="1100"/>
              <a:buFont typeface="Arial"/>
              <a:buNone/>
            </a:pPr>
            <a:r>
              <a:rPr lang="en" sz="1300">
                <a:solidFill>
                  <a:schemeClr val="lt1"/>
                </a:solidFill>
                <a:latin typeface="Lato"/>
                <a:ea typeface="Lato"/>
                <a:cs typeface="Lato"/>
                <a:sym typeface="Lato"/>
              </a:rPr>
              <a:t>Socioeconomic status affects the entire process as funding for schools and lower-class people of color provide them with materials and tools to further enhance their interest in STEM. To help maintain that interest and give children something or someone to work towards or look up to, it is imperative to have representation within the STEM field.</a:t>
            </a:r>
            <a:endParaRPr sz="1300">
              <a:solidFill>
                <a:schemeClr val="lt1"/>
              </a:solidFill>
              <a:latin typeface="Lato"/>
              <a:ea typeface="Lato"/>
              <a:cs typeface="Lato"/>
              <a:sym typeface="Lato"/>
            </a:endParaRPr>
          </a:p>
          <a:p>
            <a:pPr indent="0" lvl="0" marL="0" rtl="0" algn="ctr">
              <a:lnSpc>
                <a:spcPct val="200000"/>
              </a:lnSpc>
              <a:spcBef>
                <a:spcPts val="0"/>
              </a:spcBef>
              <a:spcAft>
                <a:spcPts val="0"/>
              </a:spcAft>
              <a:buNone/>
            </a:pPr>
            <a:r>
              <a:t/>
            </a:r>
            <a:endParaRPr sz="1700">
              <a:solidFill>
                <a:schemeClr val="lt1"/>
              </a:solidFill>
              <a:latin typeface="Lato"/>
              <a:ea typeface="Lato"/>
              <a:cs typeface="Lato"/>
              <a:sym typeface="Lato"/>
            </a:endParaRPr>
          </a:p>
          <a:p>
            <a:pPr indent="0" lvl="0" marL="0" rtl="0" algn="l">
              <a:lnSpc>
                <a:spcPct val="115000"/>
              </a:lnSpc>
              <a:spcBef>
                <a:spcPts val="0"/>
              </a:spcBef>
              <a:spcAft>
                <a:spcPts val="1600"/>
              </a:spcAft>
              <a:buNone/>
            </a:pPr>
            <a:r>
              <a:t/>
            </a:r>
            <a:endParaRPr b="0" sz="1800">
              <a:latin typeface="Lato"/>
              <a:ea typeface="Lato"/>
              <a:cs typeface="Lato"/>
              <a:sym typeface="Lato"/>
            </a:endParaRPr>
          </a:p>
        </p:txBody>
      </p:sp>
      <p:cxnSp>
        <p:nvCxnSpPr>
          <p:cNvPr id="160" name="Google Shape;160;p27"/>
          <p:cNvCxnSpPr/>
          <p:nvPr/>
        </p:nvCxnSpPr>
        <p:spPr>
          <a:xfrm flipH="1" rot="10800000">
            <a:off x="550500" y="1305600"/>
            <a:ext cx="7188300" cy="7800"/>
          </a:xfrm>
          <a:prstGeom prst="straightConnector1">
            <a:avLst/>
          </a:prstGeom>
          <a:noFill/>
          <a:ln cap="flat" cmpd="sng" w="28575">
            <a:solidFill>
              <a:srgbClr val="F8D16F"/>
            </a:solidFill>
            <a:prstDash val="solid"/>
            <a:round/>
            <a:headEnd len="med" w="med" type="none"/>
            <a:tailEnd len="med" w="med" type="none"/>
          </a:ln>
        </p:spPr>
      </p:cxn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8"/>
          <p:cNvSpPr txBox="1"/>
          <p:nvPr>
            <p:ph type="title"/>
          </p:nvPr>
        </p:nvSpPr>
        <p:spPr>
          <a:xfrm>
            <a:off x="346000" y="968000"/>
            <a:ext cx="8297400" cy="2232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0" lang="en" sz="1800"/>
              <a:t>https://www.webwire.com/ViewPressRel.asp?aId=197132  </a:t>
            </a:r>
            <a:endParaRPr b="0" sz="1800"/>
          </a:p>
          <a:p>
            <a:pPr indent="-342900" lvl="0" marL="457200" rtl="0" algn="l">
              <a:spcBef>
                <a:spcPts val="0"/>
              </a:spcBef>
              <a:spcAft>
                <a:spcPts val="0"/>
              </a:spcAft>
              <a:buSzPts val="1800"/>
              <a:buChar char="●"/>
            </a:pPr>
            <a:r>
              <a:rPr b="0" lang="en" sz="1800"/>
              <a:t>https://www.blackenterprise.com/keys-successful-school-turnaround/black-children-in-school-2/ </a:t>
            </a:r>
            <a:endParaRPr b="0" sz="1800"/>
          </a:p>
          <a:p>
            <a:pPr indent="-342900" lvl="0" marL="457200" rtl="0" algn="l">
              <a:spcBef>
                <a:spcPts val="0"/>
              </a:spcBef>
              <a:spcAft>
                <a:spcPts val="0"/>
              </a:spcAft>
              <a:buSzPts val="1800"/>
              <a:buChar char="●"/>
            </a:pPr>
            <a:r>
              <a:rPr b="0" lang="en" sz="1800"/>
              <a:t>https://about.collegeboard.org/</a:t>
            </a:r>
            <a:endParaRPr b="0" sz="1800"/>
          </a:p>
          <a:p>
            <a:pPr indent="-342900" lvl="0" marL="457200" rtl="0" algn="l">
              <a:spcBef>
                <a:spcPts val="0"/>
              </a:spcBef>
              <a:spcAft>
                <a:spcPts val="0"/>
              </a:spcAft>
              <a:buSzPts val="1800"/>
              <a:buChar char="●"/>
            </a:pPr>
            <a:r>
              <a:rPr b="0" lang="en" sz="1800"/>
              <a:t>https://www.newyorker.com/magazine/2020/03/09/prep-for-prep-and-the-fault-lines-in-new-yorks-schools</a:t>
            </a:r>
            <a:endParaRPr b="0" sz="1800"/>
          </a:p>
          <a:p>
            <a:pPr indent="-342900" lvl="0" marL="457200" rtl="0" algn="l">
              <a:spcBef>
                <a:spcPts val="0"/>
              </a:spcBef>
              <a:spcAft>
                <a:spcPts val="0"/>
              </a:spcAft>
              <a:buSzPts val="1800"/>
              <a:buChar char="●"/>
            </a:pPr>
            <a:r>
              <a:rPr b="0" lang="en" sz="1800"/>
              <a:t>https://nces.ed.gov/programs/raceindicators/indicator_rce.asp</a:t>
            </a:r>
            <a:endParaRPr b="0" sz="1800"/>
          </a:p>
        </p:txBody>
      </p:sp>
      <p:sp>
        <p:nvSpPr>
          <p:cNvPr id="166" name="Google Shape;166;p28"/>
          <p:cNvSpPr txBox="1"/>
          <p:nvPr/>
        </p:nvSpPr>
        <p:spPr>
          <a:xfrm>
            <a:off x="660600" y="168125"/>
            <a:ext cx="72561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3100">
                <a:solidFill>
                  <a:srgbClr val="F8D16F"/>
                </a:solidFill>
                <a:latin typeface="Raleway"/>
                <a:ea typeface="Raleway"/>
                <a:cs typeface="Raleway"/>
                <a:sym typeface="Raleway"/>
              </a:rPr>
              <a:t>Citations</a:t>
            </a:r>
            <a:endParaRPr b="1" sz="3100">
              <a:solidFill>
                <a:srgbClr val="F8D16F"/>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idx="4294967295" type="title"/>
          </p:nvPr>
        </p:nvSpPr>
        <p:spPr>
          <a:xfrm>
            <a:off x="466650" y="867825"/>
            <a:ext cx="8210700" cy="766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4800">
                <a:solidFill>
                  <a:schemeClr val="lt1"/>
                </a:solidFill>
              </a:rPr>
              <a:t>Introduction</a:t>
            </a:r>
            <a:endParaRPr sz="4800">
              <a:solidFill>
                <a:schemeClr val="lt1"/>
              </a:solidFill>
            </a:endParaRPr>
          </a:p>
        </p:txBody>
      </p:sp>
      <p:sp>
        <p:nvSpPr>
          <p:cNvPr id="79" name="Google Shape;79;p14"/>
          <p:cNvSpPr txBox="1"/>
          <p:nvPr>
            <p:ph idx="4294967295" type="title"/>
          </p:nvPr>
        </p:nvSpPr>
        <p:spPr>
          <a:xfrm>
            <a:off x="1180150" y="2416050"/>
            <a:ext cx="7187400" cy="3215100"/>
          </a:xfrm>
          <a:prstGeom prst="rect">
            <a:avLst/>
          </a:prstGeom>
        </p:spPr>
        <p:txBody>
          <a:bodyPr anchorCtr="0" anchor="t" bIns="91425" lIns="91425" spcFirstLastPara="1" rIns="91425" wrap="square" tIns="91425">
            <a:noAutofit/>
          </a:bodyPr>
          <a:lstStyle/>
          <a:p>
            <a:pPr indent="0" lvl="0" marL="0" rtl="0" algn="ctr">
              <a:lnSpc>
                <a:spcPct val="200000"/>
              </a:lnSpc>
              <a:spcBef>
                <a:spcPts val="0"/>
              </a:spcBef>
              <a:spcAft>
                <a:spcPts val="0"/>
              </a:spcAft>
              <a:buNone/>
            </a:pPr>
            <a:r>
              <a:rPr lang="en" sz="1400">
                <a:solidFill>
                  <a:schemeClr val="lt1"/>
                </a:solidFill>
                <a:latin typeface="Lato"/>
                <a:ea typeface="Lato"/>
                <a:cs typeface="Lato"/>
                <a:sym typeface="Lato"/>
              </a:rPr>
              <a:t>In the United States, at least 45 percent of people of color (POC) in the STEM field attribute the lack of POC to the fact that they were not encouraged to pursue STEM at an early age (Pew Research, 2020). </a:t>
            </a:r>
            <a:r>
              <a:rPr lang="en" sz="1500">
                <a:solidFill>
                  <a:schemeClr val="lt1"/>
                </a:solidFill>
                <a:latin typeface="Lato"/>
                <a:ea typeface="Lato"/>
                <a:cs typeface="Lato"/>
                <a:sym typeface="Lato"/>
              </a:rPr>
              <a:t>Children are most susceptible to information and ideas early because their brains are still developing. Early education focuses more on language arts and math than science and technology.</a:t>
            </a:r>
            <a:endParaRPr sz="1500">
              <a:latin typeface="Lato"/>
              <a:ea typeface="Lato"/>
              <a:cs typeface="Lato"/>
              <a:sym typeface="Lato"/>
            </a:endParaRPr>
          </a:p>
        </p:txBody>
      </p:sp>
      <p:cxnSp>
        <p:nvCxnSpPr>
          <p:cNvPr id="80" name="Google Shape;80;p14"/>
          <p:cNvCxnSpPr/>
          <p:nvPr/>
        </p:nvCxnSpPr>
        <p:spPr>
          <a:xfrm flipH="1" rot="10800000">
            <a:off x="1179700" y="1997700"/>
            <a:ext cx="7188300" cy="7800"/>
          </a:xfrm>
          <a:prstGeom prst="straightConnector1">
            <a:avLst/>
          </a:prstGeom>
          <a:noFill/>
          <a:ln cap="flat" cmpd="sng" w="28575">
            <a:solidFill>
              <a:srgbClr val="F8D16F"/>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Research Question</a:t>
            </a:r>
            <a:endParaRPr/>
          </a:p>
          <a:p>
            <a:pPr indent="0" lvl="0" marL="0" rtl="0" algn="ctr">
              <a:spcBef>
                <a:spcPts val="0"/>
              </a:spcBef>
              <a:spcAft>
                <a:spcPts val="0"/>
              </a:spcAft>
              <a:buNone/>
            </a:pPr>
            <a:r>
              <a:t/>
            </a:r>
            <a:endParaRPr/>
          </a:p>
          <a:p>
            <a:pPr indent="0" lvl="0" marL="0" rtl="0" algn="ctr">
              <a:spcBef>
                <a:spcPts val="0"/>
              </a:spcBef>
              <a:spcAft>
                <a:spcPts val="0"/>
              </a:spcAft>
              <a:buClr>
                <a:schemeClr val="dk2"/>
              </a:buClr>
              <a:buSzPts val="1100"/>
              <a:buFont typeface="Arial"/>
              <a:buNone/>
            </a:pPr>
            <a:r>
              <a:rPr lang="en" sz="1800">
                <a:solidFill>
                  <a:srgbClr val="F8D16F"/>
                </a:solidFill>
              </a:rPr>
              <a:t>WHAT FACTORS IMPACT AN ELEMENTARY CHILD’S LEVEL OF INTEREST AND LONG-TERM PROFESSIONAL PURSUIT IN STEM CAREERS?</a:t>
            </a:r>
            <a:endParaRPr sz="1800">
              <a:solidFill>
                <a:srgbClr val="F8D16F"/>
              </a:solidFill>
            </a:endParaRPr>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8D16F"/>
                </a:solidFill>
              </a:rPr>
              <a:t>Thesis Statement</a:t>
            </a:r>
            <a:endParaRPr>
              <a:solidFill>
                <a:srgbClr val="F8D16F"/>
              </a:solidFill>
            </a:endParaRPr>
          </a:p>
          <a:p>
            <a:pPr indent="0" lvl="0" marL="0" rtl="0" algn="ctr">
              <a:spcBef>
                <a:spcPts val="0"/>
              </a:spcBef>
              <a:spcAft>
                <a:spcPts val="0"/>
              </a:spcAft>
              <a:buNone/>
            </a:pPr>
            <a:r>
              <a:t/>
            </a:r>
            <a:endParaRPr/>
          </a:p>
          <a:p>
            <a:pPr indent="0" lvl="0" marL="0" rtl="0" algn="ctr">
              <a:spcBef>
                <a:spcPts val="0"/>
              </a:spcBef>
              <a:spcAft>
                <a:spcPts val="0"/>
              </a:spcAft>
              <a:buNone/>
            </a:pPr>
            <a:r>
              <a:rPr lang="en" sz="1800"/>
              <a:t>Students’ access to STEM curriculum</a:t>
            </a:r>
            <a:endParaRPr sz="1800"/>
          </a:p>
          <a:p>
            <a:pPr indent="0" lvl="0" marL="0" rtl="0" algn="ctr">
              <a:spcBef>
                <a:spcPts val="0"/>
              </a:spcBef>
              <a:spcAft>
                <a:spcPts val="0"/>
              </a:spcAft>
              <a:buNone/>
            </a:pPr>
            <a:r>
              <a:rPr lang="en" sz="1800"/>
              <a:t>and programs, sufficient school</a:t>
            </a:r>
            <a:endParaRPr sz="1800"/>
          </a:p>
          <a:p>
            <a:pPr indent="0" lvl="0" marL="0" rtl="0" algn="ctr">
              <a:spcBef>
                <a:spcPts val="0"/>
              </a:spcBef>
              <a:spcAft>
                <a:spcPts val="0"/>
              </a:spcAft>
              <a:buNone/>
            </a:pPr>
            <a:r>
              <a:rPr lang="en" sz="1800"/>
              <a:t>funding and transportation, and</a:t>
            </a:r>
            <a:endParaRPr sz="1800"/>
          </a:p>
          <a:p>
            <a:pPr indent="0" lvl="0" marL="0" rtl="0" algn="ctr">
              <a:spcBef>
                <a:spcPts val="0"/>
              </a:spcBef>
              <a:spcAft>
                <a:spcPts val="0"/>
              </a:spcAft>
              <a:buNone/>
            </a:pPr>
            <a:r>
              <a:rPr lang="en" sz="1800"/>
              <a:t>diverse, highly qualified staff affect</a:t>
            </a:r>
            <a:endParaRPr sz="1800"/>
          </a:p>
          <a:p>
            <a:pPr indent="0" lvl="0" marL="0" rtl="0" algn="ctr">
              <a:spcBef>
                <a:spcPts val="0"/>
              </a:spcBef>
              <a:spcAft>
                <a:spcPts val="0"/>
              </a:spcAft>
              <a:buNone/>
            </a:pPr>
            <a:r>
              <a:rPr lang="en" sz="1800"/>
              <a:t>students’ eventual professional</a:t>
            </a:r>
            <a:endParaRPr sz="1800"/>
          </a:p>
          <a:p>
            <a:pPr indent="0" lvl="0" marL="0" rtl="0" algn="ctr">
              <a:spcBef>
                <a:spcPts val="0"/>
              </a:spcBef>
              <a:spcAft>
                <a:spcPts val="0"/>
              </a:spcAft>
              <a:buNone/>
            </a:pPr>
            <a:r>
              <a:rPr lang="en" sz="1800"/>
              <a:t>involvement with STEM careers.</a:t>
            </a:r>
            <a:endParaRPr sz="1800"/>
          </a:p>
          <a:p>
            <a:pPr indent="0" lvl="0" marL="0" rtl="0" algn="ctr">
              <a:spcBef>
                <a:spcPts val="0"/>
              </a:spcBef>
              <a:spcAft>
                <a:spcPts val="0"/>
              </a:spcAft>
              <a:buClr>
                <a:schemeClr val="dk2"/>
              </a:buClr>
              <a:buSzPts val="1100"/>
              <a:buFont typeface="Arial"/>
              <a:buNone/>
            </a:pPr>
            <a:r>
              <a:t/>
            </a:r>
            <a:endParaRPr sz="1800"/>
          </a:p>
          <a:p>
            <a:pPr indent="0" lvl="0" marL="0" rtl="0" algn="ctr">
              <a:spcBef>
                <a:spcPts val="0"/>
              </a:spcBef>
              <a:spcAft>
                <a:spcPts val="0"/>
              </a:spcAft>
              <a:buNone/>
            </a:pPr>
            <a:r>
              <a:t/>
            </a:r>
            <a:endParaRPr sz="1800">
              <a:solidFill>
                <a:srgbClr val="F8D16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90950" y="812250"/>
            <a:ext cx="4679400" cy="351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800">
                <a:latin typeface="Lato"/>
                <a:ea typeface="Lato"/>
                <a:cs typeface="Lato"/>
                <a:sym typeface="Lato"/>
              </a:rPr>
              <a:t>In the United States, at least 45 percent of people of color (POC) in the STEM field attribute the lack of POC to the fact that they were not encouraged to pursue STEM at an early age (Pew Research, 2020).</a:t>
            </a:r>
            <a:endParaRPr b="0" sz="1800">
              <a:latin typeface="Lato"/>
              <a:ea typeface="Lato"/>
              <a:cs typeface="Lato"/>
              <a:sym typeface="Lato"/>
            </a:endParaRPr>
          </a:p>
          <a:p>
            <a:pPr indent="0" lvl="0" marL="0" rtl="0" algn="l">
              <a:spcBef>
                <a:spcPts val="0"/>
              </a:spcBef>
              <a:spcAft>
                <a:spcPts val="0"/>
              </a:spcAft>
              <a:buNone/>
            </a:pPr>
            <a:r>
              <a:t/>
            </a:r>
            <a:endParaRPr b="0" sz="1800">
              <a:latin typeface="Lato"/>
              <a:ea typeface="Lato"/>
              <a:cs typeface="Lato"/>
              <a:sym typeface="Lato"/>
            </a:endParaRPr>
          </a:p>
          <a:p>
            <a:pPr indent="0" lvl="0" marL="0" rtl="0" algn="l">
              <a:spcBef>
                <a:spcPts val="0"/>
              </a:spcBef>
              <a:spcAft>
                <a:spcPts val="0"/>
              </a:spcAft>
              <a:buNone/>
            </a:pPr>
            <a:r>
              <a:rPr b="0" lang="en" sz="1800">
                <a:latin typeface="Lato"/>
                <a:ea typeface="Lato"/>
                <a:cs typeface="Lato"/>
                <a:sym typeface="Lato"/>
              </a:rPr>
              <a:t>Children are most susceptible to information and ideas early because their brains are still developing. Early education focuses more on language arts and math than science and technology.</a:t>
            </a:r>
            <a:endParaRPr b="0" sz="2400"/>
          </a:p>
        </p:txBody>
      </p:sp>
      <p:sp>
        <p:nvSpPr>
          <p:cNvPr id="96" name="Google Shape;96;p17"/>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rgbClr val="F8D16F"/>
                </a:solidFill>
                <a:latin typeface="Raleway"/>
                <a:ea typeface="Raleway"/>
                <a:cs typeface="Raleway"/>
                <a:sym typeface="Raleway"/>
              </a:rPr>
              <a:t>Introduction</a:t>
            </a:r>
            <a:endParaRPr>
              <a:solidFill>
                <a:srgbClr val="F8D16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Thesis Statement</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sz="1800">
                <a:solidFill>
                  <a:srgbClr val="F8D16F"/>
                </a:solidFill>
              </a:rPr>
              <a:t>Academic Tracking starts in elementary school--discouraging Black and Brown students from achieving academic rigor; and can prevent enrollment in Advance Placements classes later down the line.</a:t>
            </a:r>
            <a:endParaRPr sz="1800">
              <a:solidFill>
                <a:srgbClr val="F8D16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519025" y="414400"/>
            <a:ext cx="4679400" cy="4823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b="0" sz="2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STEM</a:t>
            </a:r>
            <a:r>
              <a:rPr b="0" lang="en" sz="1600">
                <a:latin typeface="Lato"/>
                <a:ea typeface="Lato"/>
                <a:cs typeface="Lato"/>
                <a:sym typeface="Lato"/>
              </a:rPr>
              <a:t>: “STEM” is an acronym for Science, Technology, Engineering, and Math. STEM covers the social, natural, physical, life sciences, computer and electronics, all types of engineering, and mathematics (Muniz, 2021).</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Socioeconomic Status (SES)</a:t>
            </a:r>
            <a:r>
              <a:rPr b="0" lang="en" sz="1600">
                <a:latin typeface="Lato"/>
                <a:ea typeface="Lato"/>
                <a:cs typeface="Lato"/>
                <a:sym typeface="Lato"/>
              </a:rPr>
              <a:t>: Socioeconomic Status (SES) is a stigma and social class based on the resources they have, for example, income, education, and housing.</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Diversity</a:t>
            </a:r>
            <a:r>
              <a:rPr b="0" lang="en" sz="1600">
                <a:latin typeface="Lato"/>
                <a:ea typeface="Lato"/>
                <a:cs typeface="Lato"/>
                <a:sym typeface="Lato"/>
              </a:rPr>
              <a:t>: Diversity is the seen and unseen differences between people (Stout 2007); it is often referred to as the regulated reform of public and private institutions intending to undo social, historical, and cultural discrimination and exclusion (Mitchell 2018).</a:t>
            </a:r>
            <a:endParaRPr b="0" sz="1600">
              <a:latin typeface="Lato"/>
              <a:ea typeface="Lato"/>
              <a:cs typeface="Lato"/>
              <a:sym typeface="Lato"/>
            </a:endParaRPr>
          </a:p>
        </p:txBody>
      </p:sp>
      <p:sp>
        <p:nvSpPr>
          <p:cNvPr id="107" name="Google Shape;107;p19"/>
          <p:cNvSpPr txBox="1"/>
          <p:nvPr/>
        </p:nvSpPr>
        <p:spPr>
          <a:xfrm>
            <a:off x="723525" y="65875"/>
            <a:ext cx="72561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3100">
                <a:solidFill>
                  <a:srgbClr val="F8D16F"/>
                </a:solidFill>
                <a:latin typeface="Raleway"/>
                <a:ea typeface="Raleway"/>
                <a:cs typeface="Raleway"/>
                <a:sym typeface="Raleway"/>
              </a:rPr>
              <a:t>Terminology</a:t>
            </a:r>
            <a:endParaRPr b="1" sz="3100">
              <a:solidFill>
                <a:srgbClr val="F8D16F"/>
              </a:solidFill>
              <a:latin typeface="Raleway"/>
              <a:ea typeface="Raleway"/>
              <a:cs typeface="Raleway"/>
              <a:sym typeface="Raleway"/>
            </a:endParaRPr>
          </a:p>
        </p:txBody>
      </p:sp>
      <p:sp>
        <p:nvSpPr>
          <p:cNvPr id="108" name="Google Shape;108;p19"/>
          <p:cNvSpPr txBox="1"/>
          <p:nvPr>
            <p:ph type="title"/>
          </p:nvPr>
        </p:nvSpPr>
        <p:spPr>
          <a:xfrm>
            <a:off x="4949825" y="414400"/>
            <a:ext cx="3984300" cy="476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0" sz="2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People of Color (POC)</a:t>
            </a:r>
            <a:r>
              <a:rPr b="0" lang="en" sz="1600">
                <a:latin typeface="Lato"/>
                <a:ea typeface="Lato"/>
                <a:cs typeface="Lato"/>
                <a:sym typeface="Lato"/>
              </a:rPr>
              <a:t>: People of Color (POC) is a group of people who are not white or have a darker pigmentation to their skin. In terms of this research, POC will highlight those who are Hispanic and African American.</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White Flight</a:t>
            </a:r>
            <a:r>
              <a:rPr b="0" lang="en" sz="1600">
                <a:latin typeface="Lato"/>
                <a:ea typeface="Lato"/>
                <a:cs typeface="Lato"/>
                <a:sym typeface="Lato"/>
              </a:rPr>
              <a:t>: White Flight is when white people leave areas that are increasing in minority population, commonly taking resources with them.</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solidFill>
                  <a:srgbClr val="F8D16F"/>
                </a:solidFill>
                <a:latin typeface="Lato"/>
                <a:ea typeface="Lato"/>
                <a:cs typeface="Lato"/>
                <a:sym typeface="Lato"/>
              </a:rPr>
              <a:t>Elementary School</a:t>
            </a:r>
            <a:r>
              <a:rPr b="0" lang="en" sz="1600">
                <a:latin typeface="Lato"/>
                <a:ea typeface="Lato"/>
                <a:cs typeface="Lato"/>
                <a:sym typeface="Lato"/>
              </a:rPr>
              <a:t>: Elementary School is a school that teaches grades one to five, which generally ranges from ages 4 to 11.</a:t>
            </a:r>
            <a:endParaRPr b="0" sz="1600">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293325" y="1243075"/>
            <a:ext cx="3993000" cy="363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sz="1800">
                <a:latin typeface="Lato"/>
                <a:ea typeface="Lato"/>
                <a:cs typeface="Lato"/>
                <a:sym typeface="Lato"/>
              </a:rPr>
              <a:t>Multiple sources were used for this paper; the primary source is the “Elementary and Secondary STEM Education” written in 2021.</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This source provided the tools to find</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demographics on a student’s knowledge of STEM and a teacher’s knowledge of STEM and effectiveness of teaching.</a:t>
            </a:r>
            <a:endParaRPr b="0" sz="1800">
              <a:latin typeface="Lato"/>
              <a:ea typeface="Lato"/>
              <a:cs typeface="Lato"/>
              <a:sym typeface="Lato"/>
            </a:endParaRPr>
          </a:p>
          <a:p>
            <a:pPr indent="0" lvl="0" marL="0" rtl="0" algn="l">
              <a:spcBef>
                <a:spcPts val="0"/>
              </a:spcBef>
              <a:spcAft>
                <a:spcPts val="0"/>
              </a:spcAft>
              <a:buNone/>
            </a:pPr>
            <a:r>
              <a:t/>
            </a:r>
            <a:endParaRPr b="0" sz="1800">
              <a:latin typeface="Lato"/>
              <a:ea typeface="Lato"/>
              <a:cs typeface="Lato"/>
              <a:sym typeface="Lato"/>
            </a:endParaRPr>
          </a:p>
        </p:txBody>
      </p:sp>
      <p:sp>
        <p:nvSpPr>
          <p:cNvPr id="114" name="Google Shape;114;p20"/>
          <p:cNvSpPr txBox="1"/>
          <p:nvPr/>
        </p:nvSpPr>
        <p:spPr>
          <a:xfrm>
            <a:off x="660600" y="168125"/>
            <a:ext cx="72561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3100">
                <a:solidFill>
                  <a:srgbClr val="F8D16F"/>
                </a:solidFill>
                <a:latin typeface="Raleway"/>
                <a:ea typeface="Raleway"/>
                <a:cs typeface="Raleway"/>
                <a:sym typeface="Raleway"/>
              </a:rPr>
              <a:t>Literature Review &amp; Methodology</a:t>
            </a:r>
            <a:endParaRPr b="1" sz="3100">
              <a:solidFill>
                <a:srgbClr val="F8D16F"/>
              </a:solidFill>
              <a:latin typeface="Raleway"/>
              <a:ea typeface="Raleway"/>
              <a:cs typeface="Raleway"/>
              <a:sym typeface="Raleway"/>
            </a:endParaRPr>
          </a:p>
        </p:txBody>
      </p:sp>
      <p:sp>
        <p:nvSpPr>
          <p:cNvPr id="115" name="Google Shape;115;p20"/>
          <p:cNvSpPr txBox="1"/>
          <p:nvPr>
            <p:ph type="title"/>
          </p:nvPr>
        </p:nvSpPr>
        <p:spPr>
          <a:xfrm>
            <a:off x="4700525" y="1716300"/>
            <a:ext cx="3993000" cy="227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To support this paper, numerous</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sources provided insight into my</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topic. When searching for</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information, demographics that</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provided information on “STEM and</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elementary school students” was the</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most commonly researched term.</a:t>
            </a:r>
            <a:endParaRPr b="0" sz="1800">
              <a:latin typeface="Lato"/>
              <a:ea typeface="Lato"/>
              <a:cs typeface="Lato"/>
              <a:sym typeface="Lato"/>
            </a:endParaRPr>
          </a:p>
          <a:p>
            <a:pPr indent="0" lvl="0" marL="0" rtl="0" algn="l">
              <a:spcBef>
                <a:spcPts val="0"/>
              </a:spcBef>
              <a:spcAft>
                <a:spcPts val="0"/>
              </a:spcAft>
              <a:buNone/>
            </a:pPr>
            <a:r>
              <a:t/>
            </a:r>
            <a:endParaRPr b="0" sz="1800">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261750" y="712150"/>
            <a:ext cx="8620500" cy="101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000"/>
              <a:t>Analysis of Data</a:t>
            </a:r>
            <a:endParaRPr sz="4000"/>
          </a:p>
        </p:txBody>
      </p:sp>
      <p:sp>
        <p:nvSpPr>
          <p:cNvPr id="121" name="Google Shape;121;p21"/>
          <p:cNvSpPr/>
          <p:nvPr/>
        </p:nvSpPr>
        <p:spPr>
          <a:xfrm>
            <a:off x="1303125" y="2043950"/>
            <a:ext cx="2003400" cy="2005800"/>
          </a:xfrm>
          <a:prstGeom prst="wedgeRectCallout">
            <a:avLst>
              <a:gd fmla="val -20833" name="adj1"/>
              <a:gd fmla="val 6250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1"/>
          <p:cNvSpPr txBox="1"/>
          <p:nvPr>
            <p:ph type="title"/>
          </p:nvPr>
        </p:nvSpPr>
        <p:spPr>
          <a:xfrm>
            <a:off x="1379325" y="2116950"/>
            <a:ext cx="18327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300" u="sng">
                <a:solidFill>
                  <a:srgbClr val="1A53B2"/>
                </a:solidFill>
              </a:rPr>
              <a:t>Socioeconomic Factors</a:t>
            </a:r>
            <a:endParaRPr sz="1300" u="sng">
              <a:solidFill>
                <a:srgbClr val="1A53B2"/>
              </a:solidFill>
            </a:endParaRPr>
          </a:p>
          <a:p>
            <a:pPr indent="0" lvl="0" marL="0" rtl="0" algn="l">
              <a:spcBef>
                <a:spcPts val="1200"/>
              </a:spcBef>
              <a:spcAft>
                <a:spcPts val="0"/>
              </a:spcAft>
              <a:buClr>
                <a:schemeClr val="dk2"/>
              </a:buClr>
              <a:buSzPts val="1100"/>
              <a:buFont typeface="Arial"/>
              <a:buNone/>
            </a:pPr>
            <a:r>
              <a:rPr lang="en" sz="1300">
                <a:solidFill>
                  <a:srgbClr val="1A53B2"/>
                </a:solidFill>
              </a:rPr>
              <a:t>Examining the Financial and Social Factors that impact a child’s development in STEM.</a:t>
            </a:r>
            <a:endParaRPr sz="1300">
              <a:solidFill>
                <a:srgbClr val="1A53B2"/>
              </a:solidFill>
            </a:endParaRPr>
          </a:p>
          <a:p>
            <a:pPr indent="0" lvl="0" marL="0" rtl="0" algn="l">
              <a:spcBef>
                <a:spcPts val="1200"/>
              </a:spcBef>
              <a:spcAft>
                <a:spcPts val="0"/>
              </a:spcAft>
              <a:buNone/>
            </a:pPr>
            <a:r>
              <a:t/>
            </a:r>
            <a:endParaRPr sz="1700">
              <a:solidFill>
                <a:srgbClr val="F8D16F"/>
              </a:solidFill>
            </a:endParaRPr>
          </a:p>
          <a:p>
            <a:pPr indent="0" lvl="0" marL="0" rtl="0" algn="l">
              <a:spcBef>
                <a:spcPts val="1200"/>
              </a:spcBef>
              <a:spcAft>
                <a:spcPts val="1200"/>
              </a:spcAft>
              <a:buNone/>
            </a:pPr>
            <a:r>
              <a:t/>
            </a:r>
            <a:endParaRPr sz="1100">
              <a:solidFill>
                <a:schemeClr val="lt1"/>
              </a:solidFill>
            </a:endParaRPr>
          </a:p>
        </p:txBody>
      </p:sp>
      <p:sp>
        <p:nvSpPr>
          <p:cNvPr id="123" name="Google Shape;123;p21"/>
          <p:cNvSpPr/>
          <p:nvPr/>
        </p:nvSpPr>
        <p:spPr>
          <a:xfrm>
            <a:off x="3532200" y="2043950"/>
            <a:ext cx="2003400" cy="2005800"/>
          </a:xfrm>
          <a:prstGeom prst="wedgeRectCallout">
            <a:avLst>
              <a:gd fmla="val -20833" name="adj1"/>
              <a:gd fmla="val 62500" name="adj2"/>
            </a:avLst>
          </a:prstGeom>
          <a:solidFill>
            <a:srgbClr val="F8D1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1"/>
          <p:cNvSpPr txBox="1"/>
          <p:nvPr>
            <p:ph type="title"/>
          </p:nvPr>
        </p:nvSpPr>
        <p:spPr>
          <a:xfrm>
            <a:off x="3608400" y="2116950"/>
            <a:ext cx="18327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300" u="sng">
                <a:solidFill>
                  <a:srgbClr val="1A53B2"/>
                </a:solidFill>
              </a:rPr>
              <a:t>Representation in STEM</a:t>
            </a:r>
            <a:endParaRPr sz="1300" u="sng">
              <a:solidFill>
                <a:srgbClr val="1A53B2"/>
              </a:solidFill>
            </a:endParaRPr>
          </a:p>
          <a:p>
            <a:pPr indent="0" lvl="0" marL="0" rtl="0" algn="l">
              <a:spcBef>
                <a:spcPts val="1200"/>
              </a:spcBef>
              <a:spcAft>
                <a:spcPts val="0"/>
              </a:spcAft>
              <a:buClr>
                <a:schemeClr val="dk2"/>
              </a:buClr>
              <a:buSzPts val="1100"/>
              <a:buFont typeface="Arial"/>
              <a:buNone/>
            </a:pPr>
            <a:r>
              <a:rPr lang="en" sz="1300">
                <a:solidFill>
                  <a:srgbClr val="1A53B2"/>
                </a:solidFill>
              </a:rPr>
              <a:t>Exploring how representation in STEM affects children of color.</a:t>
            </a:r>
            <a:endParaRPr sz="1300">
              <a:solidFill>
                <a:srgbClr val="1A53B2"/>
              </a:solidFill>
            </a:endParaRPr>
          </a:p>
          <a:p>
            <a:pPr indent="0" lvl="0" marL="0" rtl="0" algn="l">
              <a:spcBef>
                <a:spcPts val="1200"/>
              </a:spcBef>
              <a:spcAft>
                <a:spcPts val="0"/>
              </a:spcAft>
              <a:buNone/>
            </a:pPr>
            <a:r>
              <a:t/>
            </a:r>
            <a:endParaRPr sz="1300"/>
          </a:p>
          <a:p>
            <a:pPr indent="0" lvl="0" marL="0" rtl="0" algn="l">
              <a:spcBef>
                <a:spcPts val="1200"/>
              </a:spcBef>
              <a:spcAft>
                <a:spcPts val="1200"/>
              </a:spcAft>
              <a:buNone/>
            </a:pPr>
            <a:r>
              <a:t/>
            </a:r>
            <a:endParaRPr sz="1100">
              <a:solidFill>
                <a:schemeClr val="lt1"/>
              </a:solidFill>
            </a:endParaRPr>
          </a:p>
        </p:txBody>
      </p:sp>
      <p:sp>
        <p:nvSpPr>
          <p:cNvPr id="125" name="Google Shape;125;p21"/>
          <p:cNvSpPr/>
          <p:nvPr/>
        </p:nvSpPr>
        <p:spPr>
          <a:xfrm>
            <a:off x="5761275" y="2043950"/>
            <a:ext cx="2003400" cy="2005800"/>
          </a:xfrm>
          <a:prstGeom prst="wedgeRectCallout">
            <a:avLst>
              <a:gd fmla="val -20833" name="adj1"/>
              <a:gd fmla="val 6250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1"/>
          <p:cNvSpPr txBox="1"/>
          <p:nvPr>
            <p:ph type="title"/>
          </p:nvPr>
        </p:nvSpPr>
        <p:spPr>
          <a:xfrm>
            <a:off x="5837475" y="2116950"/>
            <a:ext cx="20034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300" u="sng">
                <a:solidFill>
                  <a:srgbClr val="1A53B2"/>
                </a:solidFill>
              </a:rPr>
              <a:t>Elementary School Teaching</a:t>
            </a:r>
            <a:endParaRPr sz="1300" u="sng">
              <a:solidFill>
                <a:srgbClr val="1A53B2"/>
              </a:solidFill>
            </a:endParaRPr>
          </a:p>
          <a:p>
            <a:pPr indent="0" lvl="0" marL="0" rtl="0" algn="l">
              <a:spcBef>
                <a:spcPts val="1200"/>
              </a:spcBef>
              <a:spcAft>
                <a:spcPts val="0"/>
              </a:spcAft>
              <a:buClr>
                <a:schemeClr val="dk2"/>
              </a:buClr>
              <a:buSzPts val="1100"/>
              <a:buFont typeface="Arial"/>
              <a:buNone/>
            </a:pPr>
            <a:r>
              <a:rPr lang="en" sz="1300">
                <a:solidFill>
                  <a:srgbClr val="1A53B2"/>
                </a:solidFill>
              </a:rPr>
              <a:t>Examining how inadequate teaching and curriculum affects students and their pursuit in STEM.</a:t>
            </a:r>
            <a:endParaRPr sz="1300">
              <a:solidFill>
                <a:srgbClr val="1A53B2"/>
              </a:solidFill>
            </a:endParaRPr>
          </a:p>
          <a:p>
            <a:pPr indent="0" lvl="0" marL="0" rtl="0" algn="l">
              <a:spcBef>
                <a:spcPts val="1200"/>
              </a:spcBef>
              <a:spcAft>
                <a:spcPts val="0"/>
              </a:spcAft>
              <a:buNone/>
            </a:pPr>
            <a:r>
              <a:t/>
            </a:r>
            <a:endParaRPr sz="1300">
              <a:solidFill>
                <a:srgbClr val="F8D16F"/>
              </a:solidFill>
            </a:endParaRPr>
          </a:p>
          <a:p>
            <a:pPr indent="0" lvl="0" marL="0" rtl="0" algn="l">
              <a:spcBef>
                <a:spcPts val="1200"/>
              </a:spcBef>
              <a:spcAft>
                <a:spcPts val="1200"/>
              </a:spcAft>
              <a:buNone/>
            </a:pPr>
            <a:r>
              <a:t/>
            </a:r>
            <a:endParaRPr sz="11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