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9" r:id="rId3"/>
  </p:sldMasterIdLst>
  <p:notesMasterIdLst>
    <p:notesMasterId r:id="rId4"/>
  </p:notesMasterIdLst>
  <p:sldIdLst>
    <p:sldId id="256" r:id="rId5"/>
  </p:sldIdLst>
  <p:sldSz cy="16459200" cx="21945600"/>
  <p:notesSz cx="6858000" cy="9144000"/>
  <p:embeddedFontLst>
    <p:embeddedFont>
      <p:font typeface="Roboto Slab"/>
      <p:regular r:id="rId6"/>
      <p:bold r:id="rId7"/>
    </p:embeddedFont>
    <p:embeddedFont>
      <p:font typeface="Robo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Roboto-boldItalic.fntdata"/><Relationship Id="rId10" Type="http://schemas.openxmlformats.org/officeDocument/2006/relationships/font" Target="fonts/Roboto-italic.fntdata"/><Relationship Id="rId9" Type="http://schemas.openxmlformats.org/officeDocument/2006/relationships/font" Target="fonts/Roboto-bold.fntdata"/><Relationship Id="rId5" Type="http://schemas.openxmlformats.org/officeDocument/2006/relationships/slide" Target="slides/slide1.xml"/><Relationship Id="rId6" Type="http://schemas.openxmlformats.org/officeDocument/2006/relationships/font" Target="fonts/RobotoSlab-regular.fntdata"/><Relationship Id="rId7" Type="http://schemas.openxmlformats.org/officeDocument/2006/relationships/font" Target="fonts/RobotoSlab-bold.fntdata"/><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Do you like the changes? Do you want to add anything? Alriiiiight it’s done! I sent it in! &lt;3 THANK YOU &lt;3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8915"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a:spcBef>
                <a:spcPts val="0"/>
              </a:spcBef>
              <a:spcAft>
                <a:spcPts val="0"/>
              </a:spcAft>
              <a:buSzPts val="1400"/>
              <a:buNone/>
              <a:defRPr sz="1800"/>
            </a:lvl2pPr>
            <a:lvl3pPr indent="0" lvl="2">
              <a:spcBef>
                <a:spcPts val="0"/>
              </a:spcBef>
              <a:spcAft>
                <a:spcPts val="0"/>
              </a:spcAft>
              <a:buSzPts val="1400"/>
              <a:buNone/>
              <a:defRPr sz="1800"/>
            </a:lvl3pPr>
            <a:lvl4pPr indent="0" lvl="3">
              <a:spcBef>
                <a:spcPts val="0"/>
              </a:spcBef>
              <a:spcAft>
                <a:spcPts val="0"/>
              </a:spcAft>
              <a:buSzPts val="1400"/>
              <a:buNone/>
              <a:defRPr sz="1800"/>
            </a:lvl4pPr>
            <a:lvl5pPr indent="0" lvl="4">
              <a:spcBef>
                <a:spcPts val="0"/>
              </a:spcBef>
              <a:spcAft>
                <a:spcPts val="0"/>
              </a:spcAft>
              <a:buSzPts val="1400"/>
              <a:buNone/>
              <a:defRPr sz="1800"/>
            </a:lvl5pPr>
            <a:lvl6pPr indent="0" lvl="5">
              <a:spcBef>
                <a:spcPts val="0"/>
              </a:spcBef>
              <a:spcAft>
                <a:spcPts val="0"/>
              </a:spcAft>
              <a:buSzPts val="1400"/>
              <a:buNone/>
              <a:defRPr sz="1800"/>
            </a:lvl6pPr>
            <a:lvl7pPr indent="0" lvl="6">
              <a:spcBef>
                <a:spcPts val="0"/>
              </a:spcBef>
              <a:spcAft>
                <a:spcPts val="0"/>
              </a:spcAft>
              <a:buSzPts val="1400"/>
              <a:buNone/>
              <a:defRPr sz="1800"/>
            </a:lvl7pPr>
            <a:lvl8pPr indent="0" lvl="7">
              <a:spcBef>
                <a:spcPts val="0"/>
              </a:spcBef>
              <a:spcAft>
                <a:spcPts val="0"/>
              </a:spcAft>
              <a:buSzPts val="1400"/>
              <a:buNone/>
              <a:defRPr sz="1800"/>
            </a:lvl8pPr>
            <a:lvl9pPr indent="0" lvl="8">
              <a:spcBef>
                <a:spcPts val="0"/>
              </a:spcBef>
              <a:spcAft>
                <a:spcPts val="0"/>
              </a:spcAft>
              <a:buSzPts val="1400"/>
              <a:buNone/>
              <a:defRPr sz="1800"/>
            </a:lvl9pPr>
          </a:lstStyle>
          <a:p/>
        </p:txBody>
      </p:sp>
      <p:sp>
        <p:nvSpPr>
          <p:cNvPr id="8" name="Google Shape;8;p2"/>
          <p:cNvSpPr txBox="1"/>
          <p:nvPr>
            <p:ph idx="1" type="body"/>
          </p:nvPr>
        </p:nvSpPr>
        <p:spPr>
          <a:xfrm>
            <a:off x="348343"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85"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85"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85"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85"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85"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85" cy="13335001"/>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43"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657"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5"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4"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 name="Shape 28"/>
        <p:cNvGrpSpPr/>
        <p:nvPr/>
      </p:nvGrpSpPr>
      <p:grpSpPr>
        <a:xfrm>
          <a:off x="0" y="0"/>
          <a:ext cx="0" cy="0"/>
          <a:chOff x="0" y="0"/>
          <a:chExt cx="0" cy="0"/>
        </a:xfrm>
      </p:grpSpPr>
      <p:sp>
        <p:nvSpPr>
          <p:cNvPr id="29" name="Google Shape;29;p3"/>
          <p:cNvSpPr txBox="1"/>
          <p:nvPr>
            <p:ph type="title"/>
          </p:nvPr>
        </p:nvSpPr>
        <p:spPr>
          <a:xfrm>
            <a:off x="348343" y="304800"/>
            <a:ext cx="21248915" cy="1676400"/>
          </a:xfrm>
          <a:prstGeom prst="rect">
            <a:avLst/>
          </a:prstGeom>
          <a:solidFill>
            <a:srgbClr val="1A4BA9"/>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rtl="0" algn="ctr">
              <a:lnSpc>
                <a:spcPct val="115000"/>
              </a:lnSpc>
              <a:spcBef>
                <a:spcPts val="0"/>
              </a:spcBef>
              <a:spcAft>
                <a:spcPts val="0"/>
              </a:spcAft>
              <a:buClr>
                <a:schemeClr val="dk1"/>
              </a:buClr>
              <a:buSzPts val="1100"/>
              <a:buFont typeface="Arial"/>
              <a:buNone/>
            </a:pPr>
            <a:r>
              <a:rPr lang="en-US" sz="4800">
                <a:latin typeface="Roboto"/>
                <a:ea typeface="Roboto"/>
                <a:cs typeface="Roboto"/>
                <a:sym typeface="Roboto"/>
              </a:rPr>
              <a:t>Poison in the School System</a:t>
            </a:r>
            <a:endParaRPr sz="4800">
              <a:latin typeface="Roboto"/>
              <a:ea typeface="Roboto"/>
              <a:cs typeface="Roboto"/>
              <a:sym typeface="Roboto"/>
            </a:endParaRPr>
          </a:p>
          <a:p>
            <a:pPr indent="0" lvl="0" marL="0" rtl="0" algn="ctr">
              <a:lnSpc>
                <a:spcPct val="115000"/>
              </a:lnSpc>
              <a:spcBef>
                <a:spcPts val="0"/>
              </a:spcBef>
              <a:spcAft>
                <a:spcPts val="0"/>
              </a:spcAft>
              <a:buClr>
                <a:schemeClr val="dk1"/>
              </a:buClr>
              <a:buSzPts val="1100"/>
              <a:buFont typeface="Arial"/>
              <a:buNone/>
            </a:pPr>
            <a:r>
              <a:rPr lang="en-US" sz="2400">
                <a:latin typeface="Roboto"/>
                <a:ea typeface="Roboto"/>
                <a:cs typeface="Roboto"/>
                <a:sym typeface="Roboto"/>
              </a:rPr>
              <a:t>Tyreek Lloyd || Southern School of Energy and Sustainability</a:t>
            </a:r>
            <a:endParaRPr sz="2400">
              <a:latin typeface="Roboto"/>
              <a:ea typeface="Roboto"/>
              <a:cs typeface="Roboto"/>
              <a:sym typeface="Roboto"/>
            </a:endParaRPr>
          </a:p>
        </p:txBody>
      </p:sp>
      <p:sp>
        <p:nvSpPr>
          <p:cNvPr id="30" name="Google Shape;30;p3"/>
          <p:cNvSpPr txBox="1"/>
          <p:nvPr>
            <p:ph idx="1" type="body"/>
          </p:nvPr>
        </p:nvSpPr>
        <p:spPr>
          <a:xfrm>
            <a:off x="348350" y="2133600"/>
            <a:ext cx="66240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dk1"/>
              </a:buClr>
              <a:buSzPts val="1100"/>
              <a:buFont typeface="Arial"/>
              <a:buNone/>
            </a:pPr>
            <a:r>
              <a:rPr lang="en-US" sz="3600">
                <a:solidFill>
                  <a:srgbClr val="F3F3F3"/>
                </a:solidFill>
                <a:latin typeface="Roboto"/>
                <a:ea typeface="Roboto"/>
                <a:cs typeface="Roboto"/>
                <a:sym typeface="Roboto"/>
              </a:rPr>
              <a:t>Introduction</a:t>
            </a:r>
            <a:endParaRPr sz="3000">
              <a:latin typeface="Roboto"/>
              <a:ea typeface="Roboto"/>
              <a:cs typeface="Roboto"/>
              <a:sym typeface="Roboto"/>
            </a:endParaRPr>
          </a:p>
          <a:p>
            <a:pPr indent="0" lvl="0" marL="0" marR="0" rtl="0" algn="l">
              <a:spcBef>
                <a:spcPts val="0"/>
              </a:spcBef>
              <a:spcAft>
                <a:spcPts val="0"/>
              </a:spcAft>
              <a:buClr>
                <a:schemeClr val="lt1"/>
              </a:buClr>
              <a:buFont typeface="Arial"/>
              <a:buNone/>
            </a:pPr>
            <a:r>
              <a:t/>
            </a:r>
            <a:endParaRPr sz="3000"/>
          </a:p>
        </p:txBody>
      </p:sp>
      <p:sp>
        <p:nvSpPr>
          <p:cNvPr id="31" name="Google Shape;31;p3"/>
          <p:cNvSpPr txBox="1"/>
          <p:nvPr>
            <p:ph idx="3" type="body"/>
          </p:nvPr>
        </p:nvSpPr>
        <p:spPr>
          <a:xfrm>
            <a:off x="264050" y="10068000"/>
            <a:ext cx="6792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Roboto"/>
                <a:ea typeface="Roboto"/>
                <a:cs typeface="Roboto"/>
                <a:sym typeface="Roboto"/>
              </a:rPr>
              <a:t>Research Question</a:t>
            </a:r>
            <a:endParaRPr i="0" sz="3600" u="none" cap="none" strike="noStrike">
              <a:solidFill>
                <a:schemeClr val="lt1"/>
              </a:solidFill>
              <a:latin typeface="Roboto"/>
              <a:ea typeface="Roboto"/>
              <a:cs typeface="Roboto"/>
              <a:sym typeface="Roboto"/>
            </a:endParaRPr>
          </a:p>
        </p:txBody>
      </p:sp>
      <p:sp>
        <p:nvSpPr>
          <p:cNvPr id="32" name="Google Shape;32;p3"/>
          <p:cNvSpPr txBox="1"/>
          <p:nvPr>
            <p:ph idx="4" type="body"/>
          </p:nvPr>
        </p:nvSpPr>
        <p:spPr>
          <a:xfrm>
            <a:off x="264043" y="10696650"/>
            <a:ext cx="6792600" cy="3657600"/>
          </a:xfrm>
          <a:prstGeom prst="rect">
            <a:avLst/>
          </a:prstGeom>
          <a:noFill/>
          <a:ln>
            <a:noFill/>
          </a:ln>
        </p:spPr>
        <p:txBody>
          <a:bodyPr anchorCtr="0" anchor="t" bIns="39175" lIns="78350" spcFirstLastPara="1" rIns="78350" wrap="square" tIns="39175">
            <a:noAutofit/>
          </a:bodyPr>
          <a:lstStyle/>
          <a:p>
            <a:pPr indent="0" lvl="0" marL="0" rtl="0" algn="l">
              <a:lnSpc>
                <a:spcPct val="120000"/>
              </a:lnSpc>
              <a:spcBef>
                <a:spcPts val="0"/>
              </a:spcBef>
              <a:spcAft>
                <a:spcPts val="0"/>
              </a:spcAft>
              <a:buClr>
                <a:schemeClr val="dk1"/>
              </a:buClr>
              <a:buSzPts val="1100"/>
              <a:buFont typeface="Arial"/>
              <a:buNone/>
            </a:pPr>
            <a:r>
              <a:rPr lang="en-US" sz="3000">
                <a:latin typeface="Arial"/>
                <a:ea typeface="Arial"/>
                <a:cs typeface="Arial"/>
                <a:sym typeface="Arial"/>
              </a:rPr>
              <a:t>How do the punitive disciplinary measures within the school system lead to schools pushing out African American males? How do the effects of schools pushing out African American males increase incarceration rates?</a:t>
            </a:r>
            <a:endParaRPr sz="3000">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457200" rtl="0" algn="l">
              <a:lnSpc>
                <a:spcPct val="120000"/>
              </a:lnSpc>
              <a:spcBef>
                <a:spcPts val="0"/>
              </a:spcBef>
              <a:spcAft>
                <a:spcPts val="0"/>
              </a:spcAft>
              <a:buNone/>
            </a:pPr>
            <a:r>
              <a:t/>
            </a:r>
            <a:endParaRPr sz="1200">
              <a:latin typeface="Arial"/>
              <a:ea typeface="Arial"/>
              <a:cs typeface="Arial"/>
              <a:sym typeface="Arial"/>
            </a:endParaRPr>
          </a:p>
          <a:p>
            <a:pPr indent="0" lvl="0" marL="457200" rtl="0" algn="l">
              <a:lnSpc>
                <a:spcPct val="120000"/>
              </a:lnSpc>
              <a:spcBef>
                <a:spcPts val="0"/>
              </a:spcBef>
              <a:spcAft>
                <a:spcPts val="0"/>
              </a:spcAft>
              <a:buNone/>
            </a:pPr>
            <a:r>
              <a:t/>
            </a:r>
            <a:endParaRPr sz="2400">
              <a:latin typeface="Arial"/>
              <a:ea typeface="Arial"/>
              <a:cs typeface="Arial"/>
              <a:sym typeface="Arial"/>
            </a:endParaRPr>
          </a:p>
          <a:p>
            <a:pPr indent="0" lvl="0" marL="457200" rtl="0" algn="l">
              <a:lnSpc>
                <a:spcPct val="120000"/>
              </a:lnSpc>
              <a:spcBef>
                <a:spcPts val="0"/>
              </a:spcBef>
              <a:spcAft>
                <a:spcPts val="0"/>
              </a:spcAft>
              <a:buNone/>
            </a:pPr>
            <a:r>
              <a:t/>
            </a:r>
            <a:endParaRPr sz="24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spcBef>
                <a:spcPts val="1200"/>
              </a:spcBef>
              <a:spcAft>
                <a:spcPts val="0"/>
              </a:spcAft>
              <a:buClr>
                <a:schemeClr val="dk1"/>
              </a:buClr>
              <a:buSzPts val="1100"/>
              <a:buFont typeface="Arial"/>
              <a:buNone/>
            </a:pPr>
            <a:r>
              <a:t/>
            </a:r>
            <a:endParaRPr>
              <a:latin typeface="Calibri"/>
              <a:ea typeface="Calibri"/>
              <a:cs typeface="Calibri"/>
              <a:sym typeface="Calibri"/>
            </a:endParaRPr>
          </a:p>
          <a:p>
            <a:pPr indent="0" lvl="0" marL="0" rtl="0" algn="l">
              <a:spcBef>
                <a:spcPts val="1200"/>
              </a:spcBef>
              <a:spcAft>
                <a:spcPts val="0"/>
              </a:spcAft>
              <a:buClr>
                <a:schemeClr val="dk1"/>
              </a:buClr>
              <a:buSzPts val="1100"/>
              <a:buFont typeface="Arial"/>
              <a:buNone/>
            </a:pPr>
            <a:r>
              <a:t/>
            </a:r>
            <a:endParaRPr>
              <a:latin typeface="Calibri"/>
              <a:ea typeface="Calibri"/>
              <a:cs typeface="Calibri"/>
              <a:sym typeface="Calibri"/>
            </a:endParaRPr>
          </a:p>
        </p:txBody>
      </p:sp>
      <p:sp>
        <p:nvSpPr>
          <p:cNvPr id="33" name="Google Shape;33;p3"/>
          <p:cNvSpPr txBox="1"/>
          <p:nvPr>
            <p:ph idx="5" type="body"/>
          </p:nvPr>
        </p:nvSpPr>
        <p:spPr>
          <a:xfrm>
            <a:off x="7246250" y="11658600"/>
            <a:ext cx="72444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Roboto"/>
                <a:ea typeface="Roboto"/>
                <a:cs typeface="Roboto"/>
                <a:sym typeface="Roboto"/>
              </a:rPr>
              <a:t>Methodology</a:t>
            </a:r>
            <a:endParaRPr i="0" sz="3600" u="none" cap="none" strike="noStrike">
              <a:solidFill>
                <a:schemeClr val="lt1"/>
              </a:solidFill>
              <a:latin typeface="Roboto"/>
              <a:ea typeface="Roboto"/>
              <a:cs typeface="Roboto"/>
              <a:sym typeface="Roboto"/>
            </a:endParaRPr>
          </a:p>
        </p:txBody>
      </p:sp>
      <p:sp>
        <p:nvSpPr>
          <p:cNvPr id="34" name="Google Shape;34;p3"/>
          <p:cNvSpPr txBox="1"/>
          <p:nvPr>
            <p:ph idx="7" type="body"/>
          </p:nvPr>
        </p:nvSpPr>
        <p:spPr>
          <a:xfrm>
            <a:off x="7370675" y="2133600"/>
            <a:ext cx="72444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Roboto"/>
                <a:ea typeface="Roboto"/>
                <a:cs typeface="Roboto"/>
                <a:sym typeface="Roboto"/>
              </a:rPr>
              <a:t>Data and Results</a:t>
            </a:r>
            <a:endParaRPr i="0" sz="3600" u="none" cap="none" strike="noStrike">
              <a:solidFill>
                <a:schemeClr val="lt1"/>
              </a:solidFill>
              <a:latin typeface="Roboto"/>
              <a:ea typeface="Roboto"/>
              <a:cs typeface="Roboto"/>
              <a:sym typeface="Roboto"/>
            </a:endParaRPr>
          </a:p>
        </p:txBody>
      </p:sp>
      <p:sp>
        <p:nvSpPr>
          <p:cNvPr id="35" name="Google Shape;35;p3"/>
          <p:cNvSpPr txBox="1"/>
          <p:nvPr>
            <p:ph idx="8" type="body"/>
          </p:nvPr>
        </p:nvSpPr>
        <p:spPr>
          <a:xfrm>
            <a:off x="14643000" y="8795875"/>
            <a:ext cx="7035600" cy="1944000"/>
          </a:xfrm>
          <a:prstGeom prst="rect">
            <a:avLst/>
          </a:prstGeom>
          <a:noFill/>
          <a:ln>
            <a:noFill/>
          </a:ln>
        </p:spPr>
        <p:txBody>
          <a:bodyPr anchorCtr="0" anchor="t" bIns="39175" lIns="78350" spcFirstLastPara="1" rIns="78350" wrap="square" tIns="39175">
            <a:noAutofit/>
          </a:bodyPr>
          <a:lstStyle/>
          <a:p>
            <a:pPr indent="0" lvl="0" marL="0" marR="0" rtl="0" algn="l">
              <a:lnSpc>
                <a:spcPct val="120000"/>
              </a:lnSpc>
              <a:spcBef>
                <a:spcPts val="0"/>
              </a:spcBef>
              <a:spcAft>
                <a:spcPts val="0"/>
              </a:spcAft>
              <a:buClr>
                <a:schemeClr val="dk1"/>
              </a:buClr>
              <a:buSzPts val="1100"/>
              <a:buFont typeface="Arial"/>
              <a:buNone/>
            </a:pPr>
            <a:r>
              <a:rPr lang="en-US" sz="3000">
                <a:latin typeface="Arial"/>
                <a:ea typeface="Arial"/>
                <a:cs typeface="Arial"/>
                <a:sym typeface="Arial"/>
              </a:rPr>
              <a:t>Previous research shows that students who receive punitive disciplinary measures before the age of 12 are more likely to become incarcerated before the age of 16 compared to those who who had not received punitive disciplinary measures. This data shows similar trends in punitive disciplinary actions and incarceration rates. Law enforcement or juvenile court as a form of discipline are turning the students over to the juveni</a:t>
            </a:r>
            <a:r>
              <a:rPr lang="en-US" sz="3000">
                <a:latin typeface="Arial"/>
                <a:ea typeface="Arial"/>
                <a:cs typeface="Arial"/>
                <a:sym typeface="Arial"/>
              </a:rPr>
              <a:t>le justice system. </a:t>
            </a:r>
            <a:endParaRPr sz="3000">
              <a:latin typeface="Arial"/>
              <a:ea typeface="Arial"/>
              <a:cs typeface="Arial"/>
              <a:sym typeface="Arial"/>
            </a:endParaRPr>
          </a:p>
          <a:p>
            <a:pPr indent="-566056" lvl="0" marL="654956" marR="0" rtl="0" algn="l">
              <a:spcBef>
                <a:spcPts val="0"/>
              </a:spcBef>
              <a:spcAft>
                <a:spcPts val="0"/>
              </a:spcAft>
              <a:buClr>
                <a:schemeClr val="dk1"/>
              </a:buClr>
              <a:buSzPts val="1100"/>
              <a:buFont typeface="Arial"/>
              <a:buNone/>
            </a:pPr>
            <a:r>
              <a:t/>
            </a:r>
            <a:endParaRPr sz="3000">
              <a:latin typeface="Arial"/>
              <a:ea typeface="Arial"/>
              <a:cs typeface="Arial"/>
              <a:sym typeface="Arial"/>
            </a:endParaRPr>
          </a:p>
        </p:txBody>
      </p:sp>
      <p:sp>
        <p:nvSpPr>
          <p:cNvPr id="36" name="Google Shape;36;p3"/>
          <p:cNvSpPr txBox="1"/>
          <p:nvPr>
            <p:ph idx="9" type="body"/>
          </p:nvPr>
        </p:nvSpPr>
        <p:spPr>
          <a:xfrm>
            <a:off x="14804572" y="2133600"/>
            <a:ext cx="6792685"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Roboto"/>
                <a:ea typeface="Roboto"/>
                <a:cs typeface="Roboto"/>
                <a:sym typeface="Roboto"/>
              </a:rPr>
              <a:t>Background Information</a:t>
            </a:r>
            <a:endParaRPr i="0" sz="3600" u="none" cap="none" strike="noStrike">
              <a:solidFill>
                <a:schemeClr val="lt1"/>
              </a:solidFill>
              <a:latin typeface="Roboto"/>
              <a:ea typeface="Roboto"/>
              <a:cs typeface="Roboto"/>
              <a:sym typeface="Roboto"/>
            </a:endParaRPr>
          </a:p>
        </p:txBody>
      </p:sp>
      <p:sp>
        <p:nvSpPr>
          <p:cNvPr id="37" name="Google Shape;37;p3"/>
          <p:cNvSpPr txBox="1"/>
          <p:nvPr>
            <p:ph idx="13" type="body"/>
          </p:nvPr>
        </p:nvSpPr>
        <p:spPr>
          <a:xfrm>
            <a:off x="14804700" y="2688450"/>
            <a:ext cx="6792600" cy="3483600"/>
          </a:xfrm>
          <a:prstGeom prst="rect">
            <a:avLst/>
          </a:prstGeom>
          <a:noFill/>
          <a:ln>
            <a:noFill/>
          </a:ln>
        </p:spPr>
        <p:txBody>
          <a:bodyPr anchorCtr="0" anchor="t" bIns="39175" lIns="78350" spcFirstLastPara="1" rIns="78350" wrap="square" tIns="39175">
            <a:noAutofit/>
          </a:bodyPr>
          <a:lstStyle/>
          <a:p>
            <a:pPr indent="0" lvl="0" marL="0" rtl="0" algn="l">
              <a:lnSpc>
                <a:spcPct val="120000"/>
              </a:lnSpc>
              <a:spcBef>
                <a:spcPts val="0"/>
              </a:spcBef>
              <a:spcAft>
                <a:spcPts val="0"/>
              </a:spcAft>
              <a:buClr>
                <a:schemeClr val="dk1"/>
              </a:buClr>
              <a:buSzPts val="1100"/>
              <a:buFont typeface="Arial"/>
              <a:buNone/>
            </a:pPr>
            <a:r>
              <a:rPr lang="en-US" sz="3000">
                <a:latin typeface="Arial"/>
                <a:ea typeface="Arial"/>
                <a:cs typeface="Arial"/>
                <a:sym typeface="Arial"/>
              </a:rPr>
              <a:t>In this poster, the term “punitive disciplinary measures” are referring to Zero tolerance policies in schools. A zero-tolerance policy is a strict enforcement of regulations against undesirable behaviors. Ever since the 1970s the suspension rate for all students has doubled, but has increased even more for black students</a:t>
            </a:r>
            <a:r>
              <a:rPr lang="en-US" sz="3000">
                <a:latin typeface="Roboto Slab"/>
                <a:ea typeface="Roboto Slab"/>
                <a:cs typeface="Roboto Slab"/>
                <a:sym typeface="Roboto Slab"/>
              </a:rPr>
              <a:t>.</a:t>
            </a:r>
            <a:endParaRPr sz="3000">
              <a:latin typeface="Roboto Slab"/>
              <a:ea typeface="Roboto Slab"/>
              <a:cs typeface="Roboto Slab"/>
              <a:sym typeface="Roboto Slab"/>
            </a:endParaRPr>
          </a:p>
          <a:p>
            <a:pPr indent="0" lvl="0" marL="0" rtl="0" algn="l">
              <a:lnSpc>
                <a:spcPct val="115000"/>
              </a:lnSpc>
              <a:spcBef>
                <a:spcPts val="0"/>
              </a:spcBef>
              <a:spcAft>
                <a:spcPts val="0"/>
              </a:spcAft>
              <a:buClr>
                <a:schemeClr val="dk1"/>
              </a:buClr>
              <a:buSzPts val="1100"/>
              <a:buFont typeface="Arial"/>
              <a:buNone/>
            </a:pPr>
            <a:r>
              <a:t/>
            </a:r>
            <a:endParaRPr sz="2400">
              <a:latin typeface="Arial"/>
              <a:ea typeface="Arial"/>
              <a:cs typeface="Arial"/>
              <a:sym typeface="Arial"/>
            </a:endParaRPr>
          </a:p>
          <a:p>
            <a:pPr indent="0" lvl="0" marL="0" rtl="0" algn="l">
              <a:lnSpc>
                <a:spcPct val="120000"/>
              </a:lnSpc>
              <a:spcBef>
                <a:spcPts val="0"/>
              </a:spcBef>
              <a:spcAft>
                <a:spcPts val="0"/>
              </a:spcAft>
              <a:buClr>
                <a:schemeClr val="dk1"/>
              </a:buClr>
              <a:buSzPts val="1100"/>
              <a:buFont typeface="Arial"/>
              <a:buNone/>
            </a:pPr>
            <a:r>
              <a:t/>
            </a:r>
            <a:endParaRPr sz="3000">
              <a:solidFill>
                <a:srgbClr val="000000"/>
              </a:solidFill>
              <a:latin typeface="Arial"/>
              <a:ea typeface="Arial"/>
              <a:cs typeface="Arial"/>
              <a:sym typeface="Arial"/>
            </a:endParaRPr>
          </a:p>
        </p:txBody>
      </p:sp>
      <p:sp>
        <p:nvSpPr>
          <p:cNvPr id="38" name="Google Shape;38;p3"/>
          <p:cNvSpPr txBox="1"/>
          <p:nvPr>
            <p:ph idx="14" type="body"/>
          </p:nvPr>
        </p:nvSpPr>
        <p:spPr>
          <a:xfrm>
            <a:off x="14615100" y="8223500"/>
            <a:ext cx="7035600" cy="533400"/>
          </a:xfrm>
          <a:prstGeom prst="rect">
            <a:avLst/>
          </a:prstGeom>
          <a:solidFill>
            <a:srgbClr val="1A4BA9"/>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latin typeface="Roboto"/>
                <a:ea typeface="Roboto"/>
                <a:cs typeface="Roboto"/>
                <a:sym typeface="Roboto"/>
              </a:rPr>
              <a:t>Conclusion</a:t>
            </a:r>
            <a:endParaRPr i="0" sz="3600" u="none" cap="none" strike="noStrike">
              <a:solidFill>
                <a:schemeClr val="lt1"/>
              </a:solidFill>
              <a:latin typeface="Roboto"/>
              <a:ea typeface="Roboto"/>
              <a:cs typeface="Roboto"/>
              <a:sym typeface="Roboto"/>
            </a:endParaRPr>
          </a:p>
        </p:txBody>
      </p:sp>
      <p:sp>
        <p:nvSpPr>
          <p:cNvPr id="39" name="Google Shape;39;p3"/>
          <p:cNvSpPr txBox="1"/>
          <p:nvPr>
            <p:ph idx="15" type="body"/>
          </p:nvPr>
        </p:nvSpPr>
        <p:spPr>
          <a:xfrm>
            <a:off x="7630675" y="7158150"/>
            <a:ext cx="6410400" cy="716700"/>
          </a:xfrm>
          <a:prstGeom prst="rect">
            <a:avLst/>
          </a:prstGeom>
          <a:noFill/>
          <a:ln>
            <a:noFill/>
          </a:ln>
        </p:spPr>
        <p:txBody>
          <a:bodyPr anchorCtr="0" anchor="t" bIns="39175" lIns="78350" spcFirstLastPara="1" rIns="78350" wrap="square" tIns="39175">
            <a:noAutofit/>
          </a:bodyPr>
          <a:lstStyle/>
          <a:p>
            <a:pPr indent="0" lvl="0" marL="0" rtl="0" algn="ctr">
              <a:spcBef>
                <a:spcPts val="0"/>
              </a:spcBef>
              <a:spcAft>
                <a:spcPts val="0"/>
              </a:spcAft>
              <a:buClr>
                <a:schemeClr val="dk1"/>
              </a:buClr>
              <a:buFont typeface="Arial"/>
              <a:buNone/>
            </a:pPr>
            <a:r>
              <a:rPr lang="en-US" sz="1200">
                <a:latin typeface="Arial"/>
                <a:ea typeface="Arial"/>
                <a:cs typeface="Arial"/>
                <a:sym typeface="Arial"/>
              </a:rPr>
              <a:t>Percentage of Suspension Rates &amp; Juvenile incarceration rates</a:t>
            </a:r>
            <a:r>
              <a:rPr lang="en-US" sz="3600">
                <a:latin typeface="Arial"/>
                <a:ea typeface="Arial"/>
                <a:cs typeface="Arial"/>
                <a:sym typeface="Arial"/>
              </a:rPr>
              <a:t> </a:t>
            </a:r>
            <a:endParaRPr i="0" sz="3600" u="none" cap="none" strike="noStrike">
              <a:solidFill>
                <a:schemeClr val="dk1"/>
              </a:solidFill>
              <a:latin typeface="Arial"/>
              <a:ea typeface="Arial"/>
              <a:cs typeface="Arial"/>
              <a:sym typeface="Arial"/>
            </a:endParaRPr>
          </a:p>
        </p:txBody>
      </p:sp>
      <p:sp>
        <p:nvSpPr>
          <p:cNvPr id="40" name="Google Shape;40;p3"/>
          <p:cNvSpPr/>
          <p:nvPr>
            <p:ph idx="19" type="chart"/>
          </p:nvPr>
        </p:nvSpPr>
        <p:spPr>
          <a:xfrm>
            <a:off x="7212000" y="12366000"/>
            <a:ext cx="7244400" cy="34836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280"/>
              </a:spcBef>
              <a:spcAft>
                <a:spcPts val="0"/>
              </a:spcAft>
              <a:buNone/>
            </a:pPr>
            <a:r>
              <a:rPr lang="en-US" sz="3000">
                <a:latin typeface="Arial"/>
                <a:ea typeface="Arial"/>
                <a:cs typeface="Arial"/>
                <a:sym typeface="Arial"/>
              </a:rPr>
              <a:t>I obtained data about suspension rate by race and gender from the U.S. Department of Education Office for Civil Rights. I was able to find data about drop out and incarceration from the Bureau of Justice Statistics. The chart was made using Google Sheets.</a:t>
            </a:r>
            <a:endParaRPr sz="3000">
              <a:latin typeface="Arial"/>
              <a:ea typeface="Arial"/>
              <a:cs typeface="Arial"/>
              <a:sym typeface="Arial"/>
            </a:endParaRPr>
          </a:p>
        </p:txBody>
      </p:sp>
      <p:pic>
        <p:nvPicPr>
          <p:cNvPr id="41" name="Google Shape;41;p3"/>
          <p:cNvPicPr preferRelativeResize="0"/>
          <p:nvPr/>
        </p:nvPicPr>
        <p:blipFill rotWithShape="1">
          <a:blip r:embed="rId3">
            <a:alphaModFix/>
          </a:blip>
          <a:srcRect b="15890" l="0" r="-241296" t="-15889"/>
          <a:stretch/>
        </p:blipFill>
        <p:spPr>
          <a:xfrm>
            <a:off x="6210400" y="1626463"/>
            <a:ext cx="8715375" cy="2886075"/>
          </a:xfrm>
          <a:prstGeom prst="rect">
            <a:avLst/>
          </a:prstGeom>
          <a:noFill/>
          <a:ln>
            <a:noFill/>
          </a:ln>
        </p:spPr>
      </p:pic>
      <p:sp>
        <p:nvSpPr>
          <p:cNvPr id="42" name="Google Shape;42;p3"/>
          <p:cNvSpPr txBox="1"/>
          <p:nvPr/>
        </p:nvSpPr>
        <p:spPr>
          <a:xfrm>
            <a:off x="348350" y="2819400"/>
            <a:ext cx="6624000" cy="3657600"/>
          </a:xfrm>
          <a:prstGeom prst="rect">
            <a:avLst/>
          </a:prstGeom>
          <a:noFill/>
          <a:ln>
            <a:noFill/>
          </a:ln>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SzPts val="1100"/>
              <a:buFont typeface="Arial"/>
              <a:buNone/>
            </a:pPr>
            <a:r>
              <a:rPr lang="en-US" sz="3000">
                <a:solidFill>
                  <a:schemeClr val="dk1"/>
                </a:solidFill>
              </a:rPr>
              <a:t>The suspension rate of black students has increased since 2000. It's not racially balanced, because the black students are more likely to get suspended or expelled than white students. Doing a crime and committing violent acts in schools led to states adopting policies that required students to be suspended. In the 1970s, keeping students out of schools as a punishment was very rare.</a:t>
            </a:r>
            <a:endParaRPr sz="3000">
              <a:solidFill>
                <a:schemeClr val="dk1"/>
              </a:solidFill>
              <a:latin typeface="Times New Roman"/>
              <a:ea typeface="Times New Roman"/>
              <a:cs typeface="Times New Roman"/>
              <a:sym typeface="Times New Roman"/>
            </a:endParaRPr>
          </a:p>
        </p:txBody>
      </p:sp>
      <p:sp>
        <p:nvSpPr>
          <p:cNvPr id="43" name="Google Shape;43;p3"/>
          <p:cNvSpPr txBox="1"/>
          <p:nvPr/>
        </p:nvSpPr>
        <p:spPr>
          <a:xfrm>
            <a:off x="7318075" y="8106252"/>
            <a:ext cx="7035600" cy="28860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SzPts val="3000"/>
              <a:buChar char="●"/>
            </a:pPr>
            <a:r>
              <a:rPr lang="en-US" sz="3000"/>
              <a:t>Drop out rates do not follow the same trend as juvenile incarceration rates or out-of-school suspension rates</a:t>
            </a:r>
            <a:endParaRPr sz="3000"/>
          </a:p>
          <a:p>
            <a:pPr indent="0" lvl="0" marL="457200" rtl="0" algn="l">
              <a:spcBef>
                <a:spcPts val="0"/>
              </a:spcBef>
              <a:spcAft>
                <a:spcPts val="0"/>
              </a:spcAft>
              <a:buNone/>
            </a:pPr>
            <a:r>
              <a:t/>
            </a:r>
            <a:endParaRPr sz="3000"/>
          </a:p>
          <a:p>
            <a:pPr indent="-419100" lvl="0" marL="457200" rtl="0" algn="l">
              <a:spcBef>
                <a:spcPts val="0"/>
              </a:spcBef>
              <a:spcAft>
                <a:spcPts val="0"/>
              </a:spcAft>
              <a:buSzPts val="3000"/>
              <a:buChar char="●"/>
            </a:pPr>
            <a:r>
              <a:rPr lang="en-US" sz="3000"/>
              <a:t>Juvenile incarceration rates and out-of-school suspension rates follow the same trend</a:t>
            </a:r>
            <a:endParaRPr sz="3000"/>
          </a:p>
        </p:txBody>
      </p:sp>
      <p:pic>
        <p:nvPicPr>
          <p:cNvPr id="44" name="Google Shape;44;p3" title="Chart"/>
          <p:cNvPicPr preferRelativeResize="0"/>
          <p:nvPr/>
        </p:nvPicPr>
        <p:blipFill>
          <a:blip r:embed="rId4">
            <a:alphaModFix/>
          </a:blip>
          <a:stretch>
            <a:fillRect/>
          </a:stretch>
        </p:blipFill>
        <p:spPr>
          <a:xfrm>
            <a:off x="7492225" y="2819400"/>
            <a:ext cx="7035600" cy="435034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