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21945600" cy="16459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r:id="rId6" roundtripDataSignature="AMtx7miGcX3oTk11er+1Yd3s4X75j/xx4g=="/>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1CB889E-A452-B3D1-8547-58CE0E83410E}" name="tymirbass10@gmail.com" initials="t" userId="8e580d8902496a7a"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F72571-CAD1-4225-9DE7-9C9CB33DE12E}" v="31" vWet="32" dt="2023-07-25T18:36:08.200"/>
    <p1510:client id="{3BF71698-2F31-4FF4-B51B-BB90557C8337}" v="1" dt="2023-07-28T12:26:11.071"/>
    <p1510:client id="{4E812200-06C0-4E0D-8546-F73F1F7855E8}" v="911" dt="2023-07-27T18:49:42.160"/>
    <p1510:client id="{5239A5B8-52A9-4156-BBE6-E6454728116C}" v="455" dt="2023-07-25T19:06:54.143"/>
    <p1510:client id="{7462DF87-CE54-48A9-AE42-A88545B27A4E}" v="764" dt="2023-07-27T15:35:41.448"/>
    <p1510:client id="{846FDE11-3F24-48FA-8478-65DAD00AB1D7}" v="5" dt="2023-07-27T19:55:09.934"/>
    <p1510:client id="{86A788C6-EC91-4C3C-B06A-B19A9EB2D79B}" v="279" dt="2023-07-27T18:57:00.111"/>
    <p1510:client id="{930BB803-AAB6-4C53-9031-F0E7C49DBD80}" v="64" dt="2023-07-28T00:12:09.370"/>
    <p1510:client id="{B088ECF6-86BC-4255-99BF-FF329C303484}" v="631" dt="2023-07-26T18:17:59.936"/>
    <p1510:client id="{BF0F8FC1-7DB3-40F9-95C9-EE4947BAEAD1}" v="13" dt="2023-07-28T00:47:41.0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customschemas.google.com/relationships/presentationmetadata" Target="metadata"/><Relationship Id="rId11" Type="http://schemas.microsoft.com/office/2016/11/relationships/changesInfo" Target="changesInfos/changesInfo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mia Truitt-Martin" clId="Web-{3BF71698-2F31-4FF4-B51B-BB90557C8337}"/>
    <pc:docChg chg="modSld">
      <pc:chgData name="Shamia Truitt-Martin" userId="" providerId="" clId="Web-{3BF71698-2F31-4FF4-B51B-BB90557C8337}" dt="2023-07-28T12:26:11.071" v="0" actId="14100"/>
      <pc:docMkLst>
        <pc:docMk/>
      </pc:docMkLst>
      <pc:sldChg chg="modSp">
        <pc:chgData name="Shamia Truitt-Martin" userId="" providerId="" clId="Web-{3BF71698-2F31-4FF4-B51B-BB90557C8337}" dt="2023-07-28T12:26:11.071" v="0" actId="14100"/>
        <pc:sldMkLst>
          <pc:docMk/>
          <pc:sldMk cId="0" sldId="256"/>
        </pc:sldMkLst>
        <pc:spChg chg="mod">
          <ac:chgData name="Shamia Truitt-Martin" userId="" providerId="" clId="Web-{3BF71698-2F31-4FF4-B51B-BB90557C8337}" dt="2023-07-28T12:26:11.071" v="0" actId="14100"/>
          <ac:spMkLst>
            <pc:docMk/>
            <pc:sldMk cId="0" sldId="256"/>
            <ac:spMk id="31" creationId="{00000000-0000-0000-0000-000000000000}"/>
          </ac:spMkLst>
        </pc:spChg>
      </pc:sldChg>
    </pc:docChg>
  </pc:docChgLst>
  <pc:docChgLst>
    <pc:chgData name="Amelie Novio" clId="Web-{930BB803-AAB6-4C53-9031-F0E7C49DBD80}"/>
    <pc:docChg chg="modSld">
      <pc:chgData name="Amelie Novio" userId="" providerId="" clId="Web-{930BB803-AAB6-4C53-9031-F0E7C49DBD80}" dt="2023-07-28T00:12:09.370" v="57" actId="1076"/>
      <pc:docMkLst>
        <pc:docMk/>
      </pc:docMkLst>
      <pc:sldChg chg="modSp">
        <pc:chgData name="Amelie Novio" userId="" providerId="" clId="Web-{930BB803-AAB6-4C53-9031-F0E7C49DBD80}" dt="2023-07-28T00:12:09.370" v="57" actId="1076"/>
        <pc:sldMkLst>
          <pc:docMk/>
          <pc:sldMk cId="0" sldId="256"/>
        </pc:sldMkLst>
        <pc:spChg chg="mod">
          <ac:chgData name="Amelie Novio" userId="" providerId="" clId="Web-{930BB803-AAB6-4C53-9031-F0E7C49DBD80}" dt="2023-07-28T00:11:33.915" v="53" actId="14100"/>
          <ac:spMkLst>
            <pc:docMk/>
            <pc:sldMk cId="0" sldId="256"/>
            <ac:spMk id="7" creationId="{3A954943-9B0D-8009-EC03-876AACE1AEB8}"/>
          </ac:spMkLst>
        </pc:spChg>
        <pc:spChg chg="mod">
          <ac:chgData name="Amelie Novio" userId="" providerId="" clId="Web-{930BB803-AAB6-4C53-9031-F0E7C49DBD80}" dt="2023-07-28T00:09:30.926" v="38" actId="1076"/>
          <ac:spMkLst>
            <pc:docMk/>
            <pc:sldMk cId="0" sldId="256"/>
            <ac:spMk id="9" creationId="{F3EECC85-A9AE-3765-1C98-EF4FE8880CB5}"/>
          </ac:spMkLst>
        </pc:spChg>
        <pc:spChg chg="mod">
          <ac:chgData name="Amelie Novio" userId="" providerId="" clId="Web-{930BB803-AAB6-4C53-9031-F0E7C49DBD80}" dt="2023-07-28T00:11:39.228" v="54" actId="1076"/>
          <ac:spMkLst>
            <pc:docMk/>
            <pc:sldMk cId="0" sldId="256"/>
            <ac:spMk id="10" creationId="{B4EA01C5-E78E-776A-8D6E-1010740D67FD}"/>
          </ac:spMkLst>
        </pc:spChg>
        <pc:spChg chg="mod">
          <ac:chgData name="Amelie Novio" userId="" providerId="" clId="Web-{930BB803-AAB6-4C53-9031-F0E7C49DBD80}" dt="2023-07-28T00:06:18.872" v="16" actId="20577"/>
          <ac:spMkLst>
            <pc:docMk/>
            <pc:sldMk cId="0" sldId="256"/>
            <ac:spMk id="30" creationId="{00000000-0000-0000-0000-000000000000}"/>
          </ac:spMkLst>
        </pc:spChg>
        <pc:spChg chg="mod">
          <ac:chgData name="Amelie Novio" userId="" providerId="" clId="Web-{930BB803-AAB6-4C53-9031-F0E7C49DBD80}" dt="2023-07-28T00:05:22.995" v="8" actId="1076"/>
          <ac:spMkLst>
            <pc:docMk/>
            <pc:sldMk cId="0" sldId="256"/>
            <ac:spMk id="31" creationId="{00000000-0000-0000-0000-000000000000}"/>
          </ac:spMkLst>
        </pc:spChg>
        <pc:spChg chg="mod">
          <ac:chgData name="Amelie Novio" userId="" providerId="" clId="Web-{930BB803-AAB6-4C53-9031-F0E7C49DBD80}" dt="2023-07-28T00:07:04.233" v="23" actId="1076"/>
          <ac:spMkLst>
            <pc:docMk/>
            <pc:sldMk cId="0" sldId="256"/>
            <ac:spMk id="32" creationId="{00000000-0000-0000-0000-000000000000}"/>
          </ac:spMkLst>
        </pc:spChg>
        <pc:spChg chg="mod">
          <ac:chgData name="Amelie Novio" userId="" providerId="" clId="Web-{930BB803-AAB6-4C53-9031-F0E7C49DBD80}" dt="2023-07-28T00:07:57.985" v="29" actId="1076"/>
          <ac:spMkLst>
            <pc:docMk/>
            <pc:sldMk cId="0" sldId="256"/>
            <ac:spMk id="34" creationId="{00000000-0000-0000-0000-000000000000}"/>
          </ac:spMkLst>
        </pc:spChg>
        <pc:spChg chg="mod">
          <ac:chgData name="Amelie Novio" userId="" providerId="" clId="Web-{930BB803-AAB6-4C53-9031-F0E7C49DBD80}" dt="2023-07-28T00:12:09.370" v="57" actId="1076"/>
          <ac:spMkLst>
            <pc:docMk/>
            <pc:sldMk cId="0" sldId="256"/>
            <ac:spMk id="35" creationId="{00000000-0000-0000-0000-000000000000}"/>
          </ac:spMkLst>
        </pc:spChg>
        <pc:spChg chg="mod">
          <ac:chgData name="Amelie Novio" userId="" providerId="" clId="Web-{930BB803-AAB6-4C53-9031-F0E7C49DBD80}" dt="2023-07-28T00:11:45.072" v="55" actId="1076"/>
          <ac:spMkLst>
            <pc:docMk/>
            <pc:sldMk cId="0" sldId="256"/>
            <ac:spMk id="36" creationId="{00000000-0000-0000-0000-000000000000}"/>
          </ac:spMkLst>
        </pc:spChg>
        <pc:spChg chg="mod">
          <ac:chgData name="Amelie Novio" userId="" providerId="" clId="Web-{930BB803-AAB6-4C53-9031-F0E7C49DBD80}" dt="2023-07-28T00:07:32.203" v="27" actId="1076"/>
          <ac:spMkLst>
            <pc:docMk/>
            <pc:sldMk cId="0" sldId="256"/>
            <ac:spMk id="37" creationId="{00000000-0000-0000-0000-000000000000}"/>
          </ac:spMkLst>
        </pc:spChg>
        <pc:spChg chg="mod">
          <ac:chgData name="Amelie Novio" userId="" providerId="" clId="Web-{930BB803-AAB6-4C53-9031-F0E7C49DBD80}" dt="2023-07-28T00:12:03.791" v="56" actId="1076"/>
          <ac:spMkLst>
            <pc:docMk/>
            <pc:sldMk cId="0" sldId="256"/>
            <ac:spMk id="38" creationId="{00000000-0000-0000-0000-000000000000}"/>
          </ac:spMkLst>
        </pc:spChg>
        <pc:spChg chg="mod">
          <ac:chgData name="Amelie Novio" userId="" providerId="" clId="Web-{930BB803-AAB6-4C53-9031-F0E7C49DBD80}" dt="2023-07-28T00:11:27.259" v="52" actId="14100"/>
          <ac:spMkLst>
            <pc:docMk/>
            <pc:sldMk cId="0" sldId="256"/>
            <ac:spMk id="39" creationId="{00000000-0000-0000-0000-000000000000}"/>
          </ac:spMkLst>
        </pc:spChg>
      </pc:sldChg>
    </pc:docChg>
  </pc:docChgLst>
  <pc:docChgLst>
    <pc:chgData name="Amelie Novio" clId="Web-{846FDE11-3F24-48FA-8478-65DAD00AB1D7}"/>
    <pc:docChg chg="modSld">
      <pc:chgData name="Amelie Novio" userId="" providerId="" clId="Web-{846FDE11-3F24-48FA-8478-65DAD00AB1D7}" dt="2023-07-27T19:55:09.934" v="3" actId="1076"/>
      <pc:docMkLst>
        <pc:docMk/>
      </pc:docMkLst>
      <pc:sldChg chg="addSp modSp">
        <pc:chgData name="Amelie Novio" userId="" providerId="" clId="Web-{846FDE11-3F24-48FA-8478-65DAD00AB1D7}" dt="2023-07-27T19:55:09.934" v="3" actId="1076"/>
        <pc:sldMkLst>
          <pc:docMk/>
          <pc:sldMk cId="0" sldId="256"/>
        </pc:sldMkLst>
        <pc:picChg chg="add mod">
          <ac:chgData name="Amelie Novio" userId="" providerId="" clId="Web-{846FDE11-3F24-48FA-8478-65DAD00AB1D7}" dt="2023-07-27T19:55:09.934" v="3" actId="1076"/>
          <ac:picMkLst>
            <pc:docMk/>
            <pc:sldMk cId="0" sldId="256"/>
            <ac:picMk id="2" creationId="{5B90BA8B-9427-CC4B-0A7A-37DEB2BA942E}"/>
          </ac:picMkLst>
        </pc:picChg>
      </pc:sldChg>
    </pc:docChg>
  </pc:docChgLst>
  <pc:docChgLst>
    <pc:chgData name="Amelie Novio" clId="Web-{BF0F8FC1-7DB3-40F9-95C9-EE4947BAEAD1}"/>
    <pc:docChg chg="modSld">
      <pc:chgData name="Amelie Novio" userId="" providerId="" clId="Web-{BF0F8FC1-7DB3-40F9-95C9-EE4947BAEAD1}" dt="2023-07-28T00:47:41.086" v="10" actId="20577"/>
      <pc:docMkLst>
        <pc:docMk/>
      </pc:docMkLst>
      <pc:sldChg chg="modSp">
        <pc:chgData name="Amelie Novio" userId="" providerId="" clId="Web-{BF0F8FC1-7DB3-40F9-95C9-EE4947BAEAD1}" dt="2023-07-28T00:47:41.086" v="10" actId="20577"/>
        <pc:sldMkLst>
          <pc:docMk/>
          <pc:sldMk cId="0" sldId="256"/>
        </pc:sldMkLst>
        <pc:spChg chg="mod">
          <ac:chgData name="Amelie Novio" userId="" providerId="" clId="Web-{BF0F8FC1-7DB3-40F9-95C9-EE4947BAEAD1}" dt="2023-07-28T00:46:35.163" v="4" actId="14100"/>
          <ac:spMkLst>
            <pc:docMk/>
            <pc:sldMk cId="0" sldId="256"/>
            <ac:spMk id="10" creationId="{B4EA01C5-E78E-776A-8D6E-1010740D67FD}"/>
          </ac:spMkLst>
        </pc:spChg>
        <pc:spChg chg="mod">
          <ac:chgData name="Amelie Novio" userId="" providerId="" clId="Web-{BF0F8FC1-7DB3-40F9-95C9-EE4947BAEAD1}" dt="2023-07-28T00:46:03.209" v="2" actId="20577"/>
          <ac:spMkLst>
            <pc:docMk/>
            <pc:sldMk cId="0" sldId="256"/>
            <ac:spMk id="31" creationId="{00000000-0000-0000-0000-000000000000}"/>
          </ac:spMkLst>
        </pc:spChg>
        <pc:spChg chg="mod">
          <ac:chgData name="Amelie Novio" userId="" providerId="" clId="Web-{BF0F8FC1-7DB3-40F9-95C9-EE4947BAEAD1}" dt="2023-07-28T00:47:41.086" v="10" actId="20577"/>
          <ac:spMkLst>
            <pc:docMk/>
            <pc:sldMk cId="0" sldId="256"/>
            <ac:spMk id="35" creationId="{00000000-0000-0000-0000-000000000000}"/>
          </ac:spMkLst>
        </pc:spChg>
        <pc:spChg chg="mod">
          <ac:chgData name="Amelie Novio" userId="" providerId="" clId="Web-{BF0F8FC1-7DB3-40F9-95C9-EE4947BAEAD1}" dt="2023-07-28T00:47:25.617" v="8" actId="20577"/>
          <ac:spMkLst>
            <pc:docMk/>
            <pc:sldMk cId="0" sldId="256"/>
            <ac:spMk id="3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400"/>
              <a:buNone/>
            </a:pPr>
            <a:endParaRPr/>
          </a:p>
        </p:txBody>
      </p:sp>
      <p:sp>
        <p:nvSpPr>
          <p:cNvPr id="27" name="Google Shape;2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3"/>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R="0" lvl="0" algn="ctr" rtl="0">
              <a:lnSpc>
                <a:spcPct val="100000"/>
              </a:lnSpc>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 name="Google Shape;8;p3"/>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3"/>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3"/>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3"/>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3"/>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3"/>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3"/>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3"/>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3"/>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3"/>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3"/>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3"/>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3"/>
          <p:cNvSpPr>
            <a:spLocks noGrp="1"/>
          </p:cNvSpPr>
          <p:nvPr>
            <p:ph type="pic" idx="16"/>
          </p:nvPr>
        </p:nvSpPr>
        <p:spPr>
          <a:xfrm>
            <a:off x="609602" y="457200"/>
            <a:ext cx="1567543" cy="1371600"/>
          </a:xfrm>
          <a:prstGeom prst="rect">
            <a:avLst/>
          </a:prstGeom>
          <a:solidFill>
            <a:schemeClr val="lt1"/>
          </a:solidFill>
          <a:ln>
            <a:noFill/>
          </a:ln>
        </p:spPr>
      </p:sp>
      <p:sp>
        <p:nvSpPr>
          <p:cNvPr id="21" name="Google Shape;21;p3"/>
          <p:cNvSpPr>
            <a:spLocks noGrp="1"/>
          </p:cNvSpPr>
          <p:nvPr>
            <p:ph type="pic" idx="17"/>
          </p:nvPr>
        </p:nvSpPr>
        <p:spPr>
          <a:xfrm>
            <a:off x="19855545" y="457200"/>
            <a:ext cx="1567543" cy="1371600"/>
          </a:xfrm>
          <a:prstGeom prst="rect">
            <a:avLst/>
          </a:prstGeom>
          <a:solidFill>
            <a:schemeClr val="lt1"/>
          </a:solidFill>
          <a:ln>
            <a:noFill/>
          </a:ln>
        </p:spPr>
      </p:sp>
      <p:sp>
        <p:nvSpPr>
          <p:cNvPr id="22" name="Google Shape;22;p3"/>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3"/>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3"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eaecon.org/"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hyperlink" Target="https://howmuch.net/articles/racial-income-wealth-inequality-us"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northcarolinahistory.org/encyclopedia/residential-segregation/" TargetMode="External"/><Relationship Id="rId2" Type="http://schemas.openxmlformats.org/officeDocument/2006/relationships/hyperlink" Target="https://www.jstor.org/stable/pdf/3514397.pdf" TargetMode="External"/><Relationship Id="rId1" Type="http://schemas.openxmlformats.org/officeDocument/2006/relationships/slideLayout" Target="../slideLayouts/slideLayout1.xml"/><Relationship Id="rId4" Type="http://schemas.openxmlformats.org/officeDocument/2006/relationships/hyperlink" Target="https://www.cityofws.org/ArchiveCenter/ViewFile/Item/51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Google Shape;29;p1"/>
          <p:cNvSpPr txBox="1">
            <a:spLocks noGrp="1"/>
          </p:cNvSpPr>
          <p:nvPr>
            <p:ph type="title"/>
          </p:nvPr>
        </p:nvSpPr>
        <p:spPr>
          <a:xfrm>
            <a:off x="348343" y="304800"/>
            <a:ext cx="21248915" cy="1676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ctr" anchorCtr="1">
            <a:noAutofit/>
          </a:bodyPr>
          <a:lstStyle/>
          <a:p>
            <a:pPr marL="0" marR="0" lvl="0" indent="0" algn="ctr" rtl="0">
              <a:lnSpc>
                <a:spcPct val="100000"/>
              </a:lnSpc>
              <a:spcBef>
                <a:spcPts val="0"/>
              </a:spcBef>
              <a:spcAft>
                <a:spcPts val="0"/>
              </a:spcAft>
              <a:buClr>
                <a:schemeClr val="lt1"/>
              </a:buClr>
              <a:buSzPts val="1400"/>
              <a:buFont typeface="Arial"/>
              <a:buNone/>
            </a:pPr>
            <a:r>
              <a:rPr lang="en-US"/>
              <a:t>How do Discriminatory Policies Affect Black Income in North Carolina.  </a:t>
            </a:r>
            <a:br>
              <a:rPr lang="en-US"/>
            </a:br>
            <a:r>
              <a:rPr lang="en-US" err="1"/>
              <a:t>Ty’mir</a:t>
            </a:r>
            <a:r>
              <a:rPr lang="en-US"/>
              <a:t> Bass</a:t>
            </a:r>
            <a:br>
              <a:rPr lang="en-US"/>
            </a:br>
            <a:r>
              <a:rPr lang="en-US"/>
              <a:t>City of Medicine Academy</a:t>
            </a:r>
            <a:endParaRPr sz="3100" b="1" i="0" u="none" strike="noStrike" cap="none">
              <a:solidFill>
                <a:schemeClr val="lt1"/>
              </a:solidFill>
              <a:latin typeface="Arial"/>
              <a:ea typeface="Arial"/>
              <a:cs typeface="Arial"/>
              <a:sym typeface="Arial"/>
            </a:endParaRPr>
          </a:p>
        </p:txBody>
      </p:sp>
      <p:sp>
        <p:nvSpPr>
          <p:cNvPr id="30" name="Google Shape;30;p1"/>
          <p:cNvSpPr txBox="1">
            <a:spLocks noGrp="1"/>
          </p:cNvSpPr>
          <p:nvPr>
            <p:ph type="body" idx="1"/>
          </p:nvPr>
        </p:nvSpPr>
        <p:spPr>
          <a:xfrm>
            <a:off x="348343" y="2133600"/>
            <a:ext cx="6792685" cy="533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dirty="0"/>
              <a:t>Introduction</a:t>
            </a:r>
            <a:endParaRPr lang="en-US" sz="3000" b="1" i="0" u="none" strike="noStrike" cap="none" dirty="0">
              <a:solidFill>
                <a:schemeClr val="lt1"/>
              </a:solidFill>
              <a:latin typeface="Arial"/>
              <a:ea typeface="Arial"/>
              <a:cs typeface="Arial"/>
            </a:endParaRPr>
          </a:p>
        </p:txBody>
      </p:sp>
      <p:sp>
        <p:nvSpPr>
          <p:cNvPr id="31" name="Google Shape;31;p1"/>
          <p:cNvSpPr txBox="1">
            <a:spLocks noGrp="1"/>
          </p:cNvSpPr>
          <p:nvPr>
            <p:ph type="body" idx="2"/>
          </p:nvPr>
        </p:nvSpPr>
        <p:spPr>
          <a:xfrm>
            <a:off x="136801" y="2691031"/>
            <a:ext cx="6999610" cy="6725652"/>
          </a:xfrm>
          <a:prstGeom prst="rect">
            <a:avLst/>
          </a:prstGeom>
          <a:noFill/>
          <a:ln>
            <a:noFill/>
          </a:ln>
        </p:spPr>
        <p:txBody>
          <a:bodyPr spcFirstLastPara="1" wrap="square" lIns="78350" tIns="39174" rIns="78350" bIns="39174" anchor="t" anchorCtr="0">
            <a:noAutofit/>
          </a:bodyPr>
          <a:lstStyle/>
          <a:p>
            <a:pPr indent="0">
              <a:spcBef>
                <a:spcPts val="0"/>
              </a:spcBef>
            </a:pPr>
            <a:r>
              <a:rPr lang="en-US" sz="1800" dirty="0"/>
              <a:t>Jim Crow laws, both state and local, were introduced in the Southern United States to enforce racial segregation and have been deeply rooted in North Carolina since 1913. It commenced with Clarence Poe, who launched a “two-year crusade to establish rural segregation through the south”, similar to South Africa's apartheid. One of the first cities in North Carolina to adopt Jim Crow laws was Winston Salem as they integrated rural segregation, however the issue only continued to spread.</a:t>
            </a:r>
            <a:endParaRPr lang="en-US" dirty="0"/>
          </a:p>
          <a:p>
            <a:pPr indent="0">
              <a:spcBef>
                <a:spcPts val="0"/>
              </a:spcBef>
            </a:pPr>
            <a:endParaRPr lang="en-US" sz="1800">
              <a:solidFill>
                <a:srgbClr val="000000"/>
              </a:solidFill>
            </a:endParaRPr>
          </a:p>
          <a:p>
            <a:pPr indent="0">
              <a:spcBef>
                <a:spcPts val="0"/>
              </a:spcBef>
            </a:pPr>
            <a:r>
              <a:rPr lang="en-US" sz="1800" b="1" i="0" u="none" strike="noStrike" dirty="0">
                <a:solidFill>
                  <a:srgbClr val="000000"/>
                </a:solidFill>
                <a:effectLst/>
              </a:rPr>
              <a:t>Research </a:t>
            </a:r>
            <a:r>
              <a:rPr lang="en-US" sz="1800" b="1" dirty="0">
                <a:solidFill>
                  <a:srgbClr val="000000"/>
                </a:solidFill>
              </a:rPr>
              <a:t>Question: </a:t>
            </a:r>
            <a:r>
              <a:rPr lang="en-US" sz="1800" dirty="0">
                <a:solidFill>
                  <a:srgbClr val="000000"/>
                </a:solidFill>
              </a:rPr>
              <a:t>What are the effects of Jim Crow laws and city planning in the Black communities of North Carolina?</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p>
            <a:pPr indent="0">
              <a:spcBef>
                <a:spcPts val="0"/>
              </a:spcBef>
            </a:pPr>
            <a:endParaRPr lang="en-US" sz="1800">
              <a:solidFill>
                <a:srgbClr val="000000"/>
              </a:solidFill>
            </a:endParaRPr>
          </a:p>
          <a:p>
            <a:pPr indent="0">
              <a:spcBef>
                <a:spcPts val="0"/>
              </a:spcBef>
            </a:pPr>
            <a:r>
              <a:rPr lang="en-US" sz="1800" b="1" i="0" u="none" strike="noStrike" dirty="0">
                <a:solidFill>
                  <a:srgbClr val="000000"/>
                </a:solidFill>
                <a:effectLst/>
              </a:rPr>
              <a:t>Thesis </a:t>
            </a:r>
            <a:r>
              <a:rPr lang="en-US" sz="1800" b="1" dirty="0">
                <a:solidFill>
                  <a:srgbClr val="000000"/>
                </a:solidFill>
              </a:rPr>
              <a:t>S</a:t>
            </a:r>
            <a:r>
              <a:rPr lang="en-US" sz="1800" b="1" i="0" u="none" strike="noStrike" dirty="0">
                <a:solidFill>
                  <a:srgbClr val="000000"/>
                </a:solidFill>
                <a:effectLst/>
              </a:rPr>
              <a:t>tatement</a:t>
            </a:r>
            <a:r>
              <a:rPr lang="en-US" sz="1800" b="0" i="0" u="none" strike="noStrike" dirty="0">
                <a:solidFill>
                  <a:srgbClr val="000000"/>
                </a:solidFill>
                <a:effectLst/>
              </a:rPr>
              <a:t>:</a:t>
            </a:r>
            <a:r>
              <a:rPr lang="en-US" sz="1800" dirty="0"/>
              <a:t> </a:t>
            </a:r>
            <a:r>
              <a:rPr lang="en-US" sz="1800" b="0" i="0" u="none" strike="noStrike" dirty="0">
                <a:effectLst/>
              </a:rPr>
              <a:t>Jim </a:t>
            </a:r>
            <a:r>
              <a:rPr lang="en-US" sz="1800" dirty="0"/>
              <a:t>Crow </a:t>
            </a:r>
            <a:r>
              <a:rPr lang="en-US" sz="1800" b="0" i="0" u="none" strike="noStrike" dirty="0">
                <a:effectLst/>
              </a:rPr>
              <a:t>laws and city planning </a:t>
            </a:r>
            <a:r>
              <a:rPr lang="en-US" sz="1800" dirty="0"/>
              <a:t>affect </a:t>
            </a:r>
            <a:r>
              <a:rPr lang="en-US" sz="1800" b="0" i="0" u="none" strike="noStrike" dirty="0">
                <a:effectLst/>
              </a:rPr>
              <a:t>Black communities </a:t>
            </a:r>
            <a:r>
              <a:rPr lang="en-US" sz="1800" dirty="0"/>
              <a:t>by making it harder for them to grow by pulling resources to benefit other communities. </a:t>
            </a:r>
          </a:p>
          <a:p>
            <a:pPr indent="0">
              <a:spcBef>
                <a:spcPts val="0"/>
              </a:spcBef>
            </a:pPr>
            <a:endParaRPr lang="en-US" sz="1800"/>
          </a:p>
          <a:p>
            <a:pPr indent="0">
              <a:spcBef>
                <a:spcPts val="0"/>
              </a:spcBef>
            </a:pPr>
            <a:r>
              <a:rPr lang="en-US" sz="1800" b="1" dirty="0">
                <a:solidFill>
                  <a:srgbClr val="000000"/>
                </a:solidFill>
              </a:rPr>
              <a:t>Methodology</a:t>
            </a:r>
            <a:r>
              <a:rPr lang="en-US" sz="1800" dirty="0">
                <a:solidFill>
                  <a:srgbClr val="000000"/>
                </a:solidFill>
              </a:rPr>
              <a:t>  I used secondary data as I examined articles on Mebane, North Carolina which gave me quantitative and qualitative data as they used past data from the Census, the national economic association, and the records of the people that stayed there. How I found articles like this by reviewing literature from Google Scholar and JSTOR from 1900 to </a:t>
            </a:r>
            <a:r>
              <a:rPr lang="en-US" sz="1800" dirty="0">
                <a:solidFill>
                  <a:schemeClr val="tx1">
                    <a:lumMod val="95000"/>
                    <a:lumOff val="5000"/>
                  </a:schemeClr>
                </a:solidFill>
              </a:rPr>
              <a:t>2020</a:t>
            </a:r>
            <a:r>
              <a:rPr lang="en-US" sz="1800" dirty="0">
                <a:solidFill>
                  <a:srgbClr val="000000"/>
                </a:solidFill>
              </a:rPr>
              <a:t>. I struggled to find good articles in North Carolina </a:t>
            </a:r>
            <a:endParaRPr lang="en-US" sz="1800" b="0" i="0" u="none" strike="noStrike" cap="none" dirty="0">
              <a:latin typeface="Times New Roman" panose="02020603050405020304" pitchFamily="18" charset="0"/>
              <a:cs typeface="Times New Roman" panose="02020603050405020304" pitchFamily="18" charset="0"/>
            </a:endParaRPr>
          </a:p>
          <a:p>
            <a:pPr rtl="0">
              <a:spcBef>
                <a:spcPts val="0"/>
              </a:spcBef>
              <a:spcAft>
                <a:spcPts val="0"/>
              </a:spcAft>
            </a:pPr>
            <a:endParaRPr lang="en-US" sz="1800" b="0" i="0" u="none" strike="noStrike">
              <a:solidFill>
                <a:srgbClr val="000000"/>
              </a:solidFill>
              <a:effectLst/>
            </a:endParaRPr>
          </a:p>
        </p:txBody>
      </p:sp>
      <p:sp>
        <p:nvSpPr>
          <p:cNvPr id="32" name="Google Shape;32;p1"/>
          <p:cNvSpPr txBox="1">
            <a:spLocks noGrp="1"/>
          </p:cNvSpPr>
          <p:nvPr>
            <p:ph type="body" idx="3"/>
          </p:nvPr>
        </p:nvSpPr>
        <p:spPr>
          <a:xfrm>
            <a:off x="338483" y="8864897"/>
            <a:ext cx="6985105" cy="533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1828800" lvl="0" indent="457200" algn="l" rtl="0">
              <a:lnSpc>
                <a:spcPct val="100000"/>
              </a:lnSpc>
              <a:spcBef>
                <a:spcPts val="0"/>
              </a:spcBef>
              <a:spcAft>
                <a:spcPts val="0"/>
              </a:spcAft>
              <a:buSzPts val="1400"/>
              <a:buNone/>
            </a:pPr>
            <a:r>
              <a:rPr lang="en-US" sz="3000"/>
              <a:t>Background </a:t>
            </a:r>
            <a:endParaRPr sz="3000" b="1" i="0" u="none" strike="noStrike" cap="none">
              <a:solidFill>
                <a:schemeClr val="lt1"/>
              </a:solidFill>
              <a:latin typeface="Arial"/>
              <a:ea typeface="Arial"/>
              <a:cs typeface="Arial"/>
              <a:sym typeface="Arial"/>
            </a:endParaRPr>
          </a:p>
        </p:txBody>
      </p:sp>
      <p:sp>
        <p:nvSpPr>
          <p:cNvPr id="34" name="Google Shape;34;p1"/>
          <p:cNvSpPr txBox="1">
            <a:spLocks noGrp="1"/>
          </p:cNvSpPr>
          <p:nvPr>
            <p:ph type="body" idx="7"/>
          </p:nvPr>
        </p:nvSpPr>
        <p:spPr>
          <a:xfrm>
            <a:off x="7745609" y="2151719"/>
            <a:ext cx="6792685" cy="533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lvl="0" indent="0" algn="l" rtl="0">
              <a:lnSpc>
                <a:spcPct val="100000"/>
              </a:lnSpc>
              <a:spcBef>
                <a:spcPts val="0"/>
              </a:spcBef>
              <a:spcAft>
                <a:spcPts val="0"/>
              </a:spcAft>
              <a:buSzPts val="1400"/>
              <a:buNone/>
            </a:pPr>
            <a:r>
              <a:rPr lang="en-US" sz="3000"/>
              <a:t>                   Data Analysis </a:t>
            </a:r>
            <a:endParaRPr sz="3000" b="1" i="0" u="none" strike="noStrike" cap="none">
              <a:solidFill>
                <a:schemeClr val="lt1"/>
              </a:solidFill>
              <a:latin typeface="Arial"/>
              <a:ea typeface="Arial"/>
              <a:cs typeface="Arial"/>
              <a:sym typeface="Arial"/>
            </a:endParaRPr>
          </a:p>
        </p:txBody>
      </p:sp>
      <p:sp>
        <p:nvSpPr>
          <p:cNvPr id="35" name="Google Shape;35;p1"/>
          <p:cNvSpPr txBox="1">
            <a:spLocks noGrp="1"/>
          </p:cNvSpPr>
          <p:nvPr>
            <p:ph type="body" idx="8"/>
          </p:nvPr>
        </p:nvSpPr>
        <p:spPr>
          <a:xfrm>
            <a:off x="14052129" y="12814579"/>
            <a:ext cx="7586769" cy="3633537"/>
          </a:xfrm>
          <a:prstGeom prst="rect">
            <a:avLst/>
          </a:prstGeom>
          <a:noFill/>
          <a:ln>
            <a:noFill/>
          </a:ln>
        </p:spPr>
        <p:txBody>
          <a:bodyPr spcFirstLastPara="1" wrap="square" lIns="78350" tIns="39175" rIns="78350" bIns="39175" anchor="t" anchorCtr="0">
            <a:noAutofit/>
          </a:bodyPr>
          <a:lstStyle/>
          <a:p>
            <a:pPr marL="654685" indent="0">
              <a:spcBef>
                <a:spcPts val="0"/>
              </a:spcBef>
              <a:buNone/>
            </a:pPr>
            <a:r>
              <a:rPr lang="en-US" sz="1800" dirty="0"/>
              <a:t>In conclusion, these issue's affect not only cities in North Carolina but the entirety of the United States. These policies affected by the Jim Crow laws are corrupted and still prevalent today, hindering Black people and communities from achieving success. We can solve this problem firstly with the help of the government to uproot these discriminative polices and attain funding for community led development. The community would come together to address issues in order to achieve Sustainable Development Goals (SDGs).</a:t>
            </a:r>
            <a:endParaRPr lang="en-US" dirty="0"/>
          </a:p>
        </p:txBody>
      </p:sp>
      <p:sp>
        <p:nvSpPr>
          <p:cNvPr id="36" name="Google Shape;36;p1"/>
          <p:cNvSpPr txBox="1">
            <a:spLocks noGrp="1"/>
          </p:cNvSpPr>
          <p:nvPr>
            <p:ph type="body" idx="9"/>
          </p:nvPr>
        </p:nvSpPr>
        <p:spPr>
          <a:xfrm>
            <a:off x="14838825" y="7305181"/>
            <a:ext cx="6792685" cy="533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dirty="0">
                <a:ea typeface="Calibri"/>
                <a:cs typeface="Calibri"/>
                <a:sym typeface="Calibri"/>
              </a:rPr>
              <a:t>Results </a:t>
            </a:r>
            <a:endParaRPr lang="en-US" sz="3000" i="0" u="none" strike="noStrike" cap="none" dirty="0">
              <a:ea typeface="Calibri"/>
              <a:cs typeface="Calibri"/>
            </a:endParaRPr>
          </a:p>
        </p:txBody>
      </p:sp>
      <p:sp>
        <p:nvSpPr>
          <p:cNvPr id="37" name="Google Shape;37;p1"/>
          <p:cNvSpPr txBox="1">
            <a:spLocks noGrp="1"/>
          </p:cNvSpPr>
          <p:nvPr>
            <p:ph type="body" idx="13"/>
          </p:nvPr>
        </p:nvSpPr>
        <p:spPr>
          <a:xfrm>
            <a:off x="322523" y="9609096"/>
            <a:ext cx="6993859" cy="7000052"/>
          </a:xfrm>
          <a:prstGeom prst="rect">
            <a:avLst/>
          </a:prstGeom>
          <a:noFill/>
          <a:ln>
            <a:noFill/>
          </a:ln>
        </p:spPr>
        <p:txBody>
          <a:bodyPr spcFirstLastPara="1" wrap="square" lIns="78350" tIns="39175" rIns="78350" bIns="39175" anchor="t" anchorCtr="0">
            <a:noAutofit/>
          </a:bodyPr>
          <a:lstStyle/>
          <a:p>
            <a:r>
              <a:rPr lang="en-US" sz="1800">
                <a:solidFill>
                  <a:srgbClr val="0E101A"/>
                </a:solidFill>
                <a:effectLst/>
              </a:rPr>
              <a:t> “The Jim Crow years from 1900 to the Civil Rights era and the abolition of segregation laws in the 1960s, segregated urban landscapes evolved in North Carolina…” Jim Crow laws have been a problem in North Carolina stripping Black people of their rights, opportunities, and wealth. (</a:t>
            </a:r>
            <a:r>
              <a:rPr lang="en-US" sz="1800">
                <a:solidFill>
                  <a:srgbClr val="0E101A"/>
                </a:solidFill>
              </a:rPr>
              <a:t>Ruth</a:t>
            </a:r>
            <a:r>
              <a:rPr lang="en-US" sz="1800">
                <a:solidFill>
                  <a:srgbClr val="0E101A"/>
                </a:solidFill>
                <a:effectLst/>
              </a:rPr>
              <a:t>,1997)</a:t>
            </a:r>
            <a:r>
              <a:rPr lang="en-US" sz="1800">
                <a:solidFill>
                  <a:srgbClr val="0E101A"/>
                </a:solidFill>
              </a:rPr>
              <a:t> </a:t>
            </a:r>
            <a:endParaRPr lang="en-US"/>
          </a:p>
          <a:p>
            <a:endParaRPr lang="en-US" sz="1800">
              <a:solidFill>
                <a:srgbClr val="0E101A"/>
              </a:solidFill>
            </a:endParaRPr>
          </a:p>
          <a:p>
            <a:r>
              <a:rPr lang="en-US" sz="1800">
                <a:solidFill>
                  <a:srgbClr val="0E101A"/>
                </a:solidFill>
                <a:effectLst/>
              </a:rPr>
              <a:t> Jim Crow laws have had a </a:t>
            </a:r>
            <a:r>
              <a:rPr lang="en-US" sz="1800">
                <a:solidFill>
                  <a:srgbClr val="0E101A"/>
                </a:solidFill>
              </a:rPr>
              <a:t>long-lasting impact</a:t>
            </a:r>
            <a:r>
              <a:rPr lang="en-US" sz="1800">
                <a:solidFill>
                  <a:srgbClr val="0E101A"/>
                </a:solidFill>
                <a:effectLst/>
              </a:rPr>
              <a:t> on Mebane</a:t>
            </a:r>
            <a:r>
              <a:rPr lang="en-US" sz="1800">
                <a:solidFill>
                  <a:srgbClr val="0E101A"/>
                </a:solidFill>
              </a:rPr>
              <a:t>,</a:t>
            </a:r>
            <a:r>
              <a:rPr lang="en-US" sz="1800">
                <a:solidFill>
                  <a:srgbClr val="0E101A"/>
                </a:solidFill>
                <a:effectLst/>
              </a:rPr>
              <a:t> North Carolina. As it is deeply rooted in </a:t>
            </a:r>
            <a:r>
              <a:rPr lang="en-US" sz="1800">
                <a:solidFill>
                  <a:srgbClr val="0E101A"/>
                </a:solidFill>
              </a:rPr>
              <a:t>their</a:t>
            </a:r>
            <a:r>
              <a:rPr lang="en-US" sz="1800">
                <a:solidFill>
                  <a:srgbClr val="0E101A"/>
                </a:solidFill>
                <a:effectLst/>
              </a:rPr>
              <a:t> policies allowing for racial residential segregation</a:t>
            </a:r>
            <a:r>
              <a:rPr lang="en-US" sz="1800">
                <a:solidFill>
                  <a:srgbClr val="0E101A"/>
                </a:solidFill>
              </a:rPr>
              <a:t> coinciding</a:t>
            </a:r>
            <a:r>
              <a:rPr lang="en-US" sz="1800">
                <a:solidFill>
                  <a:srgbClr val="0E101A"/>
                </a:solidFill>
                <a:effectLst/>
              </a:rPr>
              <a:t> </a:t>
            </a:r>
            <a:r>
              <a:rPr lang="en-US" sz="1800">
                <a:solidFill>
                  <a:srgbClr val="0E101A"/>
                </a:solidFill>
              </a:rPr>
              <a:t>with </a:t>
            </a:r>
            <a:r>
              <a:rPr lang="en-US" sz="1800">
                <a:solidFill>
                  <a:srgbClr val="0E101A"/>
                </a:solidFill>
                <a:effectLst/>
              </a:rPr>
              <a:t>Mebane's town boundaries</a:t>
            </a:r>
            <a:r>
              <a:rPr lang="en-US" sz="1800">
                <a:solidFill>
                  <a:srgbClr val="0E101A"/>
                </a:solidFill>
              </a:rPr>
              <a:t> being</a:t>
            </a:r>
            <a:r>
              <a:rPr lang="en-US" sz="1800">
                <a:solidFill>
                  <a:srgbClr val="0E101A"/>
                </a:solidFill>
                <a:effectLst/>
              </a:rPr>
              <a:t> strategically drawn to exclude African Americans. </a:t>
            </a:r>
            <a:r>
              <a:rPr lang="en-US" sz="1800">
                <a:solidFill>
                  <a:srgbClr val="0E101A"/>
                </a:solidFill>
              </a:rPr>
              <a:t>This is reflected by four of Mebane’s</a:t>
            </a:r>
            <a:r>
              <a:rPr lang="en-US" sz="1800">
                <a:solidFill>
                  <a:srgbClr val="0E101A"/>
                </a:solidFill>
                <a:effectLst/>
              </a:rPr>
              <a:t> </a:t>
            </a:r>
            <a:r>
              <a:rPr lang="en-US" sz="1800">
                <a:solidFill>
                  <a:srgbClr val="0E101A"/>
                </a:solidFill>
              </a:rPr>
              <a:t>African</a:t>
            </a:r>
            <a:r>
              <a:rPr lang="en-US" sz="1800">
                <a:solidFill>
                  <a:srgbClr val="0E101A"/>
                </a:solidFill>
                <a:effectLst/>
              </a:rPr>
              <a:t> American communities </a:t>
            </a:r>
            <a:r>
              <a:rPr lang="en-US" sz="1800">
                <a:solidFill>
                  <a:srgbClr val="0E101A"/>
                </a:solidFill>
              </a:rPr>
              <a:t>being located</a:t>
            </a:r>
            <a:r>
              <a:rPr lang="en-US" sz="1800">
                <a:solidFill>
                  <a:srgbClr val="0E101A"/>
                </a:solidFill>
                <a:effectLst/>
              </a:rPr>
              <a:t> just outside of the city limits.</a:t>
            </a:r>
            <a:endParaRPr lang="en-US">
              <a:solidFill>
                <a:srgbClr val="000000"/>
              </a:solidFill>
            </a:endParaRPr>
          </a:p>
          <a:p>
            <a:endParaRPr lang="en-US" sz="1800">
              <a:solidFill>
                <a:srgbClr val="0E101A"/>
              </a:solidFill>
            </a:endParaRPr>
          </a:p>
          <a:p>
            <a:r>
              <a:rPr lang="en-US" sz="1800">
                <a:solidFill>
                  <a:srgbClr val="0E101A"/>
                </a:solidFill>
              </a:rPr>
              <a:t> </a:t>
            </a:r>
            <a:r>
              <a:rPr lang="en-US" sz="1800">
                <a:solidFill>
                  <a:srgbClr val="0E101A"/>
                </a:solidFill>
                <a:effectLst/>
              </a:rPr>
              <a:t>Since these communities </a:t>
            </a:r>
            <a:r>
              <a:rPr lang="en-US" sz="1800">
                <a:solidFill>
                  <a:srgbClr val="0E101A"/>
                </a:solidFill>
              </a:rPr>
              <a:t>are located outside the city limits the municipalities enforces “exclusionary zoning tactics that bar the African American</a:t>
            </a:r>
            <a:r>
              <a:rPr lang="en-US" sz="1800">
                <a:solidFill>
                  <a:srgbClr val="0E101A"/>
                </a:solidFill>
                <a:effectLst/>
              </a:rPr>
              <a:t> neighborhoods from annexation in applications for Extra-territorial Jurisdiction</a:t>
            </a:r>
            <a:r>
              <a:rPr lang="en-US" sz="1800">
                <a:solidFill>
                  <a:srgbClr val="0E101A"/>
                </a:solidFill>
              </a:rPr>
              <a:t>", this strategy</a:t>
            </a:r>
            <a:r>
              <a:rPr lang="en-US" sz="1800">
                <a:solidFill>
                  <a:srgbClr val="0E101A"/>
                </a:solidFill>
                <a:effectLst/>
              </a:rPr>
              <a:t> essentially gives the</a:t>
            </a:r>
            <a:r>
              <a:rPr lang="en-US" sz="1800">
                <a:solidFill>
                  <a:srgbClr val="0E101A"/>
                </a:solidFill>
              </a:rPr>
              <a:t> town's government</a:t>
            </a:r>
            <a:r>
              <a:rPr lang="en-US" sz="1800">
                <a:solidFill>
                  <a:srgbClr val="0E101A"/>
                </a:solidFill>
                <a:effectLst/>
              </a:rPr>
              <a:t> control over</a:t>
            </a:r>
            <a:r>
              <a:rPr lang="en-US" sz="1800">
                <a:solidFill>
                  <a:srgbClr val="0E101A"/>
                </a:solidFill>
              </a:rPr>
              <a:t> property while</a:t>
            </a:r>
            <a:r>
              <a:rPr lang="en-US" sz="1800">
                <a:solidFill>
                  <a:srgbClr val="0E101A"/>
                </a:solidFill>
                <a:effectLst/>
              </a:rPr>
              <a:t> denying African Americans</a:t>
            </a:r>
            <a:r>
              <a:rPr lang="en-US" sz="1800">
                <a:solidFill>
                  <a:srgbClr val="0E101A"/>
                </a:solidFill>
              </a:rPr>
              <a:t> of</a:t>
            </a:r>
            <a:r>
              <a:rPr lang="en-US" sz="1800">
                <a:solidFill>
                  <a:srgbClr val="0E101A"/>
                </a:solidFill>
                <a:effectLst/>
              </a:rPr>
              <a:t> </a:t>
            </a:r>
            <a:r>
              <a:rPr lang="en-US" sz="1800">
                <a:solidFill>
                  <a:srgbClr val="0E101A"/>
                </a:solidFill>
              </a:rPr>
              <a:t>political</a:t>
            </a:r>
            <a:r>
              <a:rPr lang="en-US" sz="1800">
                <a:solidFill>
                  <a:srgbClr val="0E101A"/>
                </a:solidFill>
                <a:effectLst/>
              </a:rPr>
              <a:t> representation</a:t>
            </a:r>
            <a:r>
              <a:rPr lang="en-US" sz="1800">
                <a:solidFill>
                  <a:srgbClr val="0E101A"/>
                </a:solidFill>
              </a:rPr>
              <a:t> and rights over property</a:t>
            </a:r>
            <a:r>
              <a:rPr lang="en-US" sz="1800">
                <a:solidFill>
                  <a:srgbClr val="0E101A"/>
                </a:solidFill>
                <a:effectLst/>
              </a:rPr>
              <a:t>. This information </a:t>
            </a:r>
            <a:r>
              <a:rPr lang="en-US" sz="1800">
                <a:solidFill>
                  <a:srgbClr val="0E101A"/>
                </a:solidFill>
              </a:rPr>
              <a:t>demonstrates</a:t>
            </a:r>
            <a:r>
              <a:rPr lang="en-US" sz="1800">
                <a:solidFill>
                  <a:srgbClr val="0E101A"/>
                </a:solidFill>
                <a:effectLst/>
              </a:rPr>
              <a:t> how </a:t>
            </a:r>
            <a:r>
              <a:rPr lang="en-US" sz="1800">
                <a:solidFill>
                  <a:srgbClr val="0E101A"/>
                </a:solidFill>
              </a:rPr>
              <a:t>unjust local governments can be</a:t>
            </a:r>
            <a:r>
              <a:rPr lang="en-US" sz="1800">
                <a:solidFill>
                  <a:srgbClr val="0E101A"/>
                </a:solidFill>
                <a:effectLst/>
              </a:rPr>
              <a:t> especially in Mebane where there is a use of discriminatory </a:t>
            </a:r>
            <a:r>
              <a:rPr lang="en-US" sz="1800">
                <a:solidFill>
                  <a:srgbClr val="0E101A"/>
                </a:solidFill>
              </a:rPr>
              <a:t>policy</a:t>
            </a:r>
            <a:r>
              <a:rPr lang="en-US" sz="1800">
                <a:solidFill>
                  <a:srgbClr val="0E101A"/>
                </a:solidFill>
                <a:effectLst/>
              </a:rPr>
              <a:t>. Further research revealed that Mebane, North Carolina hindered the development of the Black </a:t>
            </a:r>
            <a:r>
              <a:rPr lang="en-US" sz="1800">
                <a:solidFill>
                  <a:srgbClr val="0E101A"/>
                </a:solidFill>
              </a:rPr>
              <a:t>communities </a:t>
            </a:r>
            <a:r>
              <a:rPr lang="en-US" sz="1800">
                <a:solidFill>
                  <a:srgbClr val="0E101A"/>
                </a:solidFill>
                <a:effectLst/>
              </a:rPr>
              <a:t>through </a:t>
            </a:r>
            <a:r>
              <a:rPr lang="en-US" sz="1800">
                <a:solidFill>
                  <a:srgbClr val="0E101A"/>
                </a:solidFill>
              </a:rPr>
              <a:t>discriminative </a:t>
            </a:r>
            <a:r>
              <a:rPr lang="en-US" sz="1800">
                <a:solidFill>
                  <a:srgbClr val="0E101A"/>
                </a:solidFill>
                <a:effectLst/>
              </a:rPr>
              <a:t>policies and </a:t>
            </a:r>
            <a:r>
              <a:rPr lang="en-US" sz="1800">
                <a:solidFill>
                  <a:srgbClr val="0E101A"/>
                </a:solidFill>
              </a:rPr>
              <a:t>tactics</a:t>
            </a:r>
            <a:r>
              <a:rPr lang="en-US" sz="1800">
                <a:solidFill>
                  <a:srgbClr val="0E101A"/>
                </a:solidFill>
                <a:effectLst/>
              </a:rPr>
              <a:t> (Jhonson,2004</a:t>
            </a:r>
            <a:r>
              <a:rPr lang="en-US" sz="1800">
                <a:solidFill>
                  <a:srgbClr val="0E101A"/>
                </a:solidFill>
              </a:rPr>
              <a:t>).</a:t>
            </a:r>
            <a:endParaRPr lang="en-US"/>
          </a:p>
        </p:txBody>
      </p:sp>
      <p:sp>
        <p:nvSpPr>
          <p:cNvPr id="38" name="Google Shape;38;p1"/>
          <p:cNvSpPr txBox="1">
            <a:spLocks noGrp="1"/>
          </p:cNvSpPr>
          <p:nvPr>
            <p:ph type="body" idx="14"/>
          </p:nvPr>
        </p:nvSpPr>
        <p:spPr>
          <a:xfrm>
            <a:off x="14837551" y="11992421"/>
            <a:ext cx="6792685" cy="533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dirty="0">
                <a:ea typeface="Calibri"/>
                <a:cs typeface="Calibri"/>
                <a:sym typeface="Calibri"/>
              </a:rPr>
              <a:t>Conclusion </a:t>
            </a:r>
            <a:endParaRPr lang="en-US" sz="3000" b="1" i="0" u="none" strike="noStrike" cap="none" dirty="0">
              <a:ea typeface="Calibri"/>
              <a:cs typeface="Calibri"/>
            </a:endParaRPr>
          </a:p>
        </p:txBody>
      </p:sp>
      <p:sp>
        <p:nvSpPr>
          <p:cNvPr id="39" name="Google Shape;39;p1"/>
          <p:cNvSpPr txBox="1">
            <a:spLocks noGrp="1"/>
          </p:cNvSpPr>
          <p:nvPr>
            <p:ph type="body" idx="15"/>
          </p:nvPr>
        </p:nvSpPr>
        <p:spPr>
          <a:xfrm>
            <a:off x="7154393" y="13768239"/>
            <a:ext cx="7201758" cy="3657600"/>
          </a:xfrm>
          <a:prstGeom prst="rect">
            <a:avLst/>
          </a:prstGeom>
          <a:noFill/>
          <a:ln>
            <a:noFill/>
          </a:ln>
        </p:spPr>
        <p:txBody>
          <a:bodyPr spcFirstLastPara="1" wrap="square" lIns="78350" tIns="39175" rIns="78350" bIns="39175" anchor="t" anchorCtr="0">
            <a:noAutofit/>
          </a:bodyPr>
          <a:lstStyle/>
          <a:p>
            <a:pPr indent="0">
              <a:spcBef>
                <a:spcPts val="0"/>
              </a:spcBef>
              <a:spcAft>
                <a:spcPts val="0"/>
              </a:spcAft>
            </a:pPr>
            <a:r>
              <a:rPr lang="en-US" sz="1800" dirty="0">
                <a:solidFill>
                  <a:srgbClr val="0E101A"/>
                </a:solidFill>
                <a:effectLst/>
              </a:rPr>
              <a:t>According to a study by the </a:t>
            </a:r>
            <a:r>
              <a:rPr lang="en-US" sz="1800" u="sng" dirty="0">
                <a:solidFill>
                  <a:srgbClr val="0E101A"/>
                </a:solidFill>
                <a:effectLst/>
                <a:hlinkClick r:id="rId3"/>
              </a:rPr>
              <a:t>National Economic Association</a:t>
            </a:r>
            <a:r>
              <a:rPr lang="en-US" sz="1800" dirty="0">
                <a:solidFill>
                  <a:srgbClr val="0E101A"/>
                </a:solidFill>
                <a:effectLst/>
              </a:rPr>
              <a:t>, “The median income for white households in Mebane, North Carolina, is 55,795, compared with 22,672 for Black households. What's crazy about this information is that 77% of Mebane’s population is Black while 22% of Mebane’s population is White”. This is a problem because it goes to show how big the wealth gap in a smaller perspective</a:t>
            </a:r>
            <a:r>
              <a:rPr lang="en-US" sz="1800" dirty="0">
                <a:solidFill>
                  <a:srgbClr val="0E101A"/>
                </a:solidFill>
              </a:rPr>
              <a:t>.</a:t>
            </a:r>
          </a:p>
        </p:txBody>
      </p:sp>
      <p:pic>
        <p:nvPicPr>
          <p:cNvPr id="1028" name="Picture 4">
            <a:hlinkClick r:id="rId4"/>
            <a:extLst>
              <a:ext uri="{FF2B5EF4-FFF2-40B4-BE49-F238E27FC236}">
                <a16:creationId xmlns:a16="http://schemas.microsoft.com/office/drawing/2014/main" id="{F8263B45-1673-9C0D-3DBE-A8F6A0F6BBD4}"/>
              </a:ext>
            </a:extLst>
          </p:cNvPr>
          <p:cNvPicPr>
            <a:picLocks noGrp="1" noChangeAspect="1" noChangeArrowheads="1"/>
          </p:cNvPicPr>
          <p:nvPr>
            <p:ph type="chart" idx="19"/>
          </p:nvPr>
        </p:nvPicPr>
        <p:blipFill>
          <a:blip r:embed="rId5">
            <a:extLst>
              <a:ext uri="{28A0092B-C50C-407E-A947-70E740481C1C}">
                <a14:useLocalDpi xmlns:a14="http://schemas.microsoft.com/office/drawing/2010/main" val="0"/>
              </a:ext>
            </a:extLst>
          </a:blip>
          <a:srcRect/>
          <a:stretch>
            <a:fillRect/>
          </a:stretch>
        </p:blipFill>
        <p:spPr bwMode="auto">
          <a:xfrm>
            <a:off x="7747500" y="3188387"/>
            <a:ext cx="6303154" cy="2911269"/>
          </a:xfrm>
          <a:prstGeom prst="rect">
            <a:avLst/>
          </a:prstGeom>
          <a:noFill/>
          <a:ln>
            <a:solidFill>
              <a:schemeClr val="bg2"/>
            </a:solidFill>
          </a:ln>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70A67455-79C6-B903-522D-86DA32D15E08}"/>
              </a:ext>
            </a:extLst>
          </p:cNvPr>
          <p:cNvSpPr txBox="1"/>
          <p:nvPr/>
        </p:nvSpPr>
        <p:spPr>
          <a:xfrm>
            <a:off x="8172208" y="6252775"/>
            <a:ext cx="5335941" cy="1585049"/>
          </a:xfrm>
          <a:prstGeom prst="rect">
            <a:avLst/>
          </a:prstGeom>
          <a:noFill/>
        </p:spPr>
        <p:txBody>
          <a:bodyPr wrap="square" rtlCol="0">
            <a:spAutoFit/>
          </a:bodyPr>
          <a:lstStyle/>
          <a:p>
            <a:pPr marL="355600" indent="-12700" rtl="0">
              <a:spcBef>
                <a:spcPts val="1200"/>
              </a:spcBef>
              <a:spcAft>
                <a:spcPts val="1200"/>
              </a:spcAft>
            </a:pPr>
            <a:r>
              <a:rPr lang="en-US" sz="1800" b="0" i="0" u="none" strike="noStrike">
                <a:solidFill>
                  <a:srgbClr val="222222"/>
                </a:solidFill>
                <a:effectLst/>
                <a:latin typeface="Times New Roman" panose="02020603050405020304" pitchFamily="18" charset="0"/>
                <a:cs typeface="Times New Roman" panose="02020603050405020304" pitchFamily="18" charset="0"/>
              </a:rPr>
              <a:t>“These Visualizations Break down America’s Huge Racial Wealth Gap.” Edited by Irena, </a:t>
            </a:r>
            <a:r>
              <a:rPr lang="en-US" sz="1800" b="0" i="1" u="none" strike="noStrike" err="1">
                <a:solidFill>
                  <a:srgbClr val="222222"/>
                </a:solidFill>
                <a:effectLst/>
                <a:latin typeface="Times New Roman" panose="02020603050405020304" pitchFamily="18" charset="0"/>
                <a:cs typeface="Times New Roman" panose="02020603050405020304" pitchFamily="18" charset="0"/>
              </a:rPr>
              <a:t>HowMuch</a:t>
            </a:r>
            <a:r>
              <a:rPr lang="en-US" sz="1800" b="0" i="0" u="none" strike="noStrike">
                <a:solidFill>
                  <a:srgbClr val="222222"/>
                </a:solidFill>
                <a:effectLst/>
                <a:latin typeface="Times New Roman" panose="02020603050405020304" pitchFamily="18" charset="0"/>
                <a:cs typeface="Times New Roman" panose="02020603050405020304" pitchFamily="18" charset="0"/>
              </a:rPr>
              <a:t>, 15 June 2022, howmuch.net/articles/racial-income-wealth-inequality-us. </a:t>
            </a:r>
            <a:endParaRPr lang="en-US" sz="1800" b="0">
              <a:effectLst/>
              <a:latin typeface="Times New Roman" panose="02020603050405020304" pitchFamily="18" charset="0"/>
              <a:cs typeface="Times New Roman" panose="02020603050405020304" pitchFamily="18" charset="0"/>
            </a:endParaRPr>
          </a:p>
          <a:p>
            <a:br>
              <a:rPr lang="en-US" sz="1000"/>
            </a:br>
            <a:endParaRPr lang="en-US" sz="500"/>
          </a:p>
        </p:txBody>
      </p:sp>
      <p:sp>
        <p:nvSpPr>
          <p:cNvPr id="7" name="TextBox 6">
            <a:extLst>
              <a:ext uri="{FF2B5EF4-FFF2-40B4-BE49-F238E27FC236}">
                <a16:creationId xmlns:a16="http://schemas.microsoft.com/office/drawing/2014/main" id="{3A954943-9B0D-8009-EC03-876AACE1AEB8}"/>
              </a:ext>
            </a:extLst>
          </p:cNvPr>
          <p:cNvSpPr txBox="1"/>
          <p:nvPr/>
        </p:nvSpPr>
        <p:spPr>
          <a:xfrm>
            <a:off x="7747413" y="7571887"/>
            <a:ext cx="6771931" cy="2609386"/>
          </a:xfrm>
          <a:prstGeom prst="rect">
            <a:avLst/>
          </a:prstGeom>
          <a:noFill/>
          <a:ln>
            <a:solidFill>
              <a:schemeClr val="bg1"/>
            </a:solidFill>
          </a:ln>
        </p:spPr>
        <p:txBody>
          <a:bodyPr wrap="square" lIns="91440" tIns="45720" rIns="91440" bIns="45720" rtlCol="0" anchor="t">
            <a:spAutoFit/>
          </a:bodyPr>
          <a:lstStyle/>
          <a:p>
            <a:r>
              <a:rPr lang="en-US" sz="1800" dirty="0">
                <a:latin typeface="Times New Roman"/>
                <a:cs typeface="Times New Roman"/>
              </a:rPr>
              <a:t>“Household wealth inequality in the U.S.” conveys the household wealth inequality gap between Black and white U.S. citizens. This graph consists of data from the years 1990 to 2019. During 1990, Black African Americans in the United States total assets were 1.04 trillion dollars while white Americans' total assets were 22.13 trillion dollars with a significant difference of 21.09 trillion dollars. over time, the wealth gap continues to increase. In the year 2019, the assets of White Americans were 107.46 trillion dollars and the assets of Black Americans were 6.07 trillion with a difference of 101.39 trillion.</a:t>
            </a:r>
          </a:p>
        </p:txBody>
      </p:sp>
      <p:sp>
        <p:nvSpPr>
          <p:cNvPr id="9" name="TextBox 8">
            <a:extLst>
              <a:ext uri="{FF2B5EF4-FFF2-40B4-BE49-F238E27FC236}">
                <a16:creationId xmlns:a16="http://schemas.microsoft.com/office/drawing/2014/main" id="{F3EECC85-A9AE-3765-1C98-EF4FE8880CB5}"/>
              </a:ext>
            </a:extLst>
          </p:cNvPr>
          <p:cNvSpPr txBox="1"/>
          <p:nvPr/>
        </p:nvSpPr>
        <p:spPr>
          <a:xfrm>
            <a:off x="14863030" y="8240391"/>
            <a:ext cx="6772493" cy="3139321"/>
          </a:xfrm>
          <a:prstGeom prst="rect">
            <a:avLst/>
          </a:prstGeom>
          <a:noFill/>
        </p:spPr>
        <p:txBody>
          <a:bodyPr wrap="square" lIns="91440" tIns="45720" rIns="91440" bIns="45720" rtlCol="0" anchor="t">
            <a:spAutoFit/>
          </a:bodyPr>
          <a:lstStyle/>
          <a:p>
            <a:r>
              <a:rPr lang="en-US" sz="1800">
                <a:latin typeface="Times New Roman"/>
              </a:rPr>
              <a:t>Jim Crow laws affect city planning in Black communities by rooting itself in rules and policies disallowing Black people from living in certain areas. Delgado "It seems conclusive that the city, under its police power, has a right—indeed, not only has the right, but should hold it as its bounden duty—to step in and, by the prohibition of a further influx of negro population into the white districts, prevent further destruction in value" (Delgado, 2018). Simply put, Jim Crow laws made it especially difficult for Black communities to thrive and grow. Jim Crow laws are responsible for  pulling resources from Black communities and allocating those resources to  mostly white communities. </a:t>
            </a:r>
          </a:p>
        </p:txBody>
      </p:sp>
      <p:sp>
        <p:nvSpPr>
          <p:cNvPr id="10" name="TextBox 9">
            <a:extLst>
              <a:ext uri="{FF2B5EF4-FFF2-40B4-BE49-F238E27FC236}">
                <a16:creationId xmlns:a16="http://schemas.microsoft.com/office/drawing/2014/main" id="{B4EA01C5-E78E-776A-8D6E-1010740D67FD}"/>
              </a:ext>
            </a:extLst>
          </p:cNvPr>
          <p:cNvSpPr txBox="1"/>
          <p:nvPr/>
        </p:nvSpPr>
        <p:spPr>
          <a:xfrm>
            <a:off x="7653333" y="10317505"/>
            <a:ext cx="6769912" cy="3416320"/>
          </a:xfrm>
          <a:prstGeom prst="rect">
            <a:avLst/>
          </a:prstGeom>
          <a:noFill/>
        </p:spPr>
        <p:txBody>
          <a:bodyPr wrap="square" lIns="91440" tIns="45720" rIns="91440" bIns="45720" rtlCol="0" anchor="t">
            <a:spAutoFit/>
          </a:bodyPr>
          <a:lstStyle/>
          <a:p>
            <a:r>
              <a:rPr lang="en-US" sz="1800" b="0" i="0" u="none" strike="noStrike" dirty="0">
                <a:effectLst/>
                <a:latin typeface="Times New Roman"/>
              </a:rPr>
              <a:t>This is also tied to their health since most </a:t>
            </a:r>
            <a:r>
              <a:rPr lang="en-US" sz="1800" dirty="0">
                <a:latin typeface="Times New Roman"/>
              </a:rPr>
              <a:t>Black households in Mebane</a:t>
            </a:r>
            <a:r>
              <a:rPr lang="en-US" sz="1800" b="0" i="0" u="none" strike="noStrike" dirty="0">
                <a:effectLst/>
                <a:latin typeface="Times New Roman"/>
              </a:rPr>
              <a:t> don't have sewer </a:t>
            </a:r>
            <a:r>
              <a:rPr lang="en-US" sz="1800" dirty="0">
                <a:latin typeface="Times New Roman"/>
              </a:rPr>
              <a:t>systems, if they do have sewage, Black families must personally fund it. This is at the fault of </a:t>
            </a:r>
            <a:r>
              <a:rPr lang="en-US" sz="1800" b="0" i="0" u="none" strike="noStrike" dirty="0">
                <a:effectLst/>
                <a:latin typeface="Times New Roman"/>
              </a:rPr>
              <a:t>Mebane's racial policies and</a:t>
            </a:r>
            <a:r>
              <a:rPr lang="en-US" sz="1800" dirty="0">
                <a:latin typeface="Times New Roman"/>
              </a:rPr>
              <a:t> Black communities </a:t>
            </a:r>
            <a:r>
              <a:rPr lang="en-US" sz="1800" b="0" i="0" u="none" strike="noStrike" dirty="0">
                <a:effectLst/>
                <a:latin typeface="Times New Roman"/>
              </a:rPr>
              <a:t>being outside of the city limits </a:t>
            </a:r>
            <a:r>
              <a:rPr lang="en-US" sz="1800" dirty="0">
                <a:latin typeface="Times New Roman"/>
              </a:rPr>
              <a:t>causing them to be denied of</a:t>
            </a:r>
            <a:r>
              <a:rPr lang="en-US" sz="1800" b="0" i="0" u="none" strike="noStrike" dirty="0">
                <a:effectLst/>
                <a:latin typeface="Times New Roman"/>
              </a:rPr>
              <a:t> sewer services. If they don't pay these hundreds of thousands of dollars for the sewage systems upkeep they won't have it. Since most Black households in Mebane don’t have financial stability they resort to throwing their washing machine, </a:t>
            </a:r>
            <a:r>
              <a:rPr lang="en-US" sz="1800" dirty="0">
                <a:latin typeface="Times New Roman"/>
              </a:rPr>
              <a:t>and bathrooms</a:t>
            </a:r>
            <a:r>
              <a:rPr lang="en-US" sz="1800" b="0" i="0" u="none" strike="noStrike" dirty="0">
                <a:effectLst/>
                <a:latin typeface="Times New Roman"/>
              </a:rPr>
              <a:t>, and sinking water into ditches nearby in turn the sewage would seep into the ground decreasing the property value and it also brings about health risks</a:t>
            </a:r>
            <a:r>
              <a:rPr lang="en-US" sz="1800" dirty="0">
                <a:latin typeface="Times New Roman"/>
              </a:rPr>
              <a:t> like viruses, bacteria, and parasites.</a:t>
            </a:r>
            <a:r>
              <a:rPr lang="en-US" sz="1800" b="0" i="0" u="none" strike="noStrike" dirty="0">
                <a:effectLst/>
                <a:latin typeface="Times New Roman"/>
              </a:rPr>
              <a:t> (Jhonson,2004)</a:t>
            </a:r>
            <a:r>
              <a:rPr lang="en-US" sz="1800" dirty="0">
                <a:latin typeface="Times New Roman"/>
              </a:rPr>
              <a:t> </a:t>
            </a:r>
          </a:p>
          <a:p>
            <a:endParaRPr lang="en-US" sz="1800" b="0" i="0" u="none" strike="noStrike" cap="none">
              <a:latin typeface="Times New Roman" panose="02020603050405020304" pitchFamily="18" charset="0"/>
              <a:cs typeface="Times New Roman" panose="02020603050405020304" pitchFamily="18" charset="0"/>
            </a:endParaRPr>
          </a:p>
        </p:txBody>
      </p:sp>
      <p:pic>
        <p:nvPicPr>
          <p:cNvPr id="1030" name="Picture 6">
            <a:extLst>
              <a:ext uri="{FF2B5EF4-FFF2-40B4-BE49-F238E27FC236}">
                <a16:creationId xmlns:a16="http://schemas.microsoft.com/office/drawing/2014/main" id="{FCBF503F-56BE-CDA2-3FC6-A91EBCD553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536368" y="2997471"/>
            <a:ext cx="4604225" cy="3298433"/>
          </a:xfrm>
          <a:prstGeom prst="rect">
            <a:avLst/>
          </a:prstGeom>
          <a:noFill/>
          <a:ln>
            <a:solidFill>
              <a:schemeClr val="bg2"/>
            </a:solidFill>
          </a:ln>
          <a:extLst>
            <a:ext uri="{909E8E84-426E-40DD-AFC4-6F175D3DCCD1}">
              <a14:hiddenFill xmlns:a14="http://schemas.microsoft.com/office/drawing/2010/main">
                <a:solidFill>
                  <a:srgbClr val="FFFFFF"/>
                </a:solidFill>
              </a14:hiddenFill>
            </a:ext>
          </a:extLst>
        </p:spPr>
      </p:pic>
      <p:pic>
        <p:nvPicPr>
          <p:cNvPr id="2" name="Picture 2" descr="A qr code with a few black squares&#10;&#10;Description automatically generated">
            <a:extLst>
              <a:ext uri="{FF2B5EF4-FFF2-40B4-BE49-F238E27FC236}">
                <a16:creationId xmlns:a16="http://schemas.microsoft.com/office/drawing/2014/main" id="{5B90BA8B-9427-CC4B-0A7A-37DEB2BA942E}"/>
              </a:ext>
            </a:extLst>
          </p:cNvPr>
          <p:cNvPicPr>
            <a:picLocks noChangeAspect="1"/>
          </p:cNvPicPr>
          <p:nvPr/>
        </p:nvPicPr>
        <p:blipFill>
          <a:blip r:embed="rId7"/>
          <a:stretch>
            <a:fillRect/>
          </a:stretch>
        </p:blipFill>
        <p:spPr>
          <a:xfrm>
            <a:off x="19948358" y="385011"/>
            <a:ext cx="1515979" cy="151597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FBDC922E-5317-4997-69C0-60CC5AB0D6C4}"/>
              </a:ext>
            </a:extLst>
          </p:cNvPr>
          <p:cNvSpPr>
            <a:spLocks noGrp="1"/>
          </p:cNvSpPr>
          <p:nvPr>
            <p:ph type="body" idx="2"/>
          </p:nvPr>
        </p:nvSpPr>
        <p:spPr>
          <a:xfrm>
            <a:off x="2081831" y="960816"/>
            <a:ext cx="17640387" cy="5451402"/>
          </a:xfrm>
        </p:spPr>
        <p:txBody>
          <a:bodyPr/>
          <a:lstStyle/>
          <a:p>
            <a:pPr>
              <a:spcBef>
                <a:spcPts val="0"/>
              </a:spcBef>
            </a:pPr>
            <a:r>
              <a:rPr lang="en-US" sz="1400">
                <a:solidFill>
                  <a:srgbClr val="0E101A"/>
                </a:solidFill>
                <a:effectLst/>
              </a:rPr>
              <a:t>The history of Jim Crow laws has been deeply rooted in North Carolina since 1913. It all started with Clarence Poe who launched a “two-year crusade to establish rural segregation through the south”, similar to South Africa's apartheid. One of the first cities in North Carolina to adopt Jim Crow laws was Winston Salem as they Integrated rural segregation.</a:t>
            </a:r>
            <a:r>
              <a:rPr lang="en-US">
                <a:solidFill>
                  <a:srgbClr val="0E101A"/>
                </a:solidFill>
              </a:rPr>
              <a:t> </a:t>
            </a:r>
            <a:endParaRPr lang="en-US"/>
          </a:p>
          <a:p>
            <a:pPr>
              <a:spcBef>
                <a:spcPts val="0"/>
              </a:spcBef>
              <a:spcAft>
                <a:spcPts val="0"/>
              </a:spcAft>
            </a:pPr>
            <a:r>
              <a:rPr lang="en-US" sz="1400">
                <a:solidFill>
                  <a:srgbClr val="0E101A"/>
                </a:solidFill>
                <a:effectLst/>
              </a:rPr>
              <a:t>According to</a:t>
            </a:r>
            <a:r>
              <a:rPr lang="en-US" sz="1400">
                <a:solidFill>
                  <a:srgbClr val="4A6EE0"/>
                </a:solidFill>
                <a:effectLst/>
                <a:hlinkClick r:id="rId2"/>
              </a:rPr>
              <a:t>”</a:t>
            </a:r>
            <a:r>
              <a:rPr lang="en-US" sz="1400" u="sng">
                <a:solidFill>
                  <a:srgbClr val="0E101A"/>
                </a:solidFill>
                <a:effectLst/>
                <a:hlinkClick r:id="rId2"/>
              </a:rPr>
              <a:t> The Other Side of the </a:t>
            </a:r>
            <a:r>
              <a:rPr lang="en-US" sz="1400" u="sng" err="1">
                <a:solidFill>
                  <a:srgbClr val="0E101A"/>
                </a:solidFill>
                <a:effectLst/>
                <a:hlinkClick r:id="rId2"/>
              </a:rPr>
              <a:t>TracksTheMiddle-ClassNeighborhoods</a:t>
            </a:r>
            <a:r>
              <a:rPr lang="en-US" sz="1400" u="sng">
                <a:solidFill>
                  <a:srgbClr val="0E101A"/>
                </a:solidFill>
                <a:effectLst/>
                <a:hlinkClick r:id="rId2"/>
              </a:rPr>
              <a:t> That Jim Crow Built in Early-Twentieth-Century North Carolina</a:t>
            </a:r>
            <a:r>
              <a:rPr lang="en-US" sz="1400">
                <a:solidFill>
                  <a:srgbClr val="0E101A"/>
                </a:solidFill>
                <a:effectLst/>
              </a:rPr>
              <a:t> “The Jim Crow years from 1900 to the Civil Rights era and the abolition of segregation laws in the 1960s, segregated urban landscapes evolved in North Carolina…” Jim Crow laws have been a problem in North Carolina stripping Black people of their rights, opportunities, and wealth. (ruth,1997)</a:t>
            </a:r>
          </a:p>
          <a:p>
            <a:pPr>
              <a:spcBef>
                <a:spcPts val="0"/>
              </a:spcBef>
              <a:spcAft>
                <a:spcPts val="0"/>
              </a:spcAft>
            </a:pPr>
            <a:endParaRPr lang="en-US">
              <a:solidFill>
                <a:srgbClr val="0E101A"/>
              </a:solidFill>
            </a:endParaRPr>
          </a:p>
          <a:p>
            <a:pPr>
              <a:spcBef>
                <a:spcPts val="0"/>
              </a:spcBef>
            </a:pPr>
            <a:r>
              <a:rPr lang="en-US">
                <a:solidFill>
                  <a:srgbClr val="0E101A"/>
                </a:solidFill>
              </a:rPr>
              <a:t>Jim crow corelating with  wealth gap </a:t>
            </a:r>
            <a:endParaRPr lang="en-US">
              <a:solidFill>
                <a:srgbClr val="000000"/>
              </a:solidFill>
            </a:endParaRPr>
          </a:p>
          <a:p>
            <a:pPr>
              <a:spcBef>
                <a:spcPts val="0"/>
              </a:spcBef>
              <a:spcAft>
                <a:spcPts val="0"/>
              </a:spcAft>
            </a:pPr>
            <a:endParaRPr lang="en-US">
              <a:solidFill>
                <a:srgbClr val="0E101A"/>
              </a:solidFill>
            </a:endParaRPr>
          </a:p>
          <a:p>
            <a:pPr>
              <a:spcBef>
                <a:spcPts val="0"/>
              </a:spcBef>
            </a:pPr>
            <a:r>
              <a:rPr lang="en-US">
                <a:hlinkClick r:id="rId3"/>
              </a:rPr>
              <a:t>https://northcarolinahistory.org/encyclopedia/residential-segregation/</a:t>
            </a:r>
            <a:r>
              <a:rPr lang="en-US"/>
              <a:t>  use these articles the make the paragraph </a:t>
            </a:r>
          </a:p>
          <a:p>
            <a:pPr>
              <a:spcBef>
                <a:spcPts val="0"/>
              </a:spcBef>
            </a:pPr>
            <a:endParaRPr lang="en-US"/>
          </a:p>
          <a:p>
            <a:pPr>
              <a:spcBef>
                <a:spcPts val="0"/>
              </a:spcBef>
            </a:pPr>
            <a:r>
              <a:rPr lang="en-US">
                <a:hlinkClick r:id="rId4"/>
              </a:rPr>
              <a:t>https://www.cityofws.org/ArchiveCenter/ViewFile/Item/512</a:t>
            </a:r>
            <a:r>
              <a:rPr lang="en-US"/>
              <a:t> </a:t>
            </a:r>
          </a:p>
        </p:txBody>
      </p:sp>
    </p:spTree>
    <p:extLst>
      <p:ext uri="{BB962C8B-B14F-4D97-AF65-F5344CB8AC3E}">
        <p14:creationId xmlns:p14="http://schemas.microsoft.com/office/powerpoint/2010/main" val="1109183038"/>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2</Slides>
  <Notes>1</Notes>
  <HiddenSlides>0</HiddenSlide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How do Discriminatory Policies Affect Black Income in North Carolina.   Ty’mir Bass City of Medicine Academy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discriminatory policies affect black wealth in Mebane north Carolina.   Student First and Last Name Student's High School</dc:title>
  <cp:revision>53</cp:revision>
  <dcterms:modified xsi:type="dcterms:W3CDTF">2023-07-28T12:26:11Z</dcterms:modified>
</cp:coreProperties>
</file>