
<file path=[Content_Types].xml><?xml version="1.0" encoding="utf-8"?>
<Types xmlns="http://schemas.openxmlformats.org/package/2006/content-types">
  <Default ContentType="image/jpeg" Extension="jpg"/>
  <Default ContentType="image/gif" Extension="gif"/>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FFFF"/>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gif"/><Relationship Id="rId4"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C232"/>
        </a:solidFill>
      </p:bgPr>
    </p:bg>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8915" cy="1676400"/>
          </a:xfrm>
          <a:prstGeom prst="rect">
            <a:avLst/>
          </a:prstGeom>
          <a:solidFill>
            <a:srgbClr val="CC0000"/>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rtl="0" algn="ctr">
              <a:lnSpc>
                <a:spcPct val="115000"/>
              </a:lnSpc>
              <a:spcBef>
                <a:spcPts val="0"/>
              </a:spcBef>
              <a:spcAft>
                <a:spcPts val="0"/>
              </a:spcAft>
              <a:buClr>
                <a:schemeClr val="dk1"/>
              </a:buClr>
              <a:buSzPts val="1100"/>
              <a:buFont typeface="Arial"/>
              <a:buNone/>
            </a:pPr>
            <a:r>
              <a:rPr lang="en-US" sz="4800">
                <a:latin typeface="Times New Roman"/>
                <a:ea typeface="Times New Roman"/>
                <a:cs typeface="Times New Roman"/>
                <a:sym typeface="Times New Roman"/>
              </a:rPr>
              <a:t>“Semper Fidelis,” but to whom? </a:t>
            </a:r>
            <a:endParaRPr sz="4800">
              <a:latin typeface="Times New Roman"/>
              <a:ea typeface="Times New Roman"/>
              <a:cs typeface="Times New Roman"/>
              <a:sym typeface="Times New Roman"/>
            </a:endParaRPr>
          </a:p>
          <a:p>
            <a:pPr indent="0" lvl="0" marL="0" rtl="0" algn="ctr">
              <a:lnSpc>
                <a:spcPct val="115000"/>
              </a:lnSpc>
              <a:spcBef>
                <a:spcPts val="0"/>
              </a:spcBef>
              <a:spcAft>
                <a:spcPts val="0"/>
              </a:spcAft>
              <a:buClr>
                <a:schemeClr val="dk1"/>
              </a:buClr>
              <a:buSzPts val="1100"/>
              <a:buFont typeface="Arial"/>
              <a:buNone/>
            </a:pPr>
            <a:r>
              <a:rPr lang="en-US" sz="3000">
                <a:latin typeface="Times New Roman"/>
                <a:ea typeface="Times New Roman"/>
                <a:cs typeface="Times New Roman"/>
                <a:sym typeface="Times New Roman"/>
              </a:rPr>
              <a:t>Thomas Bennett</a:t>
            </a:r>
            <a:r>
              <a:rPr lang="en-US" sz="4800">
                <a:latin typeface="Times New Roman"/>
                <a:ea typeface="Times New Roman"/>
                <a:cs typeface="Times New Roman"/>
                <a:sym typeface="Times New Roman"/>
              </a:rPr>
              <a:t> || </a:t>
            </a:r>
            <a:r>
              <a:rPr lang="en-US" sz="3000">
                <a:latin typeface="Times New Roman"/>
                <a:ea typeface="Times New Roman"/>
                <a:cs typeface="Times New Roman"/>
                <a:sym typeface="Times New Roman"/>
              </a:rPr>
              <a:t>Hillside High school</a:t>
            </a:r>
            <a:endParaRPr sz="3000">
              <a:latin typeface="Times New Roman"/>
              <a:ea typeface="Times New Roman"/>
              <a:cs typeface="Times New Roman"/>
              <a:sym typeface="Times New Roman"/>
            </a:endParaRPr>
          </a:p>
        </p:txBody>
      </p:sp>
      <p:sp>
        <p:nvSpPr>
          <p:cNvPr id="30" name="Google Shape;30;p3"/>
          <p:cNvSpPr txBox="1"/>
          <p:nvPr>
            <p:ph idx="1" type="body"/>
          </p:nvPr>
        </p:nvSpPr>
        <p:spPr>
          <a:xfrm>
            <a:off x="253168" y="2133600"/>
            <a:ext cx="6792600"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latin typeface="Times New Roman"/>
                <a:ea typeface="Times New Roman"/>
                <a:cs typeface="Times New Roman"/>
                <a:sym typeface="Times New Roman"/>
              </a:rPr>
              <a:t>Introduction</a:t>
            </a:r>
            <a:endParaRPr sz="3600">
              <a:latin typeface="Times New Roman"/>
              <a:ea typeface="Times New Roman"/>
              <a:cs typeface="Times New Roman"/>
              <a:sym typeface="Times New Roman"/>
            </a:endParaRPr>
          </a:p>
          <a:p>
            <a:pPr indent="0" lvl="0" marL="0" marR="0" rtl="0" algn="l">
              <a:spcBef>
                <a:spcPts val="0"/>
              </a:spcBef>
              <a:spcAft>
                <a:spcPts val="0"/>
              </a:spcAft>
              <a:buClr>
                <a:schemeClr val="lt1"/>
              </a:buClr>
              <a:buFont typeface="Arial"/>
              <a:buNone/>
            </a:pPr>
            <a:r>
              <a:t/>
            </a:r>
            <a:endParaRPr sz="3600"/>
          </a:p>
        </p:txBody>
      </p:sp>
      <p:sp>
        <p:nvSpPr>
          <p:cNvPr id="31" name="Google Shape;31;p3"/>
          <p:cNvSpPr txBox="1"/>
          <p:nvPr>
            <p:ph idx="2" type="body"/>
          </p:nvPr>
        </p:nvSpPr>
        <p:spPr>
          <a:xfrm>
            <a:off x="348418" y="2819400"/>
            <a:ext cx="6792600" cy="43434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lang="en-US" sz="2600"/>
              <a:t>From “Don’t Ask, Don’t tell” to being </a:t>
            </a:r>
            <a:r>
              <a:rPr lang="en-US" sz="2600"/>
              <a:t>dishonorably</a:t>
            </a:r>
            <a:r>
              <a:rPr lang="en-US" sz="2600"/>
              <a:t> </a:t>
            </a:r>
            <a:r>
              <a:rPr lang="en-US" sz="2600"/>
              <a:t>discharged for being openly gay, the United States Armed Forces have supported policies that discriminate against memebers of the LGBTQ+ community for many years. </a:t>
            </a:r>
            <a:endParaRPr sz="2600"/>
          </a:p>
          <a:p>
            <a:pPr indent="0" lvl="0" marL="0" rtl="0" algn="l">
              <a:spcBef>
                <a:spcPts val="0"/>
              </a:spcBef>
              <a:spcAft>
                <a:spcPts val="0"/>
              </a:spcAft>
              <a:buClr>
                <a:schemeClr val="dk1"/>
              </a:buClr>
              <a:buSzPts val="1100"/>
              <a:buFont typeface="Arial"/>
              <a:buNone/>
            </a:pPr>
            <a:r>
              <a:t/>
            </a:r>
            <a:endParaRPr sz="2600"/>
          </a:p>
          <a:p>
            <a:pPr indent="0" lvl="0" marL="0" rtl="0" algn="l">
              <a:spcBef>
                <a:spcPts val="0"/>
              </a:spcBef>
              <a:spcAft>
                <a:spcPts val="0"/>
              </a:spcAft>
              <a:buClr>
                <a:schemeClr val="dk1"/>
              </a:buClr>
              <a:buSzPts val="1100"/>
              <a:buFont typeface="Arial"/>
              <a:buNone/>
            </a:pPr>
            <a:r>
              <a:rPr lang="en-US" sz="2600"/>
              <a:t>My research question is: How does the discrimination faced by LGBTQ+  military personnel of color within the United States Armed Forces affect their income earning power?</a:t>
            </a:r>
            <a:endParaRPr sz="2600"/>
          </a:p>
          <a:p>
            <a:pPr indent="0" lvl="0" marL="0" marR="0" rtl="0" algn="l">
              <a:spcBef>
                <a:spcPts val="0"/>
              </a:spcBef>
              <a:spcAft>
                <a:spcPts val="0"/>
              </a:spcAft>
              <a:buClr>
                <a:schemeClr val="dk1"/>
              </a:buClr>
              <a:buFont typeface="Arial"/>
              <a:buNone/>
            </a:pPr>
            <a:r>
              <a:t/>
            </a:r>
            <a:endParaRPr/>
          </a:p>
        </p:txBody>
      </p:sp>
      <p:sp>
        <p:nvSpPr>
          <p:cNvPr id="32" name="Google Shape;32;p3"/>
          <p:cNvSpPr txBox="1"/>
          <p:nvPr>
            <p:ph idx="3" type="body"/>
          </p:nvPr>
        </p:nvSpPr>
        <p:spPr>
          <a:xfrm>
            <a:off x="348425" y="7239000"/>
            <a:ext cx="6792600"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latin typeface="Times New Roman"/>
                <a:ea typeface="Times New Roman"/>
                <a:cs typeface="Times New Roman"/>
                <a:sym typeface="Times New Roman"/>
              </a:rPr>
              <a:t>Background Information</a:t>
            </a:r>
            <a:endParaRPr i="0" sz="3600" u="none" cap="none" strike="noStrike">
              <a:solidFill>
                <a:schemeClr val="lt1"/>
              </a:solidFill>
              <a:latin typeface="Times New Roman"/>
              <a:ea typeface="Times New Roman"/>
              <a:cs typeface="Times New Roman"/>
              <a:sym typeface="Times New Roman"/>
            </a:endParaRPr>
          </a:p>
        </p:txBody>
      </p:sp>
      <p:sp>
        <p:nvSpPr>
          <p:cNvPr id="33" name="Google Shape;33;p3"/>
          <p:cNvSpPr txBox="1"/>
          <p:nvPr>
            <p:ph idx="4" type="body"/>
          </p:nvPr>
        </p:nvSpPr>
        <p:spPr>
          <a:xfrm>
            <a:off x="348350" y="7772400"/>
            <a:ext cx="6792600" cy="3886200"/>
          </a:xfrm>
          <a:prstGeom prst="rect">
            <a:avLst/>
          </a:prstGeom>
          <a:noFill/>
          <a:ln>
            <a:noFill/>
          </a:ln>
        </p:spPr>
        <p:txBody>
          <a:bodyPr anchorCtr="0" anchor="t" bIns="39175" lIns="78350" spcFirstLastPara="1" rIns="78350" wrap="square" tIns="39175">
            <a:noAutofit/>
          </a:bodyPr>
          <a:lstStyle/>
          <a:p>
            <a:pPr indent="0" lvl="0" marL="0" rtl="0" algn="l">
              <a:spcBef>
                <a:spcPts val="1200"/>
              </a:spcBef>
              <a:spcAft>
                <a:spcPts val="0"/>
              </a:spcAft>
              <a:buClr>
                <a:schemeClr val="dk1"/>
              </a:buClr>
              <a:buSzPts val="1100"/>
              <a:buFont typeface="Arial"/>
              <a:buNone/>
            </a:pPr>
            <a:r>
              <a:rPr b="1" lang="en-US" sz="2600"/>
              <a:t>Discrimination</a:t>
            </a:r>
            <a:r>
              <a:rPr lang="en-US" sz="2600"/>
              <a:t> is the unjust or prejudicial treatment of different categories of people or things, especially on the grounds of race, age, or sex. </a:t>
            </a:r>
            <a:r>
              <a:rPr b="1" lang="en-US" sz="2600">
                <a:solidFill>
                  <a:srgbClr val="000000"/>
                </a:solidFill>
              </a:rPr>
              <a:t>Earnings power</a:t>
            </a:r>
            <a:r>
              <a:rPr lang="en-US" sz="2600">
                <a:solidFill>
                  <a:srgbClr val="000000"/>
                </a:solidFill>
              </a:rPr>
              <a:t> is the ability of an individual or business to generate profit from conducting services.</a:t>
            </a:r>
            <a:endParaRPr sz="2600">
              <a:solidFill>
                <a:srgbClr val="000000"/>
              </a:solidFill>
            </a:endParaRPr>
          </a:p>
        </p:txBody>
      </p:sp>
      <p:sp>
        <p:nvSpPr>
          <p:cNvPr id="34" name="Google Shape;34;p3"/>
          <p:cNvSpPr txBox="1"/>
          <p:nvPr>
            <p:ph idx="5" type="body"/>
          </p:nvPr>
        </p:nvSpPr>
        <p:spPr>
          <a:xfrm>
            <a:off x="348343" y="11811000"/>
            <a:ext cx="6792685"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latin typeface="Times New Roman"/>
                <a:ea typeface="Times New Roman"/>
                <a:cs typeface="Times New Roman"/>
                <a:sym typeface="Times New Roman"/>
              </a:rPr>
              <a:t>Method</a:t>
            </a:r>
            <a:endParaRPr i="0" sz="3600" u="none" cap="none" strike="noStrike">
              <a:solidFill>
                <a:schemeClr val="lt1"/>
              </a:solidFill>
              <a:latin typeface="Times New Roman"/>
              <a:ea typeface="Times New Roman"/>
              <a:cs typeface="Times New Roman"/>
              <a:sym typeface="Times New Roman"/>
            </a:endParaRPr>
          </a:p>
        </p:txBody>
      </p:sp>
      <p:sp>
        <p:nvSpPr>
          <p:cNvPr id="35" name="Google Shape;35;p3"/>
          <p:cNvSpPr txBox="1"/>
          <p:nvPr>
            <p:ph idx="6" type="body"/>
          </p:nvPr>
        </p:nvSpPr>
        <p:spPr>
          <a:xfrm>
            <a:off x="348343" y="12230100"/>
            <a:ext cx="6792600" cy="36576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1400"/>
              </a:spcBef>
              <a:spcAft>
                <a:spcPts val="400"/>
              </a:spcAft>
              <a:buClr>
                <a:schemeClr val="dk1"/>
              </a:buClr>
              <a:buSzPts val="1100"/>
              <a:buFont typeface="Arial"/>
              <a:buNone/>
            </a:pPr>
            <a:r>
              <a:rPr lang="en-US" sz="2600"/>
              <a:t>I conducted my research by using history.com and other scholarly sites. I obtained data for my charts from thebattlecontinues.com.</a:t>
            </a:r>
            <a:endParaRPr/>
          </a:p>
        </p:txBody>
      </p:sp>
      <p:sp>
        <p:nvSpPr>
          <p:cNvPr id="36" name="Google Shape;36;p3"/>
          <p:cNvSpPr txBox="1"/>
          <p:nvPr>
            <p:ph idx="7" type="body"/>
          </p:nvPr>
        </p:nvSpPr>
        <p:spPr>
          <a:xfrm>
            <a:off x="7576458" y="2133600"/>
            <a:ext cx="6792685"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latin typeface="Times New Roman"/>
                <a:ea typeface="Times New Roman"/>
                <a:cs typeface="Times New Roman"/>
                <a:sym typeface="Times New Roman"/>
              </a:rPr>
              <a:t>Data </a:t>
            </a:r>
            <a:r>
              <a:rPr lang="en-US" sz="3600">
                <a:latin typeface="Times New Roman"/>
                <a:ea typeface="Times New Roman"/>
                <a:cs typeface="Times New Roman"/>
                <a:sym typeface="Times New Roman"/>
              </a:rPr>
              <a:t>results</a:t>
            </a:r>
            <a:endParaRPr i="0" sz="3600" u="none" cap="none" strike="noStrike">
              <a:solidFill>
                <a:schemeClr val="lt1"/>
              </a:solidFill>
              <a:latin typeface="Times New Roman"/>
              <a:ea typeface="Times New Roman"/>
              <a:cs typeface="Times New Roman"/>
              <a:sym typeface="Times New Roman"/>
            </a:endParaRPr>
          </a:p>
        </p:txBody>
      </p:sp>
      <p:sp>
        <p:nvSpPr>
          <p:cNvPr id="37" name="Google Shape;37;p3"/>
          <p:cNvSpPr txBox="1"/>
          <p:nvPr>
            <p:ph idx="8" type="body"/>
          </p:nvPr>
        </p:nvSpPr>
        <p:spPr>
          <a:xfrm>
            <a:off x="14804572" y="6562725"/>
            <a:ext cx="6792600" cy="36576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SzPts val="1400"/>
              <a:buFont typeface="Arial"/>
              <a:buNone/>
            </a:pPr>
            <a:r>
              <a:rPr lang="en-US" sz="2600"/>
              <a:t>The discrimination has not stopped against the LGBTQ + of color community. While the percentage of LGBTQ+ survey participants that agreed about serving openly </a:t>
            </a:r>
            <a:r>
              <a:rPr lang="en-US" sz="2600"/>
              <a:t>increased</a:t>
            </a:r>
            <a:r>
              <a:rPr lang="en-US" sz="2600"/>
              <a:t> from the 90’s, it is still not one hundred percent. The results of this study show that getting rid of discriminatory policies such as “Dont ask Dont tell” and dishonerable discharge for identifing as LGBTQ + dont solve the problem completely.</a:t>
            </a:r>
            <a:endParaRPr b="0" i="0" sz="2600" u="none" cap="none" strike="noStrike">
              <a:solidFill>
                <a:schemeClr val="dk1"/>
              </a:solidFill>
              <a:latin typeface="Times New Roman"/>
              <a:ea typeface="Times New Roman"/>
              <a:cs typeface="Times New Roman"/>
              <a:sym typeface="Times New Roman"/>
            </a:endParaRPr>
          </a:p>
        </p:txBody>
      </p:sp>
      <p:sp>
        <p:nvSpPr>
          <p:cNvPr id="38" name="Google Shape;38;p3"/>
          <p:cNvSpPr txBox="1"/>
          <p:nvPr>
            <p:ph idx="9" type="body"/>
          </p:nvPr>
        </p:nvSpPr>
        <p:spPr>
          <a:xfrm>
            <a:off x="14804572" y="2133600"/>
            <a:ext cx="6792685"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latin typeface="Times New Roman"/>
                <a:ea typeface="Times New Roman"/>
                <a:cs typeface="Times New Roman"/>
                <a:sym typeface="Times New Roman"/>
              </a:rPr>
              <a:t>Results</a:t>
            </a:r>
            <a:endParaRPr i="0" sz="3600" u="none" cap="none" strike="noStrike">
              <a:latin typeface="Times New Roman"/>
              <a:ea typeface="Times New Roman"/>
              <a:cs typeface="Times New Roman"/>
              <a:sym typeface="Times New Roman"/>
            </a:endParaRPr>
          </a:p>
        </p:txBody>
      </p:sp>
      <p:sp>
        <p:nvSpPr>
          <p:cNvPr id="39" name="Google Shape;39;p3"/>
          <p:cNvSpPr txBox="1"/>
          <p:nvPr>
            <p:ph idx="13" type="body"/>
          </p:nvPr>
        </p:nvSpPr>
        <p:spPr>
          <a:xfrm>
            <a:off x="14804575" y="2667000"/>
            <a:ext cx="6792600" cy="30099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1400"/>
              </a:spcBef>
              <a:spcAft>
                <a:spcPts val="0"/>
              </a:spcAft>
              <a:buClr>
                <a:schemeClr val="dk1"/>
              </a:buClr>
              <a:buSzPts val="1100"/>
              <a:buFont typeface="Arial"/>
              <a:buNone/>
            </a:pPr>
            <a:r>
              <a:rPr lang="en-US" sz="2600"/>
              <a:t>LGBTQ+ individuals can still be fired, simply for being who they are. LGBTQ+ individuals are still denied basic public accommodations because of their sexuality or gender identity. Individuals are still denied basic public accommodations because of their sexuality or gender identity.</a:t>
            </a:r>
            <a:endParaRPr sz="1300">
              <a:latin typeface="Arial"/>
              <a:ea typeface="Arial"/>
              <a:cs typeface="Arial"/>
              <a:sym typeface="Arial"/>
            </a:endParaRPr>
          </a:p>
          <a:p>
            <a:pPr indent="0" lvl="0" marL="0" marR="0" rtl="0" algn="l">
              <a:spcBef>
                <a:spcPts val="400"/>
              </a:spcBef>
              <a:spcAft>
                <a:spcPts val="0"/>
              </a:spcAft>
              <a:buClr>
                <a:schemeClr val="dk1"/>
              </a:buClr>
              <a:buSzPts val="1400"/>
              <a:buFont typeface="Arial"/>
              <a:buNone/>
            </a:pPr>
            <a:r>
              <a:t/>
            </a:r>
            <a:endParaRPr sz="2600"/>
          </a:p>
        </p:txBody>
      </p:sp>
      <p:sp>
        <p:nvSpPr>
          <p:cNvPr id="40" name="Google Shape;40;p3"/>
          <p:cNvSpPr txBox="1"/>
          <p:nvPr>
            <p:ph idx="14" type="body"/>
          </p:nvPr>
        </p:nvSpPr>
        <p:spPr>
          <a:xfrm>
            <a:off x="14804572" y="5962650"/>
            <a:ext cx="6792600"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latin typeface="Times New Roman"/>
                <a:ea typeface="Times New Roman"/>
                <a:cs typeface="Times New Roman"/>
                <a:sym typeface="Times New Roman"/>
              </a:rPr>
              <a:t>Conclusion</a:t>
            </a:r>
            <a:endParaRPr i="0" sz="3600" u="none" cap="none" strike="noStrike">
              <a:solidFill>
                <a:schemeClr val="lt1"/>
              </a:solidFill>
              <a:latin typeface="Times New Roman"/>
              <a:ea typeface="Times New Roman"/>
              <a:cs typeface="Times New Roman"/>
              <a:sym typeface="Times New Roman"/>
            </a:endParaRPr>
          </a:p>
        </p:txBody>
      </p:sp>
      <p:sp>
        <p:nvSpPr>
          <p:cNvPr id="41" name="Google Shape;41;p3"/>
          <p:cNvSpPr txBox="1"/>
          <p:nvPr>
            <p:ph idx="15" type="body"/>
          </p:nvPr>
        </p:nvSpPr>
        <p:spPr>
          <a:xfrm>
            <a:off x="7576458" y="2819400"/>
            <a:ext cx="6792685" cy="13335001"/>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Font typeface="Arial"/>
              <a:buNone/>
            </a:pPr>
            <a:r>
              <a:t/>
            </a:r>
            <a:endParaRPr b="0" i="0" sz="1400" u="none" cap="none" strike="noStrike">
              <a:solidFill>
                <a:schemeClr val="dk1"/>
              </a:solidFill>
              <a:latin typeface="Times New Roman"/>
              <a:ea typeface="Times New Roman"/>
              <a:cs typeface="Times New Roman"/>
              <a:sym typeface="Times New Roman"/>
            </a:endParaRPr>
          </a:p>
        </p:txBody>
      </p:sp>
      <p:pic>
        <p:nvPicPr>
          <p:cNvPr id="42" name="Google Shape;42;p3"/>
          <p:cNvPicPr preferRelativeResize="0"/>
          <p:nvPr/>
        </p:nvPicPr>
        <p:blipFill>
          <a:blip r:embed="rId3">
            <a:alphaModFix/>
          </a:blip>
          <a:stretch>
            <a:fillRect/>
          </a:stretch>
        </p:blipFill>
        <p:spPr>
          <a:xfrm>
            <a:off x="7576500" y="3680700"/>
            <a:ext cx="6792600" cy="5334000"/>
          </a:xfrm>
          <a:prstGeom prst="rect">
            <a:avLst/>
          </a:prstGeom>
          <a:noFill/>
          <a:ln>
            <a:noFill/>
          </a:ln>
        </p:spPr>
      </p:pic>
      <p:pic>
        <p:nvPicPr>
          <p:cNvPr id="43" name="Google Shape;43;p3"/>
          <p:cNvPicPr preferRelativeResize="0"/>
          <p:nvPr/>
        </p:nvPicPr>
        <p:blipFill>
          <a:blip r:embed="rId4">
            <a:alphaModFix/>
          </a:blip>
          <a:stretch>
            <a:fillRect/>
          </a:stretch>
        </p:blipFill>
        <p:spPr>
          <a:xfrm>
            <a:off x="7576500" y="9848850"/>
            <a:ext cx="6792600" cy="6305550"/>
          </a:xfrm>
          <a:prstGeom prst="rect">
            <a:avLst/>
          </a:prstGeom>
          <a:noFill/>
          <a:ln>
            <a:noFill/>
          </a:ln>
        </p:spPr>
      </p:pic>
      <p:sp>
        <p:nvSpPr>
          <p:cNvPr id="44" name="Google Shape;44;p3"/>
          <p:cNvSpPr txBox="1"/>
          <p:nvPr/>
        </p:nvSpPr>
        <p:spPr>
          <a:xfrm>
            <a:off x="7618950" y="7162800"/>
            <a:ext cx="6707700" cy="185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2600">
              <a:latin typeface="Times New Roman"/>
              <a:ea typeface="Times New Roman"/>
              <a:cs typeface="Times New Roman"/>
              <a:sym typeface="Times New Roman"/>
            </a:endParaRPr>
          </a:p>
        </p:txBody>
      </p:sp>
      <p:sp>
        <p:nvSpPr>
          <p:cNvPr id="45" name="Google Shape;45;p3"/>
          <p:cNvSpPr txBox="1"/>
          <p:nvPr>
            <p:ph idx="14" type="body"/>
          </p:nvPr>
        </p:nvSpPr>
        <p:spPr>
          <a:xfrm>
            <a:off x="14804572" y="10477500"/>
            <a:ext cx="6792600"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latin typeface="Times New Roman"/>
                <a:ea typeface="Times New Roman"/>
                <a:cs typeface="Times New Roman"/>
                <a:sym typeface="Times New Roman"/>
              </a:rPr>
              <a:t>Reflection</a:t>
            </a:r>
            <a:endParaRPr i="0" sz="3600" u="none" cap="none" strike="noStrike">
              <a:solidFill>
                <a:schemeClr val="lt1"/>
              </a:solidFill>
              <a:latin typeface="Times New Roman"/>
              <a:ea typeface="Times New Roman"/>
              <a:cs typeface="Times New Roman"/>
              <a:sym typeface="Times New Roman"/>
            </a:endParaRPr>
          </a:p>
        </p:txBody>
      </p:sp>
      <p:sp>
        <p:nvSpPr>
          <p:cNvPr id="46" name="Google Shape;46;p3"/>
          <p:cNvSpPr txBox="1"/>
          <p:nvPr>
            <p:ph idx="8" type="body"/>
          </p:nvPr>
        </p:nvSpPr>
        <p:spPr>
          <a:xfrm>
            <a:off x="14804572" y="11106150"/>
            <a:ext cx="6792600" cy="36576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1400"/>
              </a:spcBef>
              <a:spcAft>
                <a:spcPts val="0"/>
              </a:spcAft>
              <a:buClr>
                <a:schemeClr val="dk1"/>
              </a:buClr>
              <a:buSzPts val="1100"/>
              <a:buFont typeface="Arial"/>
              <a:buNone/>
            </a:pPr>
            <a:r>
              <a:rPr lang="en-US" sz="2600"/>
              <a:t>This research has been one of the most frustrating and stubborn projects that I’ve done so far in my academic career. This has been a great year even with my hard topic. My findings have astonished me and it opened my eyes to the true nature of the armed forces.</a:t>
            </a:r>
            <a:endParaRPr sz="2600"/>
          </a:p>
          <a:p>
            <a:pPr indent="0" lvl="0" marL="0" marR="0" rtl="0" algn="l">
              <a:spcBef>
                <a:spcPts val="400"/>
              </a:spcBef>
              <a:spcAft>
                <a:spcPts val="0"/>
              </a:spcAft>
              <a:buClr>
                <a:schemeClr val="dk1"/>
              </a:buClr>
              <a:buSzPts val="1400"/>
              <a:buFont typeface="Arial"/>
              <a:buNone/>
            </a:pPr>
            <a:r>
              <a:t/>
            </a:r>
            <a:endParaRPr sz="2600"/>
          </a:p>
        </p:txBody>
      </p:sp>
      <p:sp>
        <p:nvSpPr>
          <p:cNvPr id="47" name="Google Shape;47;p3"/>
          <p:cNvSpPr txBox="1"/>
          <p:nvPr/>
        </p:nvSpPr>
        <p:spPr>
          <a:xfrm>
            <a:off x="7467600" y="2819400"/>
            <a:ext cx="7010400" cy="533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2400">
                <a:latin typeface="Times New Roman"/>
                <a:ea typeface="Times New Roman"/>
                <a:cs typeface="Times New Roman"/>
                <a:sym typeface="Times New Roman"/>
              </a:rPr>
              <a:t>How many Lgbt are open to their friends and neighbors</a:t>
            </a:r>
            <a:endParaRPr b="1" sz="2400">
              <a:latin typeface="Times New Roman"/>
              <a:ea typeface="Times New Roman"/>
              <a:cs typeface="Times New Roman"/>
              <a:sym typeface="Times New Roman"/>
            </a:endParaRPr>
          </a:p>
        </p:txBody>
      </p:sp>
      <p:sp>
        <p:nvSpPr>
          <p:cNvPr id="48" name="Google Shape;48;p3"/>
          <p:cNvSpPr txBox="1"/>
          <p:nvPr/>
        </p:nvSpPr>
        <p:spPr>
          <a:xfrm>
            <a:off x="7576500" y="9014700"/>
            <a:ext cx="6792600" cy="533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2400">
                <a:latin typeface="Times New Roman"/>
                <a:ea typeface="Times New Roman"/>
                <a:cs typeface="Times New Roman"/>
                <a:sym typeface="Times New Roman"/>
              </a:rPr>
              <a:t>Percentage of LGBTQ Opinions about Serving Openly</a:t>
            </a:r>
            <a:endParaRPr b="1" sz="240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