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notesMasterIdLst>
    <p:notesMasterId r:id="rId3"/>
  </p:notesMasterIdLst>
  <p:sldIdLst>
    <p:sldId id="256" r:id="rId2"/>
  </p:sldIdLst>
  <p:sldSz cx="21945600" cy="164592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10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BE9689-5AB9-4875-90DE-90F63261E064}" v="72" dt="2023-07-27T22:47:04.150"/>
    <p1510:client id="{E1374905-0AA9-46EB-80AA-851ED5FB69D3}" v="1" dt="2023-07-27T22:51:59.253"/>
    <p1510:client id="{F5CDC04A-2973-4D68-8861-8DF5687D9F0D}" v="124" dt="2023-07-27T19:59:14.7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4"/>
  </p:normalViewPr>
  <p:slideViewPr>
    <p:cSldViewPr snapToGrid="0">
      <p:cViewPr>
        <p:scale>
          <a:sx n="25" d="100"/>
          <a:sy n="25" d="100"/>
        </p:scale>
        <p:origin x="165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nevieve Furges" clId="Web-{E1374905-0AA9-46EB-80AA-851ED5FB69D3}"/>
    <pc:docChg chg="modSld">
      <pc:chgData name="Genevieve Furges" userId="" providerId="" clId="Web-{E1374905-0AA9-46EB-80AA-851ED5FB69D3}" dt="2023-07-27T22:51:59.253" v="0" actId="14100"/>
      <pc:docMkLst>
        <pc:docMk/>
      </pc:docMkLst>
      <pc:sldChg chg="modSp">
        <pc:chgData name="Genevieve Furges" userId="" providerId="" clId="Web-{E1374905-0AA9-46EB-80AA-851ED5FB69D3}" dt="2023-07-27T22:51:59.253" v="0" actId="14100"/>
        <pc:sldMkLst>
          <pc:docMk/>
          <pc:sldMk cId="0" sldId="256"/>
        </pc:sldMkLst>
        <pc:picChg chg="mod">
          <ac:chgData name="Genevieve Furges" userId="" providerId="" clId="Web-{E1374905-0AA9-46EB-80AA-851ED5FB69D3}" dt="2023-07-27T22:51:59.253" v="0" actId="14100"/>
          <ac:picMkLst>
            <pc:docMk/>
            <pc:sldMk cId="0" sldId="256"/>
            <ac:picMk id="2" creationId="{EDCAE724-4ADD-2138-6156-965E863C8476}"/>
          </ac:picMkLst>
        </pc:picChg>
      </pc:sldChg>
    </pc:docChg>
  </pc:docChgLst>
  <pc:docChgLst>
    <pc:chgData name="Samuel Nguyen" userId="432e59223f202895" providerId="LiveId" clId="{1DEBB493-BDAB-4681-BA95-D653FCB976DA}"/>
    <pc:docChg chg="undo custSel modSld">
      <pc:chgData name="Samuel Nguyen" userId="432e59223f202895" providerId="LiveId" clId="{1DEBB493-BDAB-4681-BA95-D653FCB976DA}" dt="2023-07-27T18:51:07.450" v="104" actId="1037"/>
      <pc:docMkLst>
        <pc:docMk/>
      </pc:docMkLst>
      <pc:sldChg chg="addSp delSp modSp mod">
        <pc:chgData name="Samuel Nguyen" userId="432e59223f202895" providerId="LiveId" clId="{1DEBB493-BDAB-4681-BA95-D653FCB976DA}" dt="2023-07-27T18:51:07.450" v="104" actId="1037"/>
        <pc:sldMkLst>
          <pc:docMk/>
          <pc:sldMk cId="0" sldId="256"/>
        </pc:sldMkLst>
        <pc:spChg chg="add mod">
          <ac:chgData name="Samuel Nguyen" userId="432e59223f202895" providerId="LiveId" clId="{1DEBB493-BDAB-4681-BA95-D653FCB976DA}" dt="2023-07-27T18:50:48.347" v="47" actId="1035"/>
          <ac:spMkLst>
            <pc:docMk/>
            <pc:sldMk cId="0" sldId="256"/>
            <ac:spMk id="3" creationId="{A00C4FF0-5860-C897-3108-C21FDCAF98B3}"/>
          </ac:spMkLst>
        </pc:spChg>
        <pc:spChg chg="add mod">
          <ac:chgData name="Samuel Nguyen" userId="432e59223f202895" providerId="LiveId" clId="{1DEBB493-BDAB-4681-BA95-D653FCB976DA}" dt="2023-07-27T18:51:03.461" v="91" actId="1036"/>
          <ac:spMkLst>
            <pc:docMk/>
            <pc:sldMk cId="0" sldId="256"/>
            <ac:spMk id="4" creationId="{B904E624-2B34-C391-AE9C-2B96A9A1B57F}"/>
          </ac:spMkLst>
        </pc:spChg>
        <pc:spChg chg="add del mod">
          <ac:chgData name="Samuel Nguyen" userId="432e59223f202895" providerId="LiveId" clId="{1DEBB493-BDAB-4681-BA95-D653FCB976DA}" dt="2023-07-27T18:49:57.824" v="31"/>
          <ac:spMkLst>
            <pc:docMk/>
            <pc:sldMk cId="0" sldId="256"/>
            <ac:spMk id="5" creationId="{288F2CBD-C361-5A6F-30B0-22FAB1B03854}"/>
          </ac:spMkLst>
        </pc:spChg>
        <pc:picChg chg="mod">
          <ac:chgData name="Samuel Nguyen" userId="432e59223f202895" providerId="LiveId" clId="{1DEBB493-BDAB-4681-BA95-D653FCB976DA}" dt="2023-07-27T18:46:30.626" v="21" actId="1076"/>
          <ac:picMkLst>
            <pc:docMk/>
            <pc:sldMk cId="0" sldId="256"/>
            <ac:picMk id="1026" creationId="{A4162613-6E9F-50A4-2517-58509D793611}"/>
          </ac:picMkLst>
        </pc:picChg>
        <pc:picChg chg="mod">
          <ac:chgData name="Samuel Nguyen" userId="432e59223f202895" providerId="LiveId" clId="{1DEBB493-BDAB-4681-BA95-D653FCB976DA}" dt="2023-07-27T18:51:07.450" v="104" actId="1037"/>
          <ac:picMkLst>
            <pc:docMk/>
            <pc:sldMk cId="0" sldId="256"/>
            <ac:picMk id="1028" creationId="{5BAF5209-EFD8-7813-B9F2-A1CB3545437F}"/>
          </ac:picMkLst>
        </pc:picChg>
      </pc:sldChg>
    </pc:docChg>
  </pc:docChgLst>
  <pc:docChgLst>
    <pc:chgData name="Genevieve Furges" clId="Web-{D7BE9689-5AB9-4875-90DE-90F63261E064}"/>
    <pc:docChg chg="modSld">
      <pc:chgData name="Genevieve Furges" userId="" providerId="" clId="Web-{D7BE9689-5AB9-4875-90DE-90F63261E064}" dt="2023-07-27T22:47:04.150" v="58" actId="14100"/>
      <pc:docMkLst>
        <pc:docMk/>
      </pc:docMkLst>
      <pc:sldChg chg="modSp">
        <pc:chgData name="Genevieve Furges" userId="" providerId="" clId="Web-{D7BE9689-5AB9-4875-90DE-90F63261E064}" dt="2023-07-27T22:47:04.150" v="58" actId="14100"/>
        <pc:sldMkLst>
          <pc:docMk/>
          <pc:sldMk cId="0" sldId="256"/>
        </pc:sldMkLst>
        <pc:spChg chg="mod">
          <ac:chgData name="Genevieve Furges" userId="" providerId="" clId="Web-{D7BE9689-5AB9-4875-90DE-90F63261E064}" dt="2023-07-27T22:21:08.415" v="6" actId="20577"/>
          <ac:spMkLst>
            <pc:docMk/>
            <pc:sldMk cId="0" sldId="256"/>
            <ac:spMk id="30" creationId="{00000000-0000-0000-0000-000000000000}"/>
          </ac:spMkLst>
        </pc:spChg>
        <pc:spChg chg="mod">
          <ac:chgData name="Genevieve Furges" userId="" providerId="" clId="Web-{D7BE9689-5AB9-4875-90DE-90F63261E064}" dt="2023-07-27T22:22:35.558" v="9" actId="20577"/>
          <ac:spMkLst>
            <pc:docMk/>
            <pc:sldMk cId="0" sldId="256"/>
            <ac:spMk id="31" creationId="{00000000-0000-0000-0000-000000000000}"/>
          </ac:spMkLst>
        </pc:spChg>
        <pc:spChg chg="mod">
          <ac:chgData name="Genevieve Furges" userId="" providerId="" clId="Web-{D7BE9689-5AB9-4875-90DE-90F63261E064}" dt="2023-07-27T22:24:30.093" v="13" actId="20577"/>
          <ac:spMkLst>
            <pc:docMk/>
            <pc:sldMk cId="0" sldId="256"/>
            <ac:spMk id="33" creationId="{00000000-0000-0000-0000-000000000000}"/>
          </ac:spMkLst>
        </pc:spChg>
        <pc:spChg chg="mod">
          <ac:chgData name="Genevieve Furges" userId="" providerId="" clId="Web-{D7BE9689-5AB9-4875-90DE-90F63261E064}" dt="2023-07-27T22:46:33.774" v="56" actId="20577"/>
          <ac:spMkLst>
            <pc:docMk/>
            <pc:sldMk cId="0" sldId="256"/>
            <ac:spMk id="37" creationId="{00000000-0000-0000-0000-000000000000}"/>
          </ac:spMkLst>
        </pc:spChg>
        <pc:spChg chg="mod">
          <ac:chgData name="Genevieve Furges" userId="" providerId="" clId="Web-{D7BE9689-5AB9-4875-90DE-90F63261E064}" dt="2023-07-27T22:21:17.259" v="7" actId="20577"/>
          <ac:spMkLst>
            <pc:docMk/>
            <pc:sldMk cId="0" sldId="256"/>
            <ac:spMk id="40" creationId="{00000000-0000-0000-0000-000000000000}"/>
          </ac:spMkLst>
        </pc:spChg>
        <pc:spChg chg="mod">
          <ac:chgData name="Genevieve Furges" userId="" providerId="" clId="Web-{D7BE9689-5AB9-4875-90DE-90F63261E064}" dt="2023-07-27T22:44:43.177" v="51" actId="20577"/>
          <ac:spMkLst>
            <pc:docMk/>
            <pc:sldMk cId="0" sldId="256"/>
            <ac:spMk id="41" creationId="{00000000-0000-0000-0000-000000000000}"/>
          </ac:spMkLst>
        </pc:spChg>
        <pc:picChg chg="mod">
          <ac:chgData name="Genevieve Furges" userId="" providerId="" clId="Web-{D7BE9689-5AB9-4875-90DE-90F63261E064}" dt="2023-07-27T22:47:04.150" v="58" actId="14100"/>
          <ac:picMkLst>
            <pc:docMk/>
            <pc:sldMk cId="0" sldId="256"/>
            <ac:picMk id="2" creationId="{EDCAE724-4ADD-2138-6156-965E863C8476}"/>
          </ac:picMkLst>
        </pc:picChg>
      </pc:sldChg>
    </pc:docChg>
  </pc:docChgLst>
  <pc:docChgLst>
    <pc:chgData name="Genevieve Furges" clId="Web-{F5CDC04A-2973-4D68-8861-8DF5687D9F0D}"/>
    <pc:docChg chg="modSld">
      <pc:chgData name="Genevieve Furges" userId="" providerId="" clId="Web-{F5CDC04A-2973-4D68-8861-8DF5687D9F0D}" dt="2023-07-27T19:59:14.722" v="67" actId="14100"/>
      <pc:docMkLst>
        <pc:docMk/>
      </pc:docMkLst>
      <pc:sldChg chg="addSp modSp">
        <pc:chgData name="Genevieve Furges" userId="" providerId="" clId="Web-{F5CDC04A-2973-4D68-8861-8DF5687D9F0D}" dt="2023-07-27T19:59:14.722" v="67" actId="14100"/>
        <pc:sldMkLst>
          <pc:docMk/>
          <pc:sldMk cId="0" sldId="256"/>
        </pc:sldMkLst>
        <pc:spChg chg="mod">
          <ac:chgData name="Genevieve Furges" userId="" providerId="" clId="Web-{F5CDC04A-2973-4D68-8861-8DF5687D9F0D}" dt="2023-07-27T19:58:18.345" v="65" actId="20577"/>
          <ac:spMkLst>
            <pc:docMk/>
            <pc:sldMk cId="0" sldId="256"/>
            <ac:spMk id="3" creationId="{A00C4FF0-5860-C897-3108-C21FDCAF98B3}"/>
          </ac:spMkLst>
        </pc:spChg>
        <pc:spChg chg="mod">
          <ac:chgData name="Genevieve Furges" userId="" providerId="" clId="Web-{F5CDC04A-2973-4D68-8861-8DF5687D9F0D}" dt="2023-07-27T19:58:24.861" v="66" actId="20577"/>
          <ac:spMkLst>
            <pc:docMk/>
            <pc:sldMk cId="0" sldId="256"/>
            <ac:spMk id="4" creationId="{B904E624-2B34-C391-AE9C-2B96A9A1B57F}"/>
          </ac:spMkLst>
        </pc:spChg>
        <pc:spChg chg="mod">
          <ac:chgData name="Genevieve Furges" userId="" providerId="" clId="Web-{F5CDC04A-2973-4D68-8861-8DF5687D9F0D}" dt="2023-07-27T19:59:14.722" v="67" actId="14100"/>
          <ac:spMkLst>
            <pc:docMk/>
            <pc:sldMk cId="0" sldId="256"/>
            <ac:spMk id="36" creationId="{00000000-0000-0000-0000-000000000000}"/>
          </ac:spMkLst>
        </pc:spChg>
        <pc:spChg chg="mod">
          <ac:chgData name="Genevieve Furges" userId="" providerId="" clId="Web-{F5CDC04A-2973-4D68-8861-8DF5687D9F0D}" dt="2023-07-27T19:54:44.372" v="4" actId="1076"/>
          <ac:spMkLst>
            <pc:docMk/>
            <pc:sldMk cId="0" sldId="256"/>
            <ac:spMk id="37" creationId="{00000000-0000-0000-0000-000000000000}"/>
          </ac:spMkLst>
        </pc:spChg>
        <pc:spChg chg="mod">
          <ac:chgData name="Genevieve Furges" userId="" providerId="" clId="Web-{F5CDC04A-2973-4D68-8861-8DF5687D9F0D}" dt="2023-07-27T19:54:52.810" v="5" actId="1076"/>
          <ac:spMkLst>
            <pc:docMk/>
            <pc:sldMk cId="0" sldId="256"/>
            <ac:spMk id="40" creationId="{00000000-0000-0000-0000-000000000000}"/>
          </ac:spMkLst>
        </pc:spChg>
        <pc:picChg chg="add mod">
          <ac:chgData name="Genevieve Furges" userId="" providerId="" clId="Web-{F5CDC04A-2973-4D68-8861-8DF5687D9F0D}" dt="2023-07-27T19:52:51.276" v="2" actId="1076"/>
          <ac:picMkLst>
            <pc:docMk/>
            <pc:sldMk cId="0" sldId="256"/>
            <ac:picMk id="2" creationId="{EDCAE724-4ADD-2138-6156-965E863C8476}"/>
          </ac:picMkLst>
        </pc:picChg>
        <pc:picChg chg="mod">
          <ac:chgData name="Genevieve Furges" userId="" providerId="" clId="Web-{F5CDC04A-2973-4D68-8861-8DF5687D9F0D}" dt="2023-07-27T19:56:25.983" v="32" actId="1076"/>
          <ac:picMkLst>
            <pc:docMk/>
            <pc:sldMk cId="0" sldId="256"/>
            <ac:picMk id="1028" creationId="{5BAF5209-EFD8-7813-B9F2-A1CB3545437F}"/>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2"/>
          <p:cNvSpPr txBox="1">
            <a:spLocks noGrp="1"/>
          </p:cNvSpPr>
          <p:nvPr>
            <p:ph type="title"/>
          </p:nvPr>
        </p:nvSpPr>
        <p:spPr>
          <a:xfrm>
            <a:off x="348343" y="304800"/>
            <a:ext cx="21248915" cy="1676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L="0" marR="0" lvl="0" indent="0" algn="ctr" rtl="0">
              <a:spcBef>
                <a:spcPts val="0"/>
              </a:spcBef>
              <a:spcAft>
                <a:spcPts val="0"/>
              </a:spcAft>
              <a:buClr>
                <a:schemeClr val="lt1"/>
              </a:buClr>
              <a:buSzPts val="1400"/>
              <a:buFont typeface="Arial"/>
              <a:buNone/>
              <a:defRPr sz="3100" b="1"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8" name="Google Shape;8;p2"/>
          <p:cNvSpPr txBox="1">
            <a:spLocks noGrp="1"/>
          </p:cNvSpPr>
          <p:nvPr>
            <p:ph type="body" idx="1"/>
          </p:nvPr>
        </p:nvSpPr>
        <p:spPr>
          <a:xfrm>
            <a:off x="348343"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2"/>
          <p:cNvSpPr txBox="1">
            <a:spLocks noGrp="1"/>
          </p:cNvSpPr>
          <p:nvPr>
            <p:ph type="body" idx="2"/>
          </p:nvPr>
        </p:nvSpPr>
        <p:spPr>
          <a:xfrm>
            <a:off x="348343" y="2819400"/>
            <a:ext cx="6792685" cy="43434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2"/>
          <p:cNvSpPr txBox="1">
            <a:spLocks noGrp="1"/>
          </p:cNvSpPr>
          <p:nvPr>
            <p:ph type="body" idx="3"/>
          </p:nvPr>
        </p:nvSpPr>
        <p:spPr>
          <a:xfrm>
            <a:off x="348343" y="73152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2"/>
          <p:cNvSpPr txBox="1">
            <a:spLocks noGrp="1"/>
          </p:cNvSpPr>
          <p:nvPr>
            <p:ph type="body" idx="4"/>
          </p:nvPr>
        </p:nvSpPr>
        <p:spPr>
          <a:xfrm>
            <a:off x="348343" y="80010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2"/>
          <p:cNvSpPr txBox="1">
            <a:spLocks noGrp="1"/>
          </p:cNvSpPr>
          <p:nvPr>
            <p:ph type="body" idx="5"/>
          </p:nvPr>
        </p:nvSpPr>
        <p:spPr>
          <a:xfrm>
            <a:off x="348343"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2"/>
          <p:cNvSpPr txBox="1">
            <a:spLocks noGrp="1"/>
          </p:cNvSpPr>
          <p:nvPr>
            <p:ph type="body" idx="6"/>
          </p:nvPr>
        </p:nvSpPr>
        <p:spPr>
          <a:xfrm>
            <a:off x="348343" y="124968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2"/>
          <p:cNvSpPr txBox="1">
            <a:spLocks noGrp="1"/>
          </p:cNvSpPr>
          <p:nvPr>
            <p:ph type="body" idx="7"/>
          </p:nvPr>
        </p:nvSpPr>
        <p:spPr>
          <a:xfrm>
            <a:off x="7576458"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2"/>
          <p:cNvSpPr txBox="1">
            <a:spLocks noGrp="1"/>
          </p:cNvSpPr>
          <p:nvPr>
            <p:ph type="body" idx="8"/>
          </p:nvPr>
        </p:nvSpPr>
        <p:spPr>
          <a:xfrm>
            <a:off x="14804572" y="12496800"/>
            <a:ext cx="6792685" cy="36576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2"/>
          <p:cNvSpPr txBox="1">
            <a:spLocks noGrp="1"/>
          </p:cNvSpPr>
          <p:nvPr>
            <p:ph type="body" idx="9"/>
          </p:nvPr>
        </p:nvSpPr>
        <p:spPr>
          <a:xfrm>
            <a:off x="14804572"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2"/>
          <p:cNvSpPr txBox="1">
            <a:spLocks noGrp="1"/>
          </p:cNvSpPr>
          <p:nvPr>
            <p:ph type="body" idx="13"/>
          </p:nvPr>
        </p:nvSpPr>
        <p:spPr>
          <a:xfrm>
            <a:off x="14804572" y="2819400"/>
            <a:ext cx="6792685" cy="88392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2"/>
          <p:cNvSpPr txBox="1">
            <a:spLocks noGrp="1"/>
          </p:cNvSpPr>
          <p:nvPr>
            <p:ph type="body" idx="14"/>
          </p:nvPr>
        </p:nvSpPr>
        <p:spPr>
          <a:xfrm>
            <a:off x="14804572"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2"/>
          <p:cNvSpPr txBox="1">
            <a:spLocks noGrp="1"/>
          </p:cNvSpPr>
          <p:nvPr>
            <p:ph type="body" idx="15"/>
          </p:nvPr>
        </p:nvSpPr>
        <p:spPr>
          <a:xfrm>
            <a:off x="7576458" y="2819400"/>
            <a:ext cx="6792685" cy="13335001"/>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2"/>
          <p:cNvSpPr>
            <a:spLocks noGrp="1"/>
          </p:cNvSpPr>
          <p:nvPr>
            <p:ph type="pic" idx="16"/>
          </p:nvPr>
        </p:nvSpPr>
        <p:spPr>
          <a:xfrm>
            <a:off x="609602" y="457200"/>
            <a:ext cx="1567543" cy="13716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200"/>
              </a:spcBef>
              <a:spcAft>
                <a:spcPts val="0"/>
              </a:spcAft>
              <a:buClr>
                <a:schemeClr val="dk1"/>
              </a:buClr>
              <a:buSzPts val="1400"/>
              <a:buFont typeface="Arial"/>
              <a:buNone/>
              <a:defRPr sz="10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1" name="Google Shape;21;p2"/>
          <p:cNvSpPr>
            <a:spLocks noGrp="1"/>
          </p:cNvSpPr>
          <p:nvPr>
            <p:ph type="pic" idx="17"/>
          </p:nvPr>
        </p:nvSpPr>
        <p:spPr>
          <a:xfrm>
            <a:off x="19855545" y="457200"/>
            <a:ext cx="1567543" cy="13716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200"/>
              </a:spcBef>
              <a:spcAft>
                <a:spcPts val="0"/>
              </a:spcAft>
              <a:buClr>
                <a:schemeClr val="dk1"/>
              </a:buClr>
              <a:buSzPts val="1400"/>
              <a:buFont typeface="Arial"/>
              <a:buNone/>
              <a:defRPr sz="10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2" name="Google Shape;22;p2"/>
          <p:cNvSpPr>
            <a:spLocks noGrp="1"/>
          </p:cNvSpPr>
          <p:nvPr>
            <p:ph type="chart" idx="18"/>
          </p:nvPr>
        </p:nvSpPr>
        <p:spPr>
          <a:xfrm>
            <a:off x="8098974" y="8077200"/>
            <a:ext cx="5747657" cy="3352800"/>
          </a:xfrm>
          <a:prstGeom prst="rect">
            <a:avLst/>
          </a:prstGeom>
          <a:noFill/>
          <a:ln>
            <a:noFill/>
          </a:ln>
        </p:spPr>
        <p:txBody>
          <a:bodyPr spcFirstLastPara="1" wrap="square" lIns="91425" tIns="91425" rIns="91425" bIns="91425" anchor="t" anchorCtr="0">
            <a:noAutofit/>
          </a:bodyPr>
          <a:lstStyle>
            <a:lvl1pPr marL="0" marR="0" lvl="0" indent="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2"/>
          <p:cNvSpPr>
            <a:spLocks noGrp="1"/>
          </p:cNvSpPr>
          <p:nvPr>
            <p:ph type="chart" idx="19"/>
          </p:nvPr>
        </p:nvSpPr>
        <p:spPr>
          <a:xfrm>
            <a:off x="8098974" y="12268200"/>
            <a:ext cx="5747657" cy="3352800"/>
          </a:xfrm>
          <a:prstGeom prst="rect">
            <a:avLst/>
          </a:prstGeom>
          <a:noFill/>
          <a:ln>
            <a:noFill/>
          </a:ln>
        </p:spPr>
        <p:txBody>
          <a:bodyPr spcFirstLastPara="1" wrap="square" lIns="91425" tIns="91425" rIns="91425" bIns="91425" anchor="t" anchorCtr="0">
            <a:noAutofit/>
          </a:bodyPr>
          <a:lstStyle>
            <a:lvl1pPr marL="0" marR="0" lvl="0" indent="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2" descr="Logo.jpg"/>
          <p:cNvPicPr preferRelativeResize="0"/>
          <p:nvPr/>
        </p:nvPicPr>
        <p:blipFill rotWithShape="1">
          <a:blip r:embed="rId2">
            <a:alphaModFix/>
          </a:blip>
          <a:srcRect/>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Google Shape;29;p3"/>
          <p:cNvSpPr txBox="1">
            <a:spLocks noGrp="1"/>
          </p:cNvSpPr>
          <p:nvPr>
            <p:ph type="title"/>
          </p:nvPr>
        </p:nvSpPr>
        <p:spPr>
          <a:xfrm>
            <a:off x="348343" y="304800"/>
            <a:ext cx="21248915" cy="1676400"/>
          </a:xfrm>
          <a:prstGeom prst="rect">
            <a:avLst/>
          </a:prstGeom>
          <a:solidFill>
            <a:srgbClr val="A41034"/>
          </a:solidFill>
          <a:ln w="9525" cap="flat" cmpd="sng">
            <a:solidFill>
              <a:srgbClr val="09306B"/>
            </a:solidFill>
            <a:prstDash val="solid"/>
            <a:round/>
            <a:headEnd type="none" w="sm" len="sm"/>
            <a:tailEnd type="none" w="sm" len="sm"/>
          </a:ln>
        </p:spPr>
        <p:txBody>
          <a:bodyPr spcFirstLastPara="1" wrap="square" lIns="78350" tIns="39175" rIns="78350" bIns="39175" anchor="ctr" anchorCtr="1">
            <a:noAutofit/>
          </a:bodyPr>
          <a:lstStyle/>
          <a:p>
            <a:r>
              <a:rPr lang="en-US" dirty="0"/>
              <a:t>Effects of Affirmative Action on Post Secondary Applications </a:t>
            </a:r>
            <a:br>
              <a:rPr lang="en-US" dirty="0"/>
            </a:br>
            <a:r>
              <a:rPr lang="en-US" dirty="0"/>
              <a:t>Samuel Asher Nguyen</a:t>
            </a:r>
            <a:br>
              <a:rPr lang="en-US" dirty="0"/>
            </a:br>
            <a:r>
              <a:rPr lang="en-US" dirty="0"/>
              <a:t>Durham School of the Arts</a:t>
            </a:r>
            <a:endParaRPr sz="3100" b="1" i="0" u="none" strike="noStrike" cap="none" dirty="0">
              <a:solidFill>
                <a:schemeClr val="lt1"/>
              </a:solidFill>
              <a:latin typeface="Arial"/>
              <a:ea typeface="Arial"/>
              <a:cs typeface="Arial"/>
              <a:sym typeface="Arial"/>
            </a:endParaRPr>
          </a:p>
        </p:txBody>
      </p:sp>
      <p:sp>
        <p:nvSpPr>
          <p:cNvPr id="30" name="Google Shape;30;p3"/>
          <p:cNvSpPr txBox="1">
            <a:spLocks noGrp="1"/>
          </p:cNvSpPr>
          <p:nvPr>
            <p:ph type="body" idx="1"/>
          </p:nvPr>
        </p:nvSpPr>
        <p:spPr>
          <a:xfrm>
            <a:off x="348343" y="2133600"/>
            <a:ext cx="6792685" cy="533400"/>
          </a:xfrm>
          <a:prstGeom prst="rect">
            <a:avLst/>
          </a:prstGeom>
          <a:solidFill>
            <a:srgbClr val="A41034"/>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lgn="ctr">
              <a:spcBef>
                <a:spcPts val="0"/>
              </a:spcBef>
            </a:pPr>
            <a:r>
              <a:rPr lang="en-US" sz="3000" dirty="0"/>
              <a:t> Introduction</a:t>
            </a:r>
            <a:endParaRPr lang="en-US" sz="3000" b="1" i="0" u="none" strike="noStrike" cap="none" dirty="0" err="1">
              <a:solidFill>
                <a:schemeClr val="lt1"/>
              </a:solidFill>
              <a:latin typeface="Arial"/>
              <a:ea typeface="Arial"/>
              <a:cs typeface="Arial"/>
            </a:endParaRPr>
          </a:p>
        </p:txBody>
      </p:sp>
      <p:sp>
        <p:nvSpPr>
          <p:cNvPr id="31" name="Google Shape;31;p3"/>
          <p:cNvSpPr txBox="1">
            <a:spLocks noGrp="1"/>
          </p:cNvSpPr>
          <p:nvPr>
            <p:ph type="body" idx="2"/>
          </p:nvPr>
        </p:nvSpPr>
        <p:spPr>
          <a:xfrm>
            <a:off x="318845" y="2725994"/>
            <a:ext cx="6999079" cy="7751506"/>
          </a:xfrm>
          <a:prstGeom prst="rect">
            <a:avLst/>
          </a:prstGeom>
          <a:noFill/>
          <a:ln>
            <a:noFill/>
          </a:ln>
        </p:spPr>
        <p:txBody>
          <a:bodyPr spcFirstLastPara="1" wrap="square" lIns="78350" tIns="39175" rIns="78350" bIns="39175" anchor="t" anchorCtr="0">
            <a:noAutofit/>
          </a:bodyPr>
          <a:lstStyle/>
          <a:p>
            <a:pPr marL="0" indent="0">
              <a:spcBef>
                <a:spcPts val="0"/>
              </a:spcBef>
            </a:pPr>
            <a:r>
              <a:rPr lang="en-US" sz="2000" b="1" dirty="0"/>
              <a:t>	</a:t>
            </a:r>
            <a:r>
              <a:rPr lang="en-US" sz="2000" b="0" i="0" u="none" strike="noStrike" dirty="0">
                <a:solidFill>
                  <a:srgbClr val="000000"/>
                </a:solidFill>
                <a:effectLst/>
                <a:latin typeface="Times New Roman" panose="02020603050405020304" pitchFamily="18" charset="0"/>
              </a:rPr>
              <a:t> Affirmative Action is a policy to increase the chances of people of color, and women to get equal opportunities. Post secondary education in universities and colleges have historically been high income white students. </a:t>
            </a:r>
            <a:r>
              <a:rPr lang="en-US" sz="2000" dirty="0">
                <a:solidFill>
                  <a:srgbClr val="000000"/>
                </a:solidFill>
                <a:latin typeface="Times New Roman" panose="02020603050405020304" pitchFamily="18" charset="0"/>
              </a:rPr>
              <a:t>Affirmative Action is in place to encourage more applications from students of color.</a:t>
            </a:r>
            <a:endParaRPr lang="en-US" sz="2000" b="1" dirty="0"/>
          </a:p>
          <a:p>
            <a:pPr marL="0" indent="0">
              <a:spcBef>
                <a:spcPts val="0"/>
              </a:spcBef>
            </a:pPr>
            <a:r>
              <a:rPr lang="en-US" sz="2000" b="1" dirty="0"/>
              <a:t>	Research Question: </a:t>
            </a:r>
            <a:r>
              <a:rPr lang="en-US" sz="2000" b="0" i="0" u="none" strike="noStrike" dirty="0">
                <a:solidFill>
                  <a:srgbClr val="000000"/>
                </a:solidFill>
                <a:effectLst/>
                <a:latin typeface="Times New Roman" panose="02020603050405020304" pitchFamily="18" charset="0"/>
              </a:rPr>
              <a:t>How have students of color applying for post secondary education been influenced by Affirmative Action and how will this impact any future applicants?</a:t>
            </a:r>
            <a:endParaRPr lang="en-US" sz="2000" dirty="0">
              <a:solidFill>
                <a:srgbClr val="000000"/>
              </a:solidFill>
              <a:latin typeface="Times New Roman" panose="02020603050405020304" pitchFamily="18" charset="0"/>
            </a:endParaRPr>
          </a:p>
          <a:p>
            <a:pPr marL="0" indent="0">
              <a:spcBef>
                <a:spcPts val="0"/>
              </a:spcBef>
            </a:pPr>
            <a:r>
              <a:rPr lang="en-US" sz="2000" b="1" dirty="0"/>
              <a:t>	Thesis Statement: </a:t>
            </a:r>
            <a:r>
              <a:rPr lang="en-US" sz="2000" b="0" i="0" u="none" strike="noStrike" dirty="0">
                <a:solidFill>
                  <a:srgbClr val="000000"/>
                </a:solidFill>
                <a:effectLst/>
                <a:latin typeface="Times New Roman" panose="02020603050405020304" pitchFamily="18" charset="0"/>
              </a:rPr>
              <a:t>Affirmative action has increased diverse applicants and the number of college graduates by encouraging more applications of people of color, along with affected mental health and performance of students. </a:t>
            </a:r>
          </a:p>
          <a:p>
            <a:pPr marL="0" indent="0">
              <a:spcBef>
                <a:spcPts val="0"/>
              </a:spcBef>
            </a:pPr>
            <a:r>
              <a:rPr lang="en-US" sz="2000" b="1" dirty="0"/>
              <a:t>	Methodology: </a:t>
            </a:r>
            <a:r>
              <a:rPr lang="en-US" sz="2000" b="0" i="0" u="none" strike="noStrike" dirty="0">
                <a:solidFill>
                  <a:srgbClr val="000000"/>
                </a:solidFill>
                <a:effectLst/>
              </a:rPr>
              <a:t>When researching this project, </a:t>
            </a:r>
            <a:r>
              <a:rPr lang="en-US" sz="2000" i="0" u="none" strike="noStrike" dirty="0">
                <a:solidFill>
                  <a:srgbClr val="000000"/>
                </a:solidFill>
                <a:effectLst/>
              </a:rPr>
              <a:t>I</a:t>
            </a:r>
            <a:r>
              <a:rPr lang="en-US" sz="2000" b="0" i="0" u="none" strike="noStrike" dirty="0">
                <a:solidFill>
                  <a:srgbClr val="000000"/>
                </a:solidFill>
                <a:effectLst/>
              </a:rPr>
              <a:t> utilized resources I could access from the Duke Library. I found my articles using the Duke Library or by using Google's library of scholarly articles. I used articles from universities and research centers.</a:t>
            </a:r>
            <a:r>
              <a:rPr lang="en-US" sz="2000" dirty="0">
                <a:solidFill>
                  <a:srgbClr val="000000"/>
                </a:solidFill>
              </a:rPr>
              <a:t> </a:t>
            </a:r>
            <a:r>
              <a:rPr lang="en-US" sz="2000" b="0" i="0" u="none" strike="noStrike" dirty="0">
                <a:solidFill>
                  <a:srgbClr val="000000"/>
                </a:solidFill>
                <a:effectLst/>
              </a:rPr>
              <a:t> There were many articles looking at college admissions based on race and the effects of Affirmative </a:t>
            </a:r>
            <a:r>
              <a:rPr lang="en-US" sz="2000" dirty="0">
                <a:solidFill>
                  <a:srgbClr val="000000"/>
                </a:solidFill>
              </a:rPr>
              <a:t>A</a:t>
            </a:r>
            <a:r>
              <a:rPr lang="en-US" sz="2000" b="0" i="0" u="none" strike="noStrike" dirty="0">
                <a:solidFill>
                  <a:srgbClr val="000000"/>
                </a:solidFill>
                <a:effectLst/>
              </a:rPr>
              <a:t>ction. I found most articles talk about how Affirmative </a:t>
            </a:r>
            <a:r>
              <a:rPr lang="en-US" sz="2000" dirty="0">
                <a:solidFill>
                  <a:srgbClr val="000000"/>
                </a:solidFill>
              </a:rPr>
              <a:t>A</a:t>
            </a:r>
            <a:r>
              <a:rPr lang="en-US" sz="2000" b="0" i="0" u="none" strike="noStrike" dirty="0">
                <a:solidFill>
                  <a:srgbClr val="000000"/>
                </a:solidFill>
                <a:effectLst/>
              </a:rPr>
              <a:t>ction affected students, not only quantitative data in their admissions but also qualitative data in how they felt about college. Many of them wrote about how students felt more comfortable with Affirmative </a:t>
            </a:r>
            <a:r>
              <a:rPr lang="en-US" sz="2000" dirty="0">
                <a:solidFill>
                  <a:srgbClr val="000000"/>
                </a:solidFill>
              </a:rPr>
              <a:t>A</a:t>
            </a:r>
            <a:r>
              <a:rPr lang="en-US" sz="2000" b="0" i="0" u="none" strike="noStrike" dirty="0">
                <a:solidFill>
                  <a:srgbClr val="000000"/>
                </a:solidFill>
                <a:effectLst/>
              </a:rPr>
              <a:t>ction in place. Some articles wrote about the admission rates in colleges where </a:t>
            </a:r>
            <a:r>
              <a:rPr lang="en-US" sz="2000" dirty="0">
                <a:solidFill>
                  <a:srgbClr val="000000"/>
                </a:solidFill>
              </a:rPr>
              <a:t>A</a:t>
            </a:r>
            <a:r>
              <a:rPr lang="en-US" sz="2000" b="0" i="0" u="none" strike="noStrike" dirty="0">
                <a:solidFill>
                  <a:srgbClr val="000000"/>
                </a:solidFill>
                <a:effectLst/>
              </a:rPr>
              <a:t>ffirmative Action was in place and others wrote about admission rates where there was not Affirmative Action.</a:t>
            </a:r>
            <a:br>
              <a:rPr lang="en-US" sz="2800" dirty="0"/>
            </a:br>
            <a:endParaRPr lang="en-US" sz="2000" dirty="0"/>
          </a:p>
        </p:txBody>
      </p:sp>
      <p:sp>
        <p:nvSpPr>
          <p:cNvPr id="32" name="Google Shape;32;p3"/>
          <p:cNvSpPr txBox="1">
            <a:spLocks noGrp="1"/>
          </p:cNvSpPr>
          <p:nvPr>
            <p:ph type="body" idx="3"/>
          </p:nvPr>
        </p:nvSpPr>
        <p:spPr>
          <a:xfrm>
            <a:off x="377754" y="10534650"/>
            <a:ext cx="6763189" cy="513733"/>
          </a:xfrm>
          <a:prstGeom prst="rect">
            <a:avLst/>
          </a:prstGeom>
          <a:solidFill>
            <a:srgbClr val="A41034"/>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1828800" indent="457200">
              <a:spcBef>
                <a:spcPts val="0"/>
              </a:spcBef>
            </a:pPr>
            <a:r>
              <a:rPr lang="en-US" sz="3000" dirty="0"/>
              <a:t>Background </a:t>
            </a:r>
            <a:endParaRPr lang="en-US" sz="3000" b="1" i="0" u="none" strike="noStrike" cap="none" dirty="0">
              <a:solidFill>
                <a:schemeClr val="lt1"/>
              </a:solidFill>
              <a:latin typeface="Arial"/>
              <a:ea typeface="Arial"/>
              <a:cs typeface="Arial"/>
            </a:endParaRPr>
          </a:p>
        </p:txBody>
      </p:sp>
      <p:sp>
        <p:nvSpPr>
          <p:cNvPr id="33" name="Google Shape;33;p3"/>
          <p:cNvSpPr txBox="1">
            <a:spLocks noGrp="1"/>
          </p:cNvSpPr>
          <p:nvPr>
            <p:ph type="body" idx="4"/>
          </p:nvPr>
        </p:nvSpPr>
        <p:spPr>
          <a:xfrm>
            <a:off x="-116670" y="11163300"/>
            <a:ext cx="7434595" cy="5227946"/>
          </a:xfrm>
          <a:prstGeom prst="rect">
            <a:avLst/>
          </a:prstGeom>
          <a:noFill/>
          <a:ln>
            <a:noFill/>
          </a:ln>
        </p:spPr>
        <p:txBody>
          <a:bodyPr spcFirstLastPara="1" wrap="square" lIns="78350" tIns="39175" rIns="78350" bIns="39175" anchor="t" anchorCtr="0">
            <a:noAutofit/>
          </a:bodyPr>
          <a:lstStyle/>
          <a:p>
            <a:pPr>
              <a:spcBef>
                <a:spcPts val="0"/>
              </a:spcBef>
            </a:pPr>
            <a:r>
              <a:rPr lang="en-US" sz="2000" b="0" i="0" u="none" strike="noStrike" dirty="0">
                <a:solidFill>
                  <a:srgbClr val="000000"/>
                </a:solidFill>
                <a:effectLst/>
              </a:rPr>
              <a:t>		The purpose of Affirmative </a:t>
            </a:r>
            <a:r>
              <a:rPr lang="en-US" sz="2000" dirty="0">
                <a:solidFill>
                  <a:srgbClr val="000000"/>
                </a:solidFill>
              </a:rPr>
              <a:t>A</a:t>
            </a:r>
            <a:r>
              <a:rPr lang="en-US" sz="2000" b="0" i="0" u="none" strike="noStrike" dirty="0">
                <a:solidFill>
                  <a:srgbClr val="000000"/>
                </a:solidFill>
                <a:effectLst/>
              </a:rPr>
              <a:t>ction is to make sure people of color and women can have the equity they have been historically been denied. This applies </a:t>
            </a:r>
            <a:r>
              <a:rPr lang="en-US" sz="2000" dirty="0">
                <a:solidFill>
                  <a:srgbClr val="000000"/>
                </a:solidFill>
              </a:rPr>
              <a:t>to</a:t>
            </a:r>
            <a:r>
              <a:rPr lang="en-US" sz="2000" b="0" i="0" u="none" strike="noStrike" dirty="0">
                <a:solidFill>
                  <a:srgbClr val="000000"/>
                </a:solidFill>
                <a:effectLst/>
              </a:rPr>
              <a:t> universities because it diversifies campuses and applications. The further diversity encourages more people of color to join and creates a safer space for non-white students. It also shows people of color that they belong in these places of higher education which before were reserved for privileged white students. This is represented in the paper on “Socioeconomic Status, Race/Ethnicity, and Selective College Admissions</a:t>
            </a:r>
            <a:r>
              <a:rPr lang="en-US" sz="2000" dirty="0">
                <a:solidFill>
                  <a:srgbClr val="000000"/>
                </a:solidFill>
              </a:rPr>
              <a:t>,”</a:t>
            </a:r>
            <a:r>
              <a:rPr lang="en-US" sz="2000" b="0" i="0" u="none" strike="noStrike" dirty="0">
                <a:solidFill>
                  <a:srgbClr val="000000"/>
                </a:solidFill>
                <a:effectLst/>
              </a:rPr>
              <a:t> where white high-income students get accepted more than lower income students of color without Affirmative </a:t>
            </a:r>
            <a:r>
              <a:rPr lang="en-US" sz="2000" dirty="0">
                <a:solidFill>
                  <a:srgbClr val="000000"/>
                </a:solidFill>
              </a:rPr>
              <a:t>A</a:t>
            </a:r>
            <a:r>
              <a:rPr lang="en-US" sz="2000" b="0" i="0" u="none" strike="noStrike" dirty="0">
                <a:solidFill>
                  <a:srgbClr val="000000"/>
                </a:solidFill>
                <a:effectLst/>
              </a:rPr>
              <a:t>ction (Carnevale, et al, 2013). This shows the inherent biases toward these groups. The ban of Affirmative </a:t>
            </a:r>
            <a:r>
              <a:rPr lang="en-US" sz="2000" dirty="0">
                <a:solidFill>
                  <a:srgbClr val="000000"/>
                </a:solidFill>
              </a:rPr>
              <a:t>A</a:t>
            </a:r>
            <a:r>
              <a:rPr lang="en-US" sz="2000" b="0" i="0" u="none" strike="noStrike" dirty="0">
                <a:solidFill>
                  <a:srgbClr val="000000"/>
                </a:solidFill>
                <a:effectLst/>
              </a:rPr>
              <a:t>ction caused a 40% decrease in students of color being accepted as written by Peter Hinrichs in his 2012 article, “The Effects of Affirmative Action Bans on College Enrollment, Educational Attainment, and the Demographic Composition of Universities.”</a:t>
            </a:r>
            <a:endParaRPr lang="en-US" sz="2000" b="0" dirty="0">
              <a:effectLst/>
            </a:endParaRPr>
          </a:p>
          <a:p>
            <a:pPr rtl="0">
              <a:spcBef>
                <a:spcPts val="0"/>
              </a:spcBef>
              <a:spcAft>
                <a:spcPts val="0"/>
              </a:spcAft>
            </a:pPr>
            <a:br>
              <a:rPr lang="en-US" sz="2000" dirty="0"/>
            </a:br>
            <a:endParaRPr sz="2000" dirty="0">
              <a:latin typeface="Calibri"/>
              <a:ea typeface="Calibri"/>
              <a:cs typeface="Calibri"/>
              <a:sym typeface="Calibri"/>
            </a:endParaRPr>
          </a:p>
          <a:p>
            <a:pPr marL="0" indent="0">
              <a:spcBef>
                <a:spcPts val="1200"/>
              </a:spcBef>
              <a:buSzPts val="1100"/>
            </a:pPr>
            <a:endParaRPr lang="en-US" sz="2000" dirty="0">
              <a:latin typeface="Calibri"/>
              <a:ea typeface="Calibri"/>
              <a:cs typeface="Calibri"/>
            </a:endParaRPr>
          </a:p>
        </p:txBody>
      </p:sp>
      <p:sp>
        <p:nvSpPr>
          <p:cNvPr id="36" name="Google Shape;36;p3"/>
          <p:cNvSpPr txBox="1">
            <a:spLocks noGrp="1"/>
          </p:cNvSpPr>
          <p:nvPr>
            <p:ph type="body" idx="7"/>
          </p:nvPr>
        </p:nvSpPr>
        <p:spPr>
          <a:xfrm>
            <a:off x="7620702" y="2128474"/>
            <a:ext cx="7267283" cy="518180"/>
          </a:xfrm>
          <a:prstGeom prst="rect">
            <a:avLst/>
          </a:prstGeom>
          <a:solidFill>
            <a:srgbClr val="A41034"/>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lgn="ctr">
              <a:spcBef>
                <a:spcPts val="0"/>
              </a:spcBef>
            </a:pPr>
            <a:r>
              <a:rPr lang="en-US" sz="3000" dirty="0"/>
              <a:t>Data Analysis and Findings</a:t>
            </a:r>
            <a:endParaRPr sz="3000" b="1" i="0" u="none" strike="noStrike" cap="none" dirty="0">
              <a:solidFill>
                <a:schemeClr val="lt1"/>
              </a:solidFill>
              <a:latin typeface="Arial"/>
              <a:ea typeface="Arial"/>
              <a:cs typeface="Arial"/>
              <a:sym typeface="Arial"/>
            </a:endParaRPr>
          </a:p>
        </p:txBody>
      </p:sp>
      <p:sp>
        <p:nvSpPr>
          <p:cNvPr id="37" name="Google Shape;37;p3"/>
          <p:cNvSpPr txBox="1">
            <a:spLocks noGrp="1"/>
          </p:cNvSpPr>
          <p:nvPr>
            <p:ph type="body" idx="8"/>
          </p:nvPr>
        </p:nvSpPr>
        <p:spPr>
          <a:xfrm>
            <a:off x="14620317" y="11418172"/>
            <a:ext cx="6785744" cy="5521316"/>
          </a:xfrm>
          <a:prstGeom prst="rect">
            <a:avLst/>
          </a:prstGeom>
          <a:noFill/>
          <a:ln>
            <a:noFill/>
          </a:ln>
        </p:spPr>
        <p:txBody>
          <a:bodyPr spcFirstLastPara="1" wrap="square" lIns="78350" tIns="39175" rIns="78350" bIns="39175" anchor="t" anchorCtr="0">
            <a:noAutofit/>
          </a:bodyPr>
          <a:lstStyle/>
          <a:p>
            <a:pPr marL="654685" marR="0" lvl="0" indent="-565785" rtl="0">
              <a:spcBef>
                <a:spcPts val="0"/>
              </a:spcBef>
              <a:spcAft>
                <a:spcPts val="0"/>
              </a:spcAft>
              <a:buClr>
                <a:schemeClr val="dk1"/>
              </a:buClr>
              <a:buSzPts val="1400"/>
              <a:buFont typeface="Arial"/>
              <a:buNone/>
            </a:pPr>
            <a:r>
              <a:rPr lang="en-US" sz="2000" b="0" i="0" u="none" strike="noStrike" dirty="0">
                <a:solidFill>
                  <a:srgbClr val="000000"/>
                </a:solidFill>
                <a:effectLst/>
              </a:rPr>
              <a:t>		College admissions and students in America are largely affected by Affirmative Action. The number of applications to colleges from people of color have been growing but that may change due to the ban on Affirmative </a:t>
            </a:r>
            <a:r>
              <a:rPr lang="en-US" sz="2000" dirty="0">
                <a:solidFill>
                  <a:srgbClr val="000000"/>
                </a:solidFill>
              </a:rPr>
              <a:t>A</a:t>
            </a:r>
            <a:r>
              <a:rPr lang="en-US" sz="2000" b="0" i="0" u="none" strike="noStrike" dirty="0">
                <a:solidFill>
                  <a:srgbClr val="000000"/>
                </a:solidFill>
                <a:effectLst/>
              </a:rPr>
              <a:t>ction. Affirmative Action makes students of color feel more accepted and welcomed on campuses. However, with the ban on Affirmative </a:t>
            </a:r>
            <a:r>
              <a:rPr lang="en-US" sz="2000" dirty="0">
                <a:solidFill>
                  <a:srgbClr val="000000"/>
                </a:solidFill>
              </a:rPr>
              <a:t>A</a:t>
            </a:r>
            <a:r>
              <a:rPr lang="en-US" sz="2000" b="0" i="0" u="none" strike="noStrike" dirty="0">
                <a:solidFill>
                  <a:srgbClr val="000000"/>
                </a:solidFill>
                <a:effectLst/>
              </a:rPr>
              <a:t>ction students can feel unwanted and isolated. This can show in the number of applicants and people accepted. So, in the end, </a:t>
            </a:r>
            <a:r>
              <a:rPr lang="en-US" sz="2000" dirty="0">
                <a:solidFill>
                  <a:srgbClr val="000000"/>
                </a:solidFill>
              </a:rPr>
              <a:t>A</a:t>
            </a:r>
            <a:r>
              <a:rPr lang="en-US" sz="2000" b="0" i="0" u="none" strike="noStrike" dirty="0">
                <a:solidFill>
                  <a:srgbClr val="000000"/>
                </a:solidFill>
                <a:effectLst/>
              </a:rPr>
              <a:t>ffirmative </a:t>
            </a:r>
            <a:r>
              <a:rPr lang="en-US" sz="2000" dirty="0">
                <a:solidFill>
                  <a:srgbClr val="000000"/>
                </a:solidFill>
              </a:rPr>
              <a:t>A</a:t>
            </a:r>
            <a:r>
              <a:rPr lang="en-US" sz="2000" b="0" i="0" u="none" strike="noStrike" dirty="0">
                <a:solidFill>
                  <a:srgbClr val="000000"/>
                </a:solidFill>
                <a:effectLst/>
              </a:rPr>
              <a:t>ction is an important part of making sure people of color apply to higher education. With the recent Supreme </a:t>
            </a:r>
            <a:r>
              <a:rPr lang="en-US" sz="2000" dirty="0">
                <a:solidFill>
                  <a:srgbClr val="000000"/>
                </a:solidFill>
              </a:rPr>
              <a:t>C</a:t>
            </a:r>
            <a:r>
              <a:rPr lang="en-US" sz="2000" b="0" i="0" u="none" strike="noStrike" dirty="0">
                <a:solidFill>
                  <a:srgbClr val="000000"/>
                </a:solidFill>
                <a:effectLst/>
              </a:rPr>
              <a:t>ourt decision</a:t>
            </a:r>
            <a:r>
              <a:rPr lang="en-US" sz="2000" dirty="0">
                <a:solidFill>
                  <a:srgbClr val="000000"/>
                </a:solidFill>
              </a:rPr>
              <a:t>,</a:t>
            </a:r>
            <a:r>
              <a:rPr lang="en-US" sz="2000" b="0" i="0" u="none" strike="noStrike" dirty="0">
                <a:solidFill>
                  <a:srgbClr val="000000"/>
                </a:solidFill>
                <a:effectLst/>
              </a:rPr>
              <a:t> many students will be reconsidering how they are valued in the school system, specifically students of color. The US Government </a:t>
            </a:r>
            <a:r>
              <a:rPr lang="en-US" sz="2000" dirty="0">
                <a:solidFill>
                  <a:srgbClr val="000000"/>
                </a:solidFill>
              </a:rPr>
              <a:t>expresses</a:t>
            </a:r>
            <a:r>
              <a:rPr lang="en-US" sz="2000" b="0" i="0" u="none" strike="noStrike" dirty="0">
                <a:solidFill>
                  <a:srgbClr val="000000"/>
                </a:solidFill>
                <a:effectLst/>
              </a:rPr>
              <a:t> how they feel on Affirmative Action and towards students of colors with this ban.</a:t>
            </a:r>
            <a:endParaRPr lang="en-US" sz="2000" b="0" i="0" u="none" strike="noStrike" cap="none" dirty="0">
              <a:solidFill>
                <a:schemeClr val="dk1"/>
              </a:solidFill>
            </a:endParaRPr>
          </a:p>
        </p:txBody>
      </p:sp>
      <p:sp>
        <p:nvSpPr>
          <p:cNvPr id="40" name="Google Shape;40;p3"/>
          <p:cNvSpPr txBox="1">
            <a:spLocks noGrp="1"/>
          </p:cNvSpPr>
          <p:nvPr>
            <p:ph type="body" idx="14"/>
          </p:nvPr>
        </p:nvSpPr>
        <p:spPr>
          <a:xfrm>
            <a:off x="15246278" y="10802294"/>
            <a:ext cx="6347425" cy="501655"/>
          </a:xfrm>
          <a:prstGeom prst="rect">
            <a:avLst/>
          </a:prstGeom>
          <a:solidFill>
            <a:srgbClr val="A41034"/>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lgn="ctr">
              <a:spcBef>
                <a:spcPts val="0"/>
              </a:spcBef>
            </a:pPr>
            <a:r>
              <a:rPr lang="en-US" sz="3000" dirty="0">
                <a:latin typeface="Calibri"/>
              </a:rPr>
              <a:t>Conclusion </a:t>
            </a:r>
            <a:endParaRPr lang="en-US"/>
          </a:p>
        </p:txBody>
      </p:sp>
      <p:sp>
        <p:nvSpPr>
          <p:cNvPr id="41" name="Google Shape;41;p3"/>
          <p:cNvSpPr txBox="1">
            <a:spLocks noGrp="1"/>
          </p:cNvSpPr>
          <p:nvPr>
            <p:ph type="body" idx="15"/>
          </p:nvPr>
        </p:nvSpPr>
        <p:spPr>
          <a:xfrm>
            <a:off x="7466178" y="2630129"/>
            <a:ext cx="7434595" cy="13524271"/>
          </a:xfrm>
          <a:prstGeom prst="rect">
            <a:avLst/>
          </a:prstGeom>
          <a:noFill/>
          <a:ln>
            <a:noFill/>
          </a:ln>
        </p:spPr>
        <p:txBody>
          <a:bodyPr spcFirstLastPara="1" wrap="square" lIns="78350" tIns="39175" rIns="78350" bIns="39175" anchor="t" anchorCtr="0">
            <a:noAutofit/>
          </a:bodyPr>
          <a:lstStyle/>
          <a:p>
            <a:pPr rtl="0">
              <a:spcBef>
                <a:spcPts val="0"/>
              </a:spcBef>
              <a:spcAft>
                <a:spcPts val="0"/>
              </a:spcAft>
            </a:pPr>
            <a:endParaRPr lang="en-US" sz="2000" b="0" i="0" u="none" strike="noStrike" dirty="0">
              <a:solidFill>
                <a:srgbClr val="000000"/>
              </a:solidFill>
              <a:effectLst/>
              <a:latin typeface="Times New Roman" panose="02020603050405020304" pitchFamily="18" charset="0"/>
            </a:endParaRPr>
          </a:p>
          <a:p>
            <a:pPr rtl="0">
              <a:spcBef>
                <a:spcPts val="0"/>
              </a:spcBef>
              <a:spcAft>
                <a:spcPts val="0"/>
              </a:spcAft>
            </a:pPr>
            <a:r>
              <a:rPr lang="en-US" sz="2000" b="0" i="0" u="none" strike="noStrike" dirty="0">
                <a:solidFill>
                  <a:srgbClr val="000000"/>
                </a:solidFill>
                <a:effectLst/>
              </a:rPr>
              <a:t>	Affirmative Action influences students of color admissions and </a:t>
            </a:r>
            <a:r>
              <a:rPr lang="en-US" sz="2000" dirty="0">
                <a:solidFill>
                  <a:srgbClr val="000000"/>
                </a:solidFill>
              </a:rPr>
              <a:t>their</a:t>
            </a:r>
            <a:r>
              <a:rPr lang="en-US" sz="2000" b="0" i="0" u="none" strike="noStrike" dirty="0">
                <a:solidFill>
                  <a:srgbClr val="000000"/>
                </a:solidFill>
                <a:effectLst/>
              </a:rPr>
              <a:t> mental health and experiences when at </a:t>
            </a:r>
            <a:r>
              <a:rPr lang="en-US" sz="2000" dirty="0">
                <a:solidFill>
                  <a:srgbClr val="000000"/>
                </a:solidFill>
              </a:rPr>
              <a:t>school</a:t>
            </a:r>
            <a:r>
              <a:rPr lang="en-US" sz="2000" b="0" i="0" u="none" strike="noStrike" dirty="0">
                <a:solidFill>
                  <a:srgbClr val="000000"/>
                </a:solidFill>
                <a:effectLst/>
              </a:rPr>
              <a:t>.</a:t>
            </a:r>
          </a:p>
          <a:p>
            <a:pPr rtl="0">
              <a:spcBef>
                <a:spcPts val="0"/>
              </a:spcBef>
              <a:spcAft>
                <a:spcPts val="0"/>
              </a:spcAft>
            </a:pPr>
            <a:endParaRPr lang="en-US" sz="2000" b="0" dirty="0">
              <a:effectLst/>
            </a:endParaRPr>
          </a:p>
          <a:p>
            <a:pPr rtl="0">
              <a:spcBef>
                <a:spcPts val="0"/>
              </a:spcBef>
              <a:spcAft>
                <a:spcPts val="0"/>
              </a:spcAft>
            </a:pPr>
            <a:r>
              <a:rPr lang="en-US" sz="2000" b="0" i="0" u="none" strike="noStrike" dirty="0">
                <a:solidFill>
                  <a:srgbClr val="000000"/>
                </a:solidFill>
                <a:effectLst/>
                <a:latin typeface="Times New Roman" panose="02020603050405020304" pitchFamily="18" charset="0"/>
              </a:rPr>
              <a:t>Mental:</a:t>
            </a:r>
            <a:endParaRPr lang="en-US" sz="2000" b="0" dirty="0">
              <a:effectLst/>
            </a:endParaRPr>
          </a:p>
          <a:p>
            <a:pPr rtl="0">
              <a:spcBef>
                <a:spcPts val="0"/>
              </a:spcBef>
              <a:spcAft>
                <a:spcPts val="0"/>
              </a:spcAft>
            </a:pPr>
            <a:r>
              <a:rPr lang="en-US" sz="2000" b="0" i="0" u="none" strike="noStrike" dirty="0">
                <a:solidFill>
                  <a:srgbClr val="000000"/>
                </a:solidFill>
                <a:effectLst/>
                <a:latin typeface="Times New Roman" panose="02020603050405020304" pitchFamily="18" charset="0"/>
              </a:rPr>
              <a:t>	Students of color in campuses with Affirmative </a:t>
            </a:r>
            <a:r>
              <a:rPr lang="en-US" sz="2000" dirty="0">
                <a:solidFill>
                  <a:srgbClr val="000000"/>
                </a:solidFill>
                <a:latin typeface="Times New Roman" panose="02020603050405020304" pitchFamily="18" charset="0"/>
              </a:rPr>
              <a:t>A</a:t>
            </a:r>
            <a:r>
              <a:rPr lang="en-US" sz="2000" b="0" i="0" u="none" strike="noStrike" dirty="0">
                <a:solidFill>
                  <a:srgbClr val="000000"/>
                </a:solidFill>
                <a:effectLst/>
                <a:latin typeface="Times New Roman" panose="02020603050405020304" pitchFamily="18" charset="0"/>
              </a:rPr>
              <a:t>ction are often more satisfied with their schools. The general increase of students of color, especially of students' own race can make them feel more accepted.</a:t>
            </a:r>
            <a:r>
              <a:rPr lang="en-US" sz="2000" dirty="0"/>
              <a:t> “Not surprisingly, at these predominantly white institutions minority students who felt more socially distant to whites expressed lower levels of college satisfaction at these predominantly white institutions”</a:t>
            </a:r>
            <a:r>
              <a:rPr lang="en-US" sz="2000" b="0" i="0" u="none" strike="noStrike" dirty="0">
                <a:solidFill>
                  <a:srgbClr val="000000"/>
                </a:solidFill>
                <a:effectLst/>
                <a:latin typeface="Times New Roman" panose="02020603050405020304" pitchFamily="18" charset="0"/>
              </a:rPr>
              <a:t> </a:t>
            </a:r>
            <a:r>
              <a:rPr lang="en-US" sz="2000" b="0" i="0" dirty="0">
                <a:solidFill>
                  <a:schemeClr val="tx1"/>
                </a:solidFill>
                <a:effectLst/>
                <a:latin typeface="Times New Roman" panose="02020603050405020304" pitchFamily="18" charset="0"/>
                <a:cs typeface="Times New Roman" panose="02020603050405020304" pitchFamily="18" charset="0"/>
              </a:rPr>
              <a:t>(Fischer,</a:t>
            </a:r>
            <a:r>
              <a:rPr lang="en-US" sz="2000" dirty="0">
                <a:solidFill>
                  <a:schemeClr val="tx1"/>
                </a:solidFill>
                <a:latin typeface="Times New Roman" panose="02020603050405020304" pitchFamily="18" charset="0"/>
                <a:cs typeface="Times New Roman" panose="02020603050405020304" pitchFamily="18" charset="0"/>
              </a:rPr>
              <a:t> et al,</a:t>
            </a:r>
            <a:r>
              <a:rPr lang="en-US" sz="2000" b="0" i="0" dirty="0">
                <a:solidFill>
                  <a:schemeClr val="tx1"/>
                </a:solidFill>
                <a:effectLst/>
                <a:latin typeface="Times New Roman" panose="02020603050405020304" pitchFamily="18" charset="0"/>
                <a:cs typeface="Times New Roman" panose="02020603050405020304" pitchFamily="18" charset="0"/>
              </a:rPr>
              <a:t> 2007). </a:t>
            </a:r>
            <a:r>
              <a:rPr lang="en-US" sz="2000" b="0" i="0" u="none" strike="noStrike" dirty="0">
                <a:solidFill>
                  <a:srgbClr val="000000"/>
                </a:solidFill>
                <a:effectLst/>
                <a:latin typeface="Times New Roman" panose="02020603050405020304" pitchFamily="18" charset="0"/>
              </a:rPr>
              <a:t>Schools without Affirmative </a:t>
            </a:r>
            <a:r>
              <a:rPr lang="en-US" sz="2000" dirty="0">
                <a:solidFill>
                  <a:srgbClr val="000000"/>
                </a:solidFill>
                <a:latin typeface="Times New Roman" panose="02020603050405020304" pitchFamily="18" charset="0"/>
              </a:rPr>
              <a:t>A</a:t>
            </a:r>
            <a:r>
              <a:rPr lang="en-US" sz="2000" b="0" i="0" u="none" strike="noStrike" dirty="0">
                <a:solidFill>
                  <a:srgbClr val="000000"/>
                </a:solidFill>
                <a:effectLst/>
                <a:latin typeface="Times New Roman" panose="02020603050405020304" pitchFamily="18" charset="0"/>
              </a:rPr>
              <a:t>ction can make students feel isolated and unwanted. They can affect students' satisfaction and performance.</a:t>
            </a:r>
            <a:endParaRPr lang="en-US" sz="2000" b="0" dirty="0">
              <a:effectLst/>
            </a:endParaRPr>
          </a:p>
          <a:p>
            <a:pPr rtl="0">
              <a:spcBef>
                <a:spcPts val="0"/>
              </a:spcBef>
              <a:spcAft>
                <a:spcPts val="0"/>
              </a:spcAft>
            </a:pPr>
            <a:endParaRPr lang="en-US" sz="2000" b="0" i="0" u="none" strike="noStrike" dirty="0">
              <a:solidFill>
                <a:srgbClr val="000000"/>
              </a:solidFill>
              <a:effectLst/>
              <a:latin typeface="Times New Roman" panose="02020603050405020304" pitchFamily="18" charset="0"/>
            </a:endParaRPr>
          </a:p>
          <a:p>
            <a:pPr rtl="0">
              <a:spcBef>
                <a:spcPts val="0"/>
              </a:spcBef>
              <a:spcAft>
                <a:spcPts val="0"/>
              </a:spcAft>
            </a:pPr>
            <a:r>
              <a:rPr lang="en-US" sz="2000" b="0" i="0" u="none" strike="noStrike" dirty="0">
                <a:solidFill>
                  <a:srgbClr val="000000"/>
                </a:solidFill>
                <a:effectLst/>
                <a:latin typeface="Times New Roman" panose="02020603050405020304" pitchFamily="18" charset="0"/>
              </a:rPr>
              <a:t>Performance:</a:t>
            </a:r>
            <a:endParaRPr lang="en-US" sz="2000" b="0" dirty="0">
              <a:effectLst/>
            </a:endParaRPr>
          </a:p>
          <a:p>
            <a:pPr>
              <a:spcBef>
                <a:spcPts val="0"/>
              </a:spcBef>
            </a:pPr>
            <a:r>
              <a:rPr lang="en-US" sz="2000" b="0" i="0" u="none" strike="noStrike" dirty="0">
                <a:solidFill>
                  <a:srgbClr val="000000"/>
                </a:solidFill>
                <a:effectLst/>
              </a:rPr>
              <a:t>	Students of color in schools with Affirmative </a:t>
            </a:r>
            <a:r>
              <a:rPr lang="en-US" sz="2000" dirty="0">
                <a:solidFill>
                  <a:srgbClr val="000000"/>
                </a:solidFill>
              </a:rPr>
              <a:t>A</a:t>
            </a:r>
            <a:r>
              <a:rPr lang="en-US" sz="2000" b="0" i="0" u="none" strike="noStrike" dirty="0">
                <a:solidFill>
                  <a:srgbClr val="000000"/>
                </a:solidFill>
                <a:effectLst/>
              </a:rPr>
              <a:t>ction often perform better because of the feeling that they got an opportunity. This ranges from better performance on tests to lower dropout rates. </a:t>
            </a:r>
            <a:r>
              <a:rPr lang="en-US" sz="2000" b="0" i="0" u="none" strike="noStrike" dirty="0">
                <a:solidFill>
                  <a:schemeClr val="tx1"/>
                </a:solidFill>
                <a:effectLst/>
              </a:rPr>
              <a:t>“</a:t>
            </a:r>
            <a:r>
              <a:rPr lang="en-US" sz="2000" dirty="0">
                <a:solidFill>
                  <a:schemeClr val="tx1"/>
                </a:solidFill>
              </a:rPr>
              <a:t>The </a:t>
            </a:r>
            <a:r>
              <a:rPr lang="en-US" sz="2000" b="0" i="0" dirty="0">
                <a:solidFill>
                  <a:schemeClr val="tx1"/>
                </a:solidFill>
                <a:effectLst/>
              </a:rPr>
              <a:t>degree of an individual’s likely benefit from Affirmative Action is </a:t>
            </a:r>
            <a:r>
              <a:rPr lang="en-US" sz="2000" b="0" i="1" dirty="0">
                <a:solidFill>
                  <a:schemeClr val="tx1"/>
                </a:solidFill>
                <a:effectLst/>
              </a:rPr>
              <a:t>negatively</a:t>
            </a:r>
            <a:r>
              <a:rPr lang="en-US" sz="2000" b="0" i="0" dirty="0">
                <a:solidFill>
                  <a:schemeClr val="tx1"/>
                </a:solidFill>
                <a:effectLst/>
              </a:rPr>
              <a:t> related to the likelihood of leaving school, and the effect is highly significant” (Fischer,</a:t>
            </a:r>
            <a:r>
              <a:rPr lang="en-US" sz="2000" dirty="0">
                <a:solidFill>
                  <a:schemeClr val="tx1"/>
                </a:solidFill>
              </a:rPr>
              <a:t> et al,</a:t>
            </a:r>
            <a:r>
              <a:rPr lang="en-US" sz="2000" b="0" i="0" dirty="0">
                <a:solidFill>
                  <a:schemeClr val="tx1"/>
                </a:solidFill>
                <a:effectLst/>
              </a:rPr>
              <a:t> 2007).</a:t>
            </a:r>
            <a:r>
              <a:rPr lang="en-US" sz="2000" dirty="0">
                <a:solidFill>
                  <a:schemeClr val="tx1"/>
                </a:solidFill>
              </a:rPr>
              <a:t> </a:t>
            </a:r>
            <a:r>
              <a:rPr lang="en-US" sz="2000" b="0" i="0" dirty="0">
                <a:solidFill>
                  <a:schemeClr val="tx1"/>
                </a:solidFill>
                <a:effectLst/>
              </a:rPr>
              <a:t> </a:t>
            </a:r>
            <a:r>
              <a:rPr lang="en-US" sz="2000" b="0" i="0" u="none" strike="noStrike" dirty="0">
                <a:solidFill>
                  <a:srgbClr val="000000"/>
                </a:solidFill>
                <a:effectLst/>
              </a:rPr>
              <a:t>In most cases</a:t>
            </a:r>
            <a:r>
              <a:rPr lang="en-US" sz="2000" dirty="0">
                <a:solidFill>
                  <a:srgbClr val="000000"/>
                </a:solidFill>
              </a:rPr>
              <a:t>,</a:t>
            </a:r>
            <a:r>
              <a:rPr lang="en-US" sz="2000" b="0" i="0" u="none" strike="noStrike" dirty="0">
                <a:solidFill>
                  <a:srgbClr val="000000"/>
                </a:solidFill>
                <a:effectLst/>
              </a:rPr>
              <a:t> dropout rates can decrease by 20%-30% along with graduation rates.</a:t>
            </a:r>
            <a:endParaRPr lang="en-US" sz="2000" b="0" dirty="0">
              <a:effectLst/>
            </a:endParaRPr>
          </a:p>
          <a:p>
            <a:pPr rtl="0">
              <a:spcBef>
                <a:spcPts val="0"/>
              </a:spcBef>
              <a:spcAft>
                <a:spcPts val="0"/>
              </a:spcAft>
            </a:pPr>
            <a:endParaRPr lang="en-US" sz="2000" b="0" dirty="0">
              <a:effectLst/>
            </a:endParaRPr>
          </a:p>
          <a:p>
            <a:pPr rtl="0">
              <a:spcBef>
                <a:spcPts val="0"/>
              </a:spcBef>
              <a:spcAft>
                <a:spcPts val="0"/>
              </a:spcAft>
            </a:pPr>
            <a:r>
              <a:rPr lang="en-US" sz="2000" b="0" i="0" u="none" strike="noStrike" dirty="0">
                <a:solidFill>
                  <a:srgbClr val="000000"/>
                </a:solidFill>
                <a:effectLst/>
              </a:rPr>
              <a:t>Applications and Admissions</a:t>
            </a:r>
            <a:r>
              <a:rPr lang="en-US" sz="2000" dirty="0">
                <a:solidFill>
                  <a:srgbClr val="000000"/>
                </a:solidFill>
              </a:rPr>
              <a:t>:</a:t>
            </a:r>
            <a:r>
              <a:rPr lang="en-US" sz="2000" b="0" i="0" u="none" strike="noStrike" dirty="0">
                <a:solidFill>
                  <a:srgbClr val="000000"/>
                </a:solidFill>
                <a:effectLst/>
              </a:rPr>
              <a:t> </a:t>
            </a:r>
            <a:endParaRPr lang="en-US" sz="2000" b="0" dirty="0">
              <a:effectLst/>
            </a:endParaRPr>
          </a:p>
          <a:p>
            <a:pPr>
              <a:spcBef>
                <a:spcPts val="0"/>
              </a:spcBef>
            </a:pPr>
            <a:r>
              <a:rPr lang="en-US" sz="2000" b="0" i="0" u="none" strike="noStrike" dirty="0">
                <a:solidFill>
                  <a:srgbClr val="000000"/>
                </a:solidFill>
                <a:effectLst/>
              </a:rPr>
              <a:t>	Affirmative Action encourages the applications of people of color. A recent study stated, “</a:t>
            </a:r>
            <a:r>
              <a:rPr lang="en-US" sz="2000" dirty="0"/>
              <a:t>that the practice of Affirmative Action by elite colleges increases enrollments of disadvantaged students” </a:t>
            </a:r>
            <a:r>
              <a:rPr lang="en-US" sz="2000" dirty="0">
                <a:solidFill>
                  <a:srgbClr val="000000"/>
                </a:solidFill>
              </a:rPr>
              <a:t>(</a:t>
            </a:r>
            <a:r>
              <a:rPr lang="en-US" sz="2000" dirty="0"/>
              <a:t>Mello, 2022).</a:t>
            </a:r>
            <a:r>
              <a:rPr lang="en-US" sz="2000" b="0" i="0" u="none" strike="noStrike" dirty="0">
                <a:solidFill>
                  <a:srgbClr val="000000"/>
                </a:solidFill>
                <a:effectLst/>
              </a:rPr>
              <a:t> When Affirmative </a:t>
            </a:r>
            <a:r>
              <a:rPr lang="en-US" sz="2000" dirty="0">
                <a:solidFill>
                  <a:srgbClr val="000000"/>
                </a:solidFill>
              </a:rPr>
              <a:t>Action</a:t>
            </a:r>
            <a:r>
              <a:rPr lang="en-US" sz="2000" b="0" i="0" u="none" strike="noStrike" dirty="0">
                <a:solidFill>
                  <a:srgbClr val="000000"/>
                </a:solidFill>
                <a:effectLst/>
              </a:rPr>
              <a:t> was banned, it caused a 40% decrease in students of color applications as written by Peter Hinrichs in his 2012 article, “The Effects of Affirmative Action Bans on College Enrollment, Educational Attainment, and the Demographic Composition of Universities” and admissions dropped around 50%. This shows the effects of the ban in numbers.</a:t>
            </a:r>
          </a:p>
          <a:p>
            <a:pPr rtl="0">
              <a:spcBef>
                <a:spcPts val="0"/>
              </a:spcBef>
              <a:spcAft>
                <a:spcPts val="0"/>
              </a:spcAft>
            </a:pPr>
            <a:endParaRPr lang="en-US" sz="2000" dirty="0">
              <a:solidFill>
                <a:srgbClr val="000000"/>
              </a:solidFill>
              <a:latin typeface="Times New Roman" panose="02020603050405020304" pitchFamily="18" charset="0"/>
            </a:endParaRPr>
          </a:p>
          <a:p>
            <a:pPr rtl="0">
              <a:spcBef>
                <a:spcPts val="0"/>
              </a:spcBef>
              <a:spcAft>
                <a:spcPts val="0"/>
              </a:spcAft>
            </a:pPr>
            <a:r>
              <a:rPr lang="en-US" sz="2000" b="0" i="0" u="none" strike="noStrike" dirty="0">
                <a:solidFill>
                  <a:srgbClr val="000000"/>
                </a:solidFill>
                <a:effectLst/>
                <a:latin typeface="Times New Roman" panose="02020603050405020304" pitchFamily="18" charset="0"/>
              </a:rPr>
              <a:t>Additional Details:</a:t>
            </a:r>
            <a:endParaRPr lang="en-US" sz="2000" b="0" dirty="0">
              <a:effectLst/>
            </a:endParaRPr>
          </a:p>
          <a:p>
            <a:pPr>
              <a:spcBef>
                <a:spcPts val="0"/>
              </a:spcBef>
            </a:pPr>
            <a:r>
              <a:rPr lang="en-US" sz="2000" b="0" i="0" u="none" strike="noStrike" dirty="0">
                <a:solidFill>
                  <a:srgbClr val="000000"/>
                </a:solidFill>
                <a:effectLst/>
              </a:rPr>
              <a:t>	A large factor in applications for more competitive colleges is legacy </a:t>
            </a:r>
            <a:r>
              <a:rPr lang="en-US" sz="2000" dirty="0">
                <a:solidFill>
                  <a:srgbClr val="000000"/>
                </a:solidFill>
              </a:rPr>
              <a:t>applicants, which</a:t>
            </a:r>
            <a:r>
              <a:rPr lang="en-US" sz="2000" b="0" i="0" u="none" strike="noStrike" dirty="0">
                <a:solidFill>
                  <a:srgbClr val="000000"/>
                </a:solidFill>
                <a:effectLst/>
              </a:rPr>
              <a:t> is held by majority white households. Along with the fact that white households usually have enough money to send their kids to college and the wealth gap</a:t>
            </a:r>
            <a:r>
              <a:rPr lang="en-US" sz="2000" dirty="0">
                <a:solidFill>
                  <a:srgbClr val="000000"/>
                </a:solidFill>
              </a:rPr>
              <a:t>,</a:t>
            </a:r>
            <a:r>
              <a:rPr lang="en-US" sz="2000" b="0" i="0" u="none" strike="noStrike" dirty="0">
                <a:solidFill>
                  <a:srgbClr val="000000"/>
                </a:solidFill>
                <a:effectLst/>
              </a:rPr>
              <a:t> you have mostly white students applying.</a:t>
            </a:r>
            <a:endParaRPr lang="en-US" sz="2000" b="0" dirty="0">
              <a:effectLst/>
            </a:endParaRPr>
          </a:p>
          <a:p>
            <a:pPr rtl="0">
              <a:spcBef>
                <a:spcPts val="0"/>
              </a:spcBef>
              <a:spcAft>
                <a:spcPts val="0"/>
              </a:spcAft>
            </a:pPr>
            <a:endParaRPr lang="en-US" sz="2000" b="0" dirty="0">
              <a:effectLst/>
            </a:endParaRPr>
          </a:p>
          <a:p>
            <a:pPr rtl="0">
              <a:spcBef>
                <a:spcPts val="0"/>
              </a:spcBef>
              <a:spcAft>
                <a:spcPts val="0"/>
              </a:spcAft>
            </a:pPr>
            <a:endParaRPr lang="en-US" sz="2000" b="0" dirty="0">
              <a:effectLst/>
            </a:endParaRPr>
          </a:p>
          <a:p>
            <a:br>
              <a:rPr lang="en-US" sz="2000" dirty="0"/>
            </a:br>
            <a:endParaRPr sz="2000" b="0" i="0" u="none" strike="noStrike" cap="none" dirty="0">
              <a:solidFill>
                <a:schemeClr val="dk1"/>
              </a:solidFill>
              <a:latin typeface="Times New Roman"/>
              <a:ea typeface="Times New Roman"/>
              <a:cs typeface="Times New Roman"/>
              <a:sym typeface="Times New Roman"/>
            </a:endParaRPr>
          </a:p>
        </p:txBody>
      </p:sp>
      <p:pic>
        <p:nvPicPr>
          <p:cNvPr id="1026" name="Picture 2">
            <a:extLst>
              <a:ext uri="{FF2B5EF4-FFF2-40B4-BE49-F238E27FC236}">
                <a16:creationId xmlns:a16="http://schemas.microsoft.com/office/drawing/2014/main" id="{A4162613-6E9F-50A4-2517-58509D793611}"/>
              </a:ext>
            </a:extLst>
          </p:cNvPr>
          <p:cNvPicPr>
            <a:picLocks noGrp="1" noChangeAspect="1" noChangeArrowheads="1"/>
          </p:cNvPicPr>
          <p:nvPr>
            <p:ph type="chart" idx="18"/>
          </p:nvPr>
        </p:nvPicPr>
        <p:blipFill rotWithShape="1">
          <a:blip r:embed="rId3">
            <a:extLst>
              <a:ext uri="{28A0092B-C50C-407E-A947-70E740481C1C}">
                <a14:useLocalDpi xmlns:a14="http://schemas.microsoft.com/office/drawing/2010/main" val="0"/>
              </a:ext>
            </a:extLst>
          </a:blip>
          <a:srcRect l="3191"/>
          <a:stretch/>
        </p:blipFill>
        <p:spPr bwMode="auto">
          <a:xfrm>
            <a:off x="15225923" y="2773803"/>
            <a:ext cx="5677437" cy="360400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5BAF5209-EFD8-7813-B9F2-A1CB3545437F}"/>
              </a:ext>
            </a:extLst>
          </p:cNvPr>
          <p:cNvPicPr>
            <a:picLocks noGrp="1" noChangeAspect="1" noChangeArrowheads="1"/>
          </p:cNvPicPr>
          <p:nvPr>
            <p:ph type="chart" idx="19"/>
          </p:nvPr>
        </p:nvPicPr>
        <p:blipFill rotWithShape="1">
          <a:blip r:embed="rId4">
            <a:extLst>
              <a:ext uri="{28A0092B-C50C-407E-A947-70E740481C1C}">
                <a14:useLocalDpi xmlns:a14="http://schemas.microsoft.com/office/drawing/2010/main" val="0"/>
              </a:ext>
            </a:extLst>
          </a:blip>
          <a:srcRect l="3784" t="-203" r="-3784" b="203"/>
          <a:stretch/>
        </p:blipFill>
        <p:spPr bwMode="auto">
          <a:xfrm>
            <a:off x="15225182" y="6785907"/>
            <a:ext cx="5677437" cy="348352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A00C4FF0-5860-C897-3108-C21FDCAF98B3}"/>
              </a:ext>
            </a:extLst>
          </p:cNvPr>
          <p:cNvSpPr txBox="1"/>
          <p:nvPr/>
        </p:nvSpPr>
        <p:spPr>
          <a:xfrm>
            <a:off x="19619300" y="6370723"/>
            <a:ext cx="1452202" cy="307777"/>
          </a:xfrm>
          <a:prstGeom prst="rect">
            <a:avLst/>
          </a:prstGeom>
          <a:noFill/>
        </p:spPr>
        <p:txBody>
          <a:bodyPr wrap="square" lIns="91440" tIns="45720" rIns="91440" bIns="45720" anchor="t">
            <a:spAutoFit/>
          </a:bodyPr>
          <a:lstStyle/>
          <a:p>
            <a:r>
              <a:rPr lang="en-US" dirty="0">
                <a:latin typeface="Times New Roman"/>
              </a:rPr>
              <a:t>(Statista, 2023) </a:t>
            </a:r>
          </a:p>
        </p:txBody>
      </p:sp>
      <p:sp>
        <p:nvSpPr>
          <p:cNvPr id="4" name="TextBox 3">
            <a:extLst>
              <a:ext uri="{FF2B5EF4-FFF2-40B4-BE49-F238E27FC236}">
                <a16:creationId xmlns:a16="http://schemas.microsoft.com/office/drawing/2014/main" id="{B904E624-2B34-C391-AE9C-2B96A9A1B57F}"/>
              </a:ext>
            </a:extLst>
          </p:cNvPr>
          <p:cNvSpPr txBox="1"/>
          <p:nvPr/>
        </p:nvSpPr>
        <p:spPr>
          <a:xfrm>
            <a:off x="19614317" y="10262940"/>
            <a:ext cx="1458104" cy="523220"/>
          </a:xfrm>
          <a:prstGeom prst="rect">
            <a:avLst/>
          </a:prstGeom>
          <a:noFill/>
        </p:spPr>
        <p:txBody>
          <a:bodyPr wrap="square" lIns="91440" tIns="45720" rIns="91440" bIns="45720" anchor="t">
            <a:spAutoFit/>
          </a:bodyPr>
          <a:lstStyle/>
          <a:p>
            <a:r>
              <a:rPr lang="en-US" dirty="0">
                <a:latin typeface="Times New Roman"/>
              </a:rPr>
              <a:t>(Statista</a:t>
            </a:r>
            <a:r>
              <a:rPr lang="en-US" dirty="0">
                <a:effectLst/>
                <a:latin typeface="Times New Roman"/>
              </a:rPr>
              <a:t>,</a:t>
            </a:r>
            <a:r>
              <a:rPr lang="en-US" dirty="0">
                <a:latin typeface="Times New Roman"/>
              </a:rPr>
              <a:t> </a:t>
            </a:r>
            <a:r>
              <a:rPr lang="en-US" dirty="0">
                <a:effectLst/>
                <a:latin typeface="Times New Roman"/>
              </a:rPr>
              <a:t>2023</a:t>
            </a:r>
            <a:r>
              <a:rPr lang="en-US" dirty="0">
                <a:latin typeface="Times New Roman"/>
              </a:rPr>
              <a:t>)</a:t>
            </a:r>
            <a:endParaRPr lang="en-US" dirty="0">
              <a:effectLst/>
              <a:latin typeface="Times New Roman"/>
            </a:endParaRPr>
          </a:p>
          <a:p>
            <a:endParaRPr lang="en-US" dirty="0"/>
          </a:p>
        </p:txBody>
      </p:sp>
      <p:pic>
        <p:nvPicPr>
          <p:cNvPr id="2" name="Picture 4" descr="A qr code with a few black squares&#10;&#10;Description automatically generated">
            <a:extLst>
              <a:ext uri="{FF2B5EF4-FFF2-40B4-BE49-F238E27FC236}">
                <a16:creationId xmlns:a16="http://schemas.microsoft.com/office/drawing/2014/main" id="{EDCAE724-4ADD-2138-6156-965E863C8476}"/>
              </a:ext>
            </a:extLst>
          </p:cNvPr>
          <p:cNvPicPr>
            <a:picLocks noChangeAspect="1"/>
          </p:cNvPicPr>
          <p:nvPr/>
        </p:nvPicPr>
        <p:blipFill>
          <a:blip r:embed="rId5"/>
          <a:stretch>
            <a:fillRect/>
          </a:stretch>
        </p:blipFill>
        <p:spPr>
          <a:xfrm>
            <a:off x="20022520" y="479233"/>
            <a:ext cx="1460373" cy="1405234"/>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3200</TotalTime>
  <Words>1049</Words>
  <Application>Microsoft Office PowerPoint</Application>
  <PresentationFormat>Custom</PresentationFormat>
  <Paragraphs>32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Effects of Affirmative Action on Post Secondary Applications  Samuel Asher Nguyen Durham School of the Arts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dc:title>
  <cp:lastModifiedBy>Samuel Nguyen</cp:lastModifiedBy>
  <cp:revision>101</cp:revision>
  <dcterms:modified xsi:type="dcterms:W3CDTF">2023-07-27T22:51:59Z</dcterms:modified>
</cp:coreProperties>
</file>