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43891200" cx="3291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h2CJjOSAdKNPwPeuILtrIpKJkpq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43407" y="685800"/>
            <a:ext cx="2571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US">
                <a:solidFill>
                  <a:schemeClr val="dk1"/>
                </a:solidFill>
              </a:rPr>
              <a:t>Research what the acts did</a:t>
            </a:r>
            <a:endParaRPr>
              <a:solidFill>
                <a:schemeClr val="dk1"/>
              </a:solidFill>
            </a:endParaRPr>
          </a:p>
          <a:p>
            <a:pPr indent="0" lvl="0" marL="0" rtl="0" algn="l">
              <a:lnSpc>
                <a:spcPct val="115000"/>
              </a:lnSpc>
              <a:spcBef>
                <a:spcPts val="0"/>
              </a:spcBef>
              <a:spcAft>
                <a:spcPts val="0"/>
              </a:spcAft>
              <a:buNone/>
            </a:pPr>
            <a:r>
              <a:rPr lang="en-US">
                <a:solidFill>
                  <a:schemeClr val="dk1"/>
                </a:solidFill>
              </a:rPr>
              <a:t>Find good results of solutions (and examples)</a:t>
            </a:r>
            <a:endParaRPr>
              <a:solidFill>
                <a:schemeClr val="dk1"/>
              </a:solidFill>
            </a:endParaRPr>
          </a:p>
          <a:p>
            <a:pPr indent="0" lvl="0" marL="0" rtl="0" algn="l">
              <a:lnSpc>
                <a:spcPct val="115000"/>
              </a:lnSpc>
              <a:spcBef>
                <a:spcPts val="0"/>
              </a:spcBef>
              <a:spcAft>
                <a:spcPts val="0"/>
              </a:spcAft>
              <a:buNone/>
            </a:pPr>
            <a:r>
              <a:rPr lang="en-US">
                <a:solidFill>
                  <a:schemeClr val="dk1"/>
                </a:solidFill>
              </a:rPr>
              <a:t>Define High-track</a:t>
            </a:r>
            <a:endParaRPr>
              <a:solidFill>
                <a:schemeClr val="dk1"/>
              </a:solidFill>
            </a:endParaRPr>
          </a:p>
          <a:p>
            <a:pPr indent="0" lvl="0" marL="0" rtl="0" algn="l">
              <a:lnSpc>
                <a:spcPct val="115000"/>
              </a:lnSpc>
              <a:spcBef>
                <a:spcPts val="0"/>
              </a:spcBef>
              <a:spcAft>
                <a:spcPts val="0"/>
              </a:spcAft>
              <a:buNone/>
            </a:pPr>
            <a:r>
              <a:rPr lang="en-US">
                <a:solidFill>
                  <a:schemeClr val="dk1"/>
                </a:solidFill>
              </a:rPr>
              <a:t>Whats happening in Duhram?</a:t>
            </a:r>
            <a:endParaRPr>
              <a:solidFill>
                <a:schemeClr val="dk1"/>
              </a:solidFill>
            </a:endParaRPr>
          </a:p>
          <a:p>
            <a:pPr indent="0" lvl="0" marL="0" rtl="0" algn="l">
              <a:lnSpc>
                <a:spcPct val="115000"/>
              </a:lnSpc>
              <a:spcBef>
                <a:spcPts val="0"/>
              </a:spcBef>
              <a:spcAft>
                <a:spcPts val="0"/>
              </a:spcAft>
              <a:buNone/>
            </a:pPr>
            <a:r>
              <a:rPr lang="en-US">
                <a:solidFill>
                  <a:schemeClr val="dk1"/>
                </a:solidFill>
              </a:rPr>
              <a:t>TESOL Teacher certification?</a:t>
            </a:r>
            <a:endParaRPr>
              <a:solidFill>
                <a:schemeClr val="dk1"/>
              </a:solidFill>
            </a:endParaRPr>
          </a:p>
          <a:p>
            <a:pPr indent="0" lvl="0" marL="0" rtl="0" algn="l">
              <a:lnSpc>
                <a:spcPct val="115000"/>
              </a:lnSpc>
              <a:spcBef>
                <a:spcPts val="0"/>
              </a:spcBef>
              <a:spcAft>
                <a:spcPts val="0"/>
              </a:spcAft>
              <a:buNone/>
            </a:pPr>
            <a:r>
              <a:rPr lang="en-US">
                <a:solidFill>
                  <a:schemeClr val="dk1"/>
                </a:solidFill>
              </a:rPr>
              <a:t>Define ELL and ESL</a:t>
            </a:r>
            <a:endParaRPr>
              <a:solidFill>
                <a:schemeClr val="dk1"/>
              </a:solidFill>
            </a:endParaRPr>
          </a:p>
          <a:p>
            <a:pPr indent="0" lvl="0" marL="0" rtl="0" algn="l">
              <a:lnSpc>
                <a:spcPct val="115000"/>
              </a:lnSpc>
              <a:spcBef>
                <a:spcPts val="0"/>
              </a:spcBef>
              <a:spcAft>
                <a:spcPts val="0"/>
              </a:spcAft>
              <a:buNone/>
            </a:pPr>
            <a:r>
              <a:rPr lang="en-US">
                <a:solidFill>
                  <a:schemeClr val="dk1"/>
                </a:solidFill>
              </a:rPr>
              <a:t>lEARNING DISABILITIES</a:t>
            </a:r>
            <a:endParaRPr>
              <a:solidFill>
                <a:schemeClr val="dk1"/>
              </a:solidFill>
            </a:endParaRPr>
          </a:p>
          <a:p>
            <a:pPr indent="0" lvl="0" marL="0" rtl="0" algn="l">
              <a:lnSpc>
                <a:spcPct val="115000"/>
              </a:lnSpc>
              <a:spcBef>
                <a:spcPts val="0"/>
              </a:spcBef>
              <a:spcAft>
                <a:spcPts val="0"/>
              </a:spcAft>
              <a:buNone/>
            </a:pPr>
            <a:r>
              <a:rPr lang="en-US">
                <a:solidFill>
                  <a:schemeClr val="dk1"/>
                </a:solidFill>
              </a:rPr>
              <a:t>students disabilites</a:t>
            </a:r>
            <a:endParaRPr>
              <a:solidFill>
                <a:schemeClr val="dk1"/>
              </a:solidFill>
            </a:endParaRPr>
          </a:p>
        </p:txBody>
      </p:sp>
      <p:sp>
        <p:nvSpPr>
          <p:cNvPr id="27" name="Google Shape;27;p1:notes"/>
          <p:cNvSpPr/>
          <p:nvPr>
            <p:ph idx="2" type="sldImg"/>
          </p:nvPr>
        </p:nvSpPr>
        <p:spPr>
          <a:xfrm>
            <a:off x="2143407" y="685800"/>
            <a:ext cx="2571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3"/>
          <p:cNvSpPr txBox="1"/>
          <p:nvPr>
            <p:ph type="title"/>
          </p:nvPr>
        </p:nvSpPr>
        <p:spPr>
          <a:xfrm>
            <a:off x="522514" y="812800"/>
            <a:ext cx="31873500" cy="44703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172700" lIns="172700" spcFirstLastPara="1" rIns="172700" wrap="square" tIns="172700">
            <a:noAutofit/>
          </a:bodyPr>
          <a:lstStyle>
            <a:lvl1pPr lvl="0" marR="0" rtl="0" algn="ctr">
              <a:lnSpc>
                <a:spcPct val="100000"/>
              </a:lnSpc>
              <a:spcBef>
                <a:spcPts val="0"/>
              </a:spcBef>
              <a:spcAft>
                <a:spcPts val="0"/>
              </a:spcAft>
              <a:buClr>
                <a:schemeClr val="lt1"/>
              </a:buClr>
              <a:buSzPts val="2600"/>
              <a:buFont typeface="Arial"/>
              <a:buNone/>
              <a:defRPr b="1" i="0" sz="59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2600"/>
              <a:buFont typeface="Arial"/>
              <a:buNone/>
              <a:defRPr b="0" i="0" sz="3400" u="none" cap="none" strike="noStrike">
                <a:solidFill>
                  <a:srgbClr val="000000"/>
                </a:solidFill>
                <a:latin typeface="Arial"/>
                <a:ea typeface="Arial"/>
                <a:cs typeface="Arial"/>
                <a:sym typeface="Arial"/>
              </a:defRPr>
            </a:lvl9pPr>
          </a:lstStyle>
          <a:p/>
        </p:txBody>
      </p:sp>
      <p:sp>
        <p:nvSpPr>
          <p:cNvPr id="8" name="Google Shape;8;p3"/>
          <p:cNvSpPr txBox="1"/>
          <p:nvPr>
            <p:ph idx="1" type="body"/>
          </p:nvPr>
        </p:nvSpPr>
        <p:spPr>
          <a:xfrm>
            <a:off x="522515" y="5689600"/>
            <a:ext cx="101889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72700" lIns="172700" spcFirstLastPara="1" rIns="172700" wrap="square" tIns="172700">
            <a:noAutofit/>
          </a:bodyPr>
          <a:lstStyle>
            <a:lvl1pPr indent="-228600" lvl="0" marL="457200" marR="0" rtl="0" algn="l">
              <a:lnSpc>
                <a:spcPct val="100000"/>
              </a:lnSpc>
              <a:spcBef>
                <a:spcPts val="800"/>
              </a:spcBef>
              <a:spcAft>
                <a:spcPts val="0"/>
              </a:spcAft>
              <a:buClr>
                <a:schemeClr val="lt1"/>
              </a:buClr>
              <a:buSzPts val="2600"/>
              <a:buFont typeface="Arial"/>
              <a:buNone/>
              <a:defRPr b="1" i="0" sz="4000" u="none" cap="none" strike="noStrike">
                <a:solidFill>
                  <a:schemeClr val="lt1"/>
                </a:solidFill>
                <a:latin typeface="Arial"/>
                <a:ea typeface="Arial"/>
                <a:cs typeface="Arial"/>
                <a:sym typeface="Arial"/>
              </a:defRPr>
            </a:lvl1pPr>
            <a:lvl2pPr indent="-863600" lvl="1" marL="914400"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indent="-768350" lvl="2" marL="1371600"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indent="-698500" lvl="3" marL="1828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indent="-698500" lvl="4" marL="22860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9" name="Google Shape;9;p3"/>
          <p:cNvSpPr txBox="1"/>
          <p:nvPr>
            <p:ph idx="2" type="body"/>
          </p:nvPr>
        </p:nvSpPr>
        <p:spPr>
          <a:xfrm>
            <a:off x="522515" y="7518400"/>
            <a:ext cx="10188900" cy="11582400"/>
          </a:xfrm>
          <a:prstGeom prst="rect">
            <a:avLst/>
          </a:prstGeom>
          <a:noFill/>
          <a:ln>
            <a:noFill/>
          </a:ln>
        </p:spPr>
        <p:txBody>
          <a:bodyPr anchorCtr="0" anchor="t" bIns="172700" lIns="172700" spcFirstLastPara="1" rIns="172700" wrap="square" tIns="172700">
            <a:noAutofit/>
          </a:bodyPr>
          <a:lstStyle>
            <a:lvl1pPr indent="-228600" lvl="0" marL="45720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3pPr>
            <a:lvl4pPr indent="-393700" lvl="3" marL="18288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4pPr>
            <a:lvl5pPr indent="-393700" lvl="4" marL="22860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0" name="Google Shape;10;p3"/>
          <p:cNvSpPr txBox="1"/>
          <p:nvPr>
            <p:ph idx="3" type="body"/>
          </p:nvPr>
        </p:nvSpPr>
        <p:spPr>
          <a:xfrm>
            <a:off x="522515" y="19507200"/>
            <a:ext cx="101889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72700" lIns="172700" spcFirstLastPara="1" rIns="172700" wrap="square" tIns="172700">
            <a:noAutofit/>
          </a:bodyPr>
          <a:lstStyle>
            <a:lvl1pPr indent="-228600" lvl="0" marL="457200" marR="0" rtl="0" algn="l">
              <a:lnSpc>
                <a:spcPct val="100000"/>
              </a:lnSpc>
              <a:spcBef>
                <a:spcPts val="800"/>
              </a:spcBef>
              <a:spcAft>
                <a:spcPts val="0"/>
              </a:spcAft>
              <a:buClr>
                <a:schemeClr val="lt1"/>
              </a:buClr>
              <a:buSzPts val="2600"/>
              <a:buFont typeface="Arial"/>
              <a:buNone/>
              <a:defRPr b="1" i="0" sz="4000" u="none" cap="none" strike="noStrike">
                <a:solidFill>
                  <a:schemeClr val="lt1"/>
                </a:solidFill>
                <a:latin typeface="Arial"/>
                <a:ea typeface="Arial"/>
                <a:cs typeface="Arial"/>
                <a:sym typeface="Arial"/>
              </a:defRPr>
            </a:lvl1pPr>
            <a:lvl2pPr indent="-863600" lvl="1" marL="914400"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indent="-768350" lvl="2" marL="1371600"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indent="-698500" lvl="3" marL="1828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indent="-698500" lvl="4" marL="22860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1" name="Google Shape;11;p3"/>
          <p:cNvSpPr txBox="1"/>
          <p:nvPr>
            <p:ph idx="4" type="body"/>
          </p:nvPr>
        </p:nvSpPr>
        <p:spPr>
          <a:xfrm>
            <a:off x="522515" y="21336000"/>
            <a:ext cx="10188900" cy="9753600"/>
          </a:xfrm>
          <a:prstGeom prst="rect">
            <a:avLst/>
          </a:prstGeom>
          <a:noFill/>
          <a:ln>
            <a:noFill/>
          </a:ln>
        </p:spPr>
        <p:txBody>
          <a:bodyPr anchorCtr="0" anchor="t" bIns="172700" lIns="172700" spcFirstLastPara="1" rIns="172700" wrap="square" tIns="172700">
            <a:noAutofit/>
          </a:bodyPr>
          <a:lstStyle>
            <a:lvl1pPr indent="-228600" lvl="0" marL="45720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1pPr>
            <a:lvl2pPr indent="-393700" lvl="1" marL="9144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2pPr>
            <a:lvl3pPr indent="-393700" lvl="2" marL="13716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3pPr>
            <a:lvl4pPr indent="-393700" lvl="3" marL="18288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4pPr>
            <a:lvl5pPr indent="-393700" lvl="4" marL="22860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2" name="Google Shape;12;p3"/>
          <p:cNvSpPr txBox="1"/>
          <p:nvPr>
            <p:ph idx="5" type="body"/>
          </p:nvPr>
        </p:nvSpPr>
        <p:spPr>
          <a:xfrm>
            <a:off x="522515" y="31496000"/>
            <a:ext cx="101889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72700" lIns="172700" spcFirstLastPara="1" rIns="172700" wrap="square" tIns="172700">
            <a:noAutofit/>
          </a:bodyPr>
          <a:lstStyle>
            <a:lvl1pPr indent="-228600" lvl="0" marL="457200" marR="0" rtl="0" algn="l">
              <a:lnSpc>
                <a:spcPct val="100000"/>
              </a:lnSpc>
              <a:spcBef>
                <a:spcPts val="800"/>
              </a:spcBef>
              <a:spcAft>
                <a:spcPts val="0"/>
              </a:spcAft>
              <a:buClr>
                <a:schemeClr val="lt1"/>
              </a:buClr>
              <a:buSzPts val="2600"/>
              <a:buFont typeface="Arial"/>
              <a:buNone/>
              <a:defRPr b="1" i="0" sz="4000" u="none" cap="none" strike="noStrike">
                <a:solidFill>
                  <a:schemeClr val="lt1"/>
                </a:solidFill>
                <a:latin typeface="Arial"/>
                <a:ea typeface="Arial"/>
                <a:cs typeface="Arial"/>
                <a:sym typeface="Arial"/>
              </a:defRPr>
            </a:lvl1pPr>
            <a:lvl2pPr indent="-863600" lvl="1" marL="914400"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indent="-768350" lvl="2" marL="1371600"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indent="-698500" lvl="3" marL="1828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indent="-698500" lvl="4" marL="22860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3" name="Google Shape;13;p3"/>
          <p:cNvSpPr txBox="1"/>
          <p:nvPr>
            <p:ph idx="6" type="body"/>
          </p:nvPr>
        </p:nvSpPr>
        <p:spPr>
          <a:xfrm>
            <a:off x="522515" y="33324800"/>
            <a:ext cx="10188900" cy="9753600"/>
          </a:xfrm>
          <a:prstGeom prst="rect">
            <a:avLst/>
          </a:prstGeom>
          <a:noFill/>
          <a:ln>
            <a:noFill/>
          </a:ln>
        </p:spPr>
        <p:txBody>
          <a:bodyPr anchorCtr="0" anchor="t" bIns="172700" lIns="172700" spcFirstLastPara="1" rIns="172700" wrap="square" tIns="172700">
            <a:noAutofit/>
          </a:bodyPr>
          <a:lstStyle>
            <a:lvl1pPr indent="-228600" lvl="0" marL="45720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1pPr>
            <a:lvl2pPr indent="-393700" lvl="1" marL="9144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2pPr>
            <a:lvl3pPr indent="-393700" lvl="2" marL="13716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3pPr>
            <a:lvl4pPr indent="-393700" lvl="3" marL="18288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4pPr>
            <a:lvl5pPr indent="-393700" lvl="4" marL="22860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4" name="Google Shape;14;p3"/>
          <p:cNvSpPr txBox="1"/>
          <p:nvPr>
            <p:ph idx="7" type="body"/>
          </p:nvPr>
        </p:nvSpPr>
        <p:spPr>
          <a:xfrm>
            <a:off x="11364687" y="5689600"/>
            <a:ext cx="101889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72700" lIns="172700" spcFirstLastPara="1" rIns="172700" wrap="square" tIns="172700">
            <a:noAutofit/>
          </a:bodyPr>
          <a:lstStyle>
            <a:lvl1pPr indent="-228600" lvl="0" marL="457200" marR="0" rtl="0" algn="l">
              <a:lnSpc>
                <a:spcPct val="100000"/>
              </a:lnSpc>
              <a:spcBef>
                <a:spcPts val="800"/>
              </a:spcBef>
              <a:spcAft>
                <a:spcPts val="0"/>
              </a:spcAft>
              <a:buClr>
                <a:schemeClr val="lt1"/>
              </a:buClr>
              <a:buSzPts val="2600"/>
              <a:buFont typeface="Arial"/>
              <a:buNone/>
              <a:defRPr b="1" i="0" sz="4000" u="none" cap="none" strike="noStrike">
                <a:solidFill>
                  <a:schemeClr val="lt1"/>
                </a:solidFill>
                <a:latin typeface="Arial"/>
                <a:ea typeface="Arial"/>
                <a:cs typeface="Arial"/>
                <a:sym typeface="Arial"/>
              </a:defRPr>
            </a:lvl1pPr>
            <a:lvl2pPr indent="-863600" lvl="1" marL="914400"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indent="-768350" lvl="2" marL="1371600"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indent="-698500" lvl="3" marL="1828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indent="-698500" lvl="4" marL="22860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5" name="Google Shape;15;p3"/>
          <p:cNvSpPr txBox="1"/>
          <p:nvPr>
            <p:ph idx="8" type="body"/>
          </p:nvPr>
        </p:nvSpPr>
        <p:spPr>
          <a:xfrm>
            <a:off x="22206858" y="33324800"/>
            <a:ext cx="10188900" cy="9753600"/>
          </a:xfrm>
          <a:prstGeom prst="rect">
            <a:avLst/>
          </a:prstGeom>
          <a:noFill/>
          <a:ln>
            <a:noFill/>
          </a:ln>
        </p:spPr>
        <p:txBody>
          <a:bodyPr anchorCtr="0" anchor="t" bIns="172700" lIns="172700" spcFirstLastPara="1" rIns="172700" wrap="square" tIns="172700">
            <a:noAutofit/>
          </a:bodyPr>
          <a:lstStyle>
            <a:lvl1pPr indent="-393700" lvl="0" marL="4572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1pPr>
            <a:lvl2pPr indent="-393700" lvl="1" marL="9144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2pPr>
            <a:lvl3pPr indent="-393700" lvl="2" marL="13716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3pPr>
            <a:lvl4pPr indent="-393700" lvl="3" marL="18288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4pPr>
            <a:lvl5pPr indent="-393700" lvl="4" marL="22860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6" name="Google Shape;16;p3"/>
          <p:cNvSpPr txBox="1"/>
          <p:nvPr>
            <p:ph idx="9" type="body"/>
          </p:nvPr>
        </p:nvSpPr>
        <p:spPr>
          <a:xfrm>
            <a:off x="22206858" y="5689600"/>
            <a:ext cx="101889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72700" lIns="172700" spcFirstLastPara="1" rIns="172700" wrap="square" tIns="172700">
            <a:noAutofit/>
          </a:bodyPr>
          <a:lstStyle>
            <a:lvl1pPr indent="-228600" lvl="0" marL="457200" marR="0" rtl="0" algn="l">
              <a:lnSpc>
                <a:spcPct val="100000"/>
              </a:lnSpc>
              <a:spcBef>
                <a:spcPts val="800"/>
              </a:spcBef>
              <a:spcAft>
                <a:spcPts val="0"/>
              </a:spcAft>
              <a:buClr>
                <a:schemeClr val="lt1"/>
              </a:buClr>
              <a:buSzPts val="2600"/>
              <a:buFont typeface="Arial"/>
              <a:buNone/>
              <a:defRPr b="1" i="0" sz="4000" u="none" cap="none" strike="noStrike">
                <a:solidFill>
                  <a:schemeClr val="lt1"/>
                </a:solidFill>
                <a:latin typeface="Arial"/>
                <a:ea typeface="Arial"/>
                <a:cs typeface="Arial"/>
                <a:sym typeface="Arial"/>
              </a:defRPr>
            </a:lvl1pPr>
            <a:lvl2pPr indent="-863600" lvl="1" marL="914400"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indent="-768350" lvl="2" marL="1371600"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indent="-698500" lvl="3" marL="1828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indent="-698500" lvl="4" marL="22860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7" name="Google Shape;17;p3"/>
          <p:cNvSpPr txBox="1"/>
          <p:nvPr>
            <p:ph idx="13" type="body"/>
          </p:nvPr>
        </p:nvSpPr>
        <p:spPr>
          <a:xfrm>
            <a:off x="22206858" y="7518400"/>
            <a:ext cx="10188900" cy="23571300"/>
          </a:xfrm>
          <a:prstGeom prst="rect">
            <a:avLst/>
          </a:prstGeom>
          <a:noFill/>
          <a:ln>
            <a:noFill/>
          </a:ln>
        </p:spPr>
        <p:txBody>
          <a:bodyPr anchorCtr="0" anchor="t" bIns="172700" lIns="172700" spcFirstLastPara="1" rIns="172700" wrap="square" tIns="172700">
            <a:noAutofit/>
          </a:bodyPr>
          <a:lstStyle>
            <a:lvl1pPr indent="-393700" lvl="0" marL="4572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1pPr>
            <a:lvl2pPr indent="-393700" lvl="1" marL="9144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2pPr>
            <a:lvl3pPr indent="-393700" lvl="2" marL="13716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3pPr>
            <a:lvl4pPr indent="-393700" lvl="3" marL="18288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4pPr>
            <a:lvl5pPr indent="-393700" lvl="4" marL="22860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8" name="Google Shape;18;p3"/>
          <p:cNvSpPr txBox="1"/>
          <p:nvPr>
            <p:ph idx="14" type="body"/>
          </p:nvPr>
        </p:nvSpPr>
        <p:spPr>
          <a:xfrm>
            <a:off x="22206858" y="31496000"/>
            <a:ext cx="101889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72700" lIns="172700" spcFirstLastPara="1" rIns="172700" wrap="square" tIns="172700">
            <a:noAutofit/>
          </a:bodyPr>
          <a:lstStyle>
            <a:lvl1pPr indent="-228600" lvl="0" marL="457200" marR="0" rtl="0" algn="l">
              <a:lnSpc>
                <a:spcPct val="100000"/>
              </a:lnSpc>
              <a:spcBef>
                <a:spcPts val="800"/>
              </a:spcBef>
              <a:spcAft>
                <a:spcPts val="0"/>
              </a:spcAft>
              <a:buClr>
                <a:schemeClr val="lt1"/>
              </a:buClr>
              <a:buSzPts val="2600"/>
              <a:buFont typeface="Arial"/>
              <a:buNone/>
              <a:defRPr b="1" i="0" sz="4000" u="none" cap="none" strike="noStrike">
                <a:solidFill>
                  <a:schemeClr val="lt1"/>
                </a:solidFill>
                <a:latin typeface="Arial"/>
                <a:ea typeface="Arial"/>
                <a:cs typeface="Arial"/>
                <a:sym typeface="Arial"/>
              </a:defRPr>
            </a:lvl1pPr>
            <a:lvl2pPr indent="-863600" lvl="1" marL="914400"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indent="-768350" lvl="2" marL="1371600"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indent="-698500" lvl="3" marL="1828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indent="-698500" lvl="4" marL="22860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19" name="Google Shape;19;p3"/>
          <p:cNvSpPr txBox="1"/>
          <p:nvPr>
            <p:ph idx="15" type="body"/>
          </p:nvPr>
        </p:nvSpPr>
        <p:spPr>
          <a:xfrm>
            <a:off x="11364687" y="7518400"/>
            <a:ext cx="10188900" cy="35559900"/>
          </a:xfrm>
          <a:prstGeom prst="rect">
            <a:avLst/>
          </a:prstGeom>
          <a:noFill/>
          <a:ln>
            <a:noFill/>
          </a:ln>
        </p:spPr>
        <p:txBody>
          <a:bodyPr anchorCtr="0" anchor="t" bIns="172700" lIns="172700" spcFirstLastPara="1" rIns="172700" wrap="square" tIns="172700">
            <a:noAutofit/>
          </a:bodyPr>
          <a:lstStyle>
            <a:lvl1pPr indent="-228600" lvl="0" marL="45720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2pPr>
            <a:lvl3pPr indent="-393700" lvl="2" marL="13716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3pPr>
            <a:lvl4pPr indent="-393700" lvl="3" marL="18288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4pPr>
            <a:lvl5pPr indent="-393700" lvl="4" marL="2286000" marR="0" rtl="0" algn="l">
              <a:lnSpc>
                <a:spcPct val="100000"/>
              </a:lnSpc>
              <a:spcBef>
                <a:spcPts val="500"/>
              </a:spcBef>
              <a:spcAft>
                <a:spcPts val="0"/>
              </a:spcAft>
              <a:buClr>
                <a:schemeClr val="dk1"/>
              </a:buClr>
              <a:buSzPts val="2600"/>
              <a:buFont typeface="Arial"/>
              <a:buChar char="»"/>
              <a:defRPr b="0" i="0" sz="2600" u="none" cap="none" strike="noStrike">
                <a:solidFill>
                  <a:schemeClr val="dk1"/>
                </a:solidFill>
                <a:latin typeface="Times New Roman"/>
                <a:ea typeface="Times New Roman"/>
                <a:cs typeface="Times New Roman"/>
                <a:sym typeface="Times New Roman"/>
              </a:defRPr>
            </a:lvl5pPr>
            <a:lvl6pPr indent="-698500" lvl="5" marL="27432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indent="-698500" lvl="6" marL="32004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indent="-698500" lvl="7" marL="36576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indent="-698500" lvl="8" marL="4114800"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20" name="Google Shape;20;p3"/>
          <p:cNvSpPr/>
          <p:nvPr>
            <p:ph idx="16" type="pic"/>
          </p:nvPr>
        </p:nvSpPr>
        <p:spPr>
          <a:xfrm>
            <a:off x="914403" y="1219200"/>
            <a:ext cx="2351400" cy="3657600"/>
          </a:xfrm>
          <a:prstGeom prst="rect">
            <a:avLst/>
          </a:prstGeom>
          <a:solidFill>
            <a:schemeClr val="lt1"/>
          </a:solidFill>
          <a:ln>
            <a:noFill/>
          </a:ln>
        </p:spPr>
      </p:sp>
      <p:sp>
        <p:nvSpPr>
          <p:cNvPr id="21" name="Google Shape;21;p3"/>
          <p:cNvSpPr/>
          <p:nvPr>
            <p:ph idx="17" type="pic"/>
          </p:nvPr>
        </p:nvSpPr>
        <p:spPr>
          <a:xfrm>
            <a:off x="29783318" y="1219200"/>
            <a:ext cx="2351400" cy="3657600"/>
          </a:xfrm>
          <a:prstGeom prst="rect">
            <a:avLst/>
          </a:prstGeom>
          <a:solidFill>
            <a:schemeClr val="lt1"/>
          </a:solidFill>
          <a:ln>
            <a:noFill/>
          </a:ln>
        </p:spPr>
      </p:sp>
      <p:sp>
        <p:nvSpPr>
          <p:cNvPr id="22" name="Google Shape;22;p3"/>
          <p:cNvSpPr/>
          <p:nvPr>
            <p:ph idx="18" type="chart"/>
          </p:nvPr>
        </p:nvSpPr>
        <p:spPr>
          <a:xfrm>
            <a:off x="12148461" y="21539200"/>
            <a:ext cx="8621400" cy="8940900"/>
          </a:xfrm>
          <a:prstGeom prst="rect">
            <a:avLst/>
          </a:prstGeom>
          <a:noFill/>
          <a:ln>
            <a:noFill/>
          </a:ln>
        </p:spPr>
        <p:txBody>
          <a:bodyPr anchorCtr="0" anchor="t" bIns="172700" lIns="172700" spcFirstLastPara="1" rIns="172700" wrap="square" tIns="172700">
            <a:noAutofit/>
          </a:bodyPr>
          <a:lstStyle>
            <a:lvl1pPr lvl="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sp>
        <p:nvSpPr>
          <p:cNvPr id="23" name="Google Shape;23;p3"/>
          <p:cNvSpPr/>
          <p:nvPr>
            <p:ph idx="19" type="chart"/>
          </p:nvPr>
        </p:nvSpPr>
        <p:spPr>
          <a:xfrm>
            <a:off x="12148461" y="32715200"/>
            <a:ext cx="8621400" cy="8940900"/>
          </a:xfrm>
          <a:prstGeom prst="rect">
            <a:avLst/>
          </a:prstGeom>
          <a:noFill/>
          <a:ln>
            <a:noFill/>
          </a:ln>
        </p:spPr>
        <p:txBody>
          <a:bodyPr anchorCtr="0" anchor="t" bIns="172700" lIns="172700" spcFirstLastPara="1" rIns="172700" wrap="square" tIns="172700">
            <a:noAutofit/>
          </a:bodyPr>
          <a:lstStyle>
            <a:lvl1pPr lvl="0" marR="0" rtl="0" algn="l">
              <a:lnSpc>
                <a:spcPct val="100000"/>
              </a:lnSpc>
              <a:spcBef>
                <a:spcPts val="500"/>
              </a:spcBef>
              <a:spcAft>
                <a:spcPts val="0"/>
              </a:spcAft>
              <a:buClr>
                <a:schemeClr val="dk1"/>
              </a:buClr>
              <a:buSzPts val="2600"/>
              <a:buFont typeface="Arial"/>
              <a:buNone/>
              <a:defRPr b="0" i="0" sz="26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2000"/>
              </a:spcBef>
              <a:spcAft>
                <a:spcPts val="0"/>
              </a:spcAft>
              <a:buClr>
                <a:schemeClr val="dk1"/>
              </a:buClr>
              <a:buSzPts val="10000"/>
              <a:buFont typeface="Arial"/>
              <a:buChar char="–"/>
              <a:defRPr b="0" i="0" sz="100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1700"/>
              </a:spcBef>
              <a:spcAft>
                <a:spcPts val="0"/>
              </a:spcAft>
              <a:buClr>
                <a:schemeClr val="dk1"/>
              </a:buClr>
              <a:buSzPts val="8500"/>
              <a:buFont typeface="Arial"/>
              <a:buChar char="•"/>
              <a:defRPr b="0" i="0" sz="8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1500"/>
              </a:spcBef>
              <a:spcAft>
                <a:spcPts val="0"/>
              </a:spcAft>
              <a:buClr>
                <a:schemeClr val="dk1"/>
              </a:buClr>
              <a:buSzPts val="7400"/>
              <a:buFont typeface="Arial"/>
              <a:buChar char="•"/>
              <a:defRPr b="0" i="0" sz="74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3"/>
          <p:cNvPicPr preferRelativeResize="0"/>
          <p:nvPr/>
        </p:nvPicPr>
        <p:blipFill rotWithShape="1">
          <a:blip r:embed="rId2">
            <a:alphaModFix/>
          </a:blip>
          <a:srcRect b="0" l="0" r="0" t="0"/>
          <a:stretch/>
        </p:blipFill>
        <p:spPr>
          <a:xfrm>
            <a:off x="30403800" y="43222363"/>
            <a:ext cx="1157288" cy="18516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CCCC"/>
        </a:solidFill>
      </p:bgPr>
    </p:bg>
    <p:spTree>
      <p:nvGrpSpPr>
        <p:cNvPr id="28" name="Shape 28"/>
        <p:cNvGrpSpPr/>
        <p:nvPr/>
      </p:nvGrpSpPr>
      <p:grpSpPr>
        <a:xfrm>
          <a:off x="0" y="0"/>
          <a:ext cx="0" cy="0"/>
          <a:chOff x="0" y="0"/>
          <a:chExt cx="0" cy="0"/>
        </a:xfrm>
      </p:grpSpPr>
      <p:sp>
        <p:nvSpPr>
          <p:cNvPr id="29" name="Google Shape;29;p1"/>
          <p:cNvSpPr txBox="1"/>
          <p:nvPr>
            <p:ph type="title"/>
          </p:nvPr>
        </p:nvSpPr>
        <p:spPr>
          <a:xfrm>
            <a:off x="608652" y="728133"/>
            <a:ext cx="31873500" cy="4470300"/>
          </a:xfrm>
          <a:prstGeom prst="rect">
            <a:avLst/>
          </a:prstGeom>
          <a:solidFill>
            <a:srgbClr val="E06666"/>
          </a:solidFill>
          <a:ln cap="flat" cmpd="sng" w="9525">
            <a:solidFill>
              <a:srgbClr val="09306B"/>
            </a:solidFill>
            <a:prstDash val="solid"/>
            <a:round/>
            <a:headEnd len="sm" w="sm" type="none"/>
            <a:tailEnd len="sm" w="sm" type="none"/>
          </a:ln>
        </p:spPr>
        <p:txBody>
          <a:bodyPr anchorCtr="1" anchor="ctr" bIns="74000" lIns="148000" spcFirstLastPara="1" rIns="148000" wrap="square" tIns="74000">
            <a:noAutofit/>
          </a:bodyPr>
          <a:lstStyle/>
          <a:p>
            <a:pPr indent="0" lvl="0" marL="0" rtl="0" algn="ctr">
              <a:spcBef>
                <a:spcPts val="0"/>
              </a:spcBef>
              <a:spcAft>
                <a:spcPts val="0"/>
              </a:spcAft>
              <a:buClr>
                <a:schemeClr val="dk1"/>
              </a:buClr>
              <a:buSzPts val="2100"/>
              <a:buFont typeface="Arial"/>
              <a:buNone/>
            </a:pPr>
            <a:r>
              <a:rPr lang="en-US" sz="7200">
                <a:solidFill>
                  <a:srgbClr val="FFFFFF"/>
                </a:solidFill>
                <a:latin typeface="Times New Roman"/>
                <a:ea typeface="Times New Roman"/>
                <a:cs typeface="Times New Roman"/>
                <a:sym typeface="Times New Roman"/>
              </a:rPr>
              <a:t>Education Inequality: The Impact of Academic Implicit Biases from Teachers Against English Language Learners in American High Schools</a:t>
            </a:r>
            <a:endParaRPr sz="7400">
              <a:solidFill>
                <a:srgbClr val="FFE599"/>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lt1"/>
              </a:buClr>
              <a:buSzPts val="2600"/>
              <a:buFont typeface="Arial"/>
              <a:buNone/>
            </a:pPr>
            <a:r>
              <a:rPr lang="en-US" sz="6200">
                <a:latin typeface="Times New Roman"/>
                <a:ea typeface="Times New Roman"/>
                <a:cs typeface="Times New Roman"/>
                <a:sym typeface="Times New Roman"/>
              </a:rPr>
              <a:t>Rafia Ansari, Charles E. Jordan High School</a:t>
            </a:r>
            <a:endParaRPr sz="6200">
              <a:latin typeface="Times New Roman"/>
              <a:ea typeface="Times New Roman"/>
              <a:cs typeface="Times New Roman"/>
              <a:sym typeface="Times New Roman"/>
            </a:endParaRPr>
          </a:p>
        </p:txBody>
      </p:sp>
      <p:sp>
        <p:nvSpPr>
          <p:cNvPr id="30" name="Google Shape;30;p1"/>
          <p:cNvSpPr txBox="1"/>
          <p:nvPr>
            <p:ph idx="1" type="body"/>
          </p:nvPr>
        </p:nvSpPr>
        <p:spPr>
          <a:xfrm>
            <a:off x="636815" y="6096000"/>
            <a:ext cx="10188900" cy="1422300"/>
          </a:xfrm>
          <a:prstGeom prst="rect">
            <a:avLst/>
          </a:prstGeom>
          <a:solidFill>
            <a:srgbClr val="E06666"/>
          </a:solidFill>
          <a:ln cap="flat" cmpd="sng" w="9525">
            <a:solidFill>
              <a:srgbClr val="09306B"/>
            </a:solidFill>
            <a:prstDash val="solid"/>
            <a:round/>
            <a:headEnd len="sm" w="sm" type="none"/>
            <a:tailEnd len="sm" w="sm" type="none"/>
          </a:ln>
        </p:spPr>
        <p:txBody>
          <a:bodyPr anchorCtr="0" anchor="t" bIns="74000" lIns="148000" spcFirstLastPara="1" rIns="148000" wrap="square" tIns="74000">
            <a:noAutofit/>
          </a:bodyPr>
          <a:lstStyle/>
          <a:p>
            <a:pPr indent="0" lvl="0" marL="0" marR="0" rtl="0" algn="ctr">
              <a:lnSpc>
                <a:spcPct val="100000"/>
              </a:lnSpc>
              <a:spcBef>
                <a:spcPts val="0"/>
              </a:spcBef>
              <a:spcAft>
                <a:spcPts val="0"/>
              </a:spcAft>
              <a:buClr>
                <a:schemeClr val="lt1"/>
              </a:buClr>
              <a:buSzPts val="2600"/>
              <a:buFont typeface="Arial"/>
              <a:buNone/>
            </a:pPr>
            <a:r>
              <a:rPr lang="en-US" sz="7500">
                <a:latin typeface="Times New Roman"/>
                <a:ea typeface="Times New Roman"/>
                <a:cs typeface="Times New Roman"/>
                <a:sym typeface="Times New Roman"/>
              </a:rPr>
              <a:t>Abstract</a:t>
            </a:r>
            <a:endParaRPr i="0" sz="7500" u="none" cap="none" strike="noStrike">
              <a:solidFill>
                <a:schemeClr val="lt1"/>
              </a:solidFill>
              <a:latin typeface="Times New Roman"/>
              <a:ea typeface="Times New Roman"/>
              <a:cs typeface="Times New Roman"/>
              <a:sym typeface="Times New Roman"/>
            </a:endParaRPr>
          </a:p>
        </p:txBody>
      </p:sp>
      <p:sp>
        <p:nvSpPr>
          <p:cNvPr id="31" name="Google Shape;31;p1"/>
          <p:cNvSpPr txBox="1"/>
          <p:nvPr>
            <p:ph idx="2" type="body"/>
          </p:nvPr>
        </p:nvSpPr>
        <p:spPr>
          <a:xfrm>
            <a:off x="751213" y="7518300"/>
            <a:ext cx="10674900" cy="9753600"/>
          </a:xfrm>
          <a:prstGeom prst="rect">
            <a:avLst/>
          </a:prstGeom>
          <a:noFill/>
          <a:ln>
            <a:noFill/>
          </a:ln>
        </p:spPr>
        <p:txBody>
          <a:bodyPr anchorCtr="0" anchor="t" bIns="74000" lIns="148000" spcFirstLastPara="1" rIns="148000" wrap="square" tIns="74000">
            <a:noAutofit/>
          </a:bodyPr>
          <a:lstStyle/>
          <a:p>
            <a:pPr indent="0" lvl="0" marL="0" rtl="0" algn="l">
              <a:lnSpc>
                <a:spcPct val="100000"/>
              </a:lnSpc>
              <a:spcBef>
                <a:spcPts val="0"/>
              </a:spcBef>
              <a:spcAft>
                <a:spcPts val="0"/>
              </a:spcAft>
              <a:buClr>
                <a:schemeClr val="dk1"/>
              </a:buClr>
              <a:buSzPts val="1100"/>
              <a:buFont typeface="Arial"/>
              <a:buNone/>
            </a:pPr>
            <a:r>
              <a:rPr lang="en-US" sz="3300"/>
              <a:t>Through my quantitative research, I discovered teachers express implicit biases toward ELL students by favoring students who are already fluent in English. They put less effort into encouraging English learners to excel in school because they perceive them as less smart academically. Due to this, students performed worse than their peers in high school. In this study, I look in-depth at the negative academic effects that hold back ELL in America. My research addresses the question, </a:t>
            </a:r>
            <a:r>
              <a:rPr b="1" lang="en-US" sz="3300"/>
              <a:t>How Can Academic Implicit Biases From Teachers Impact English Language Learners in American High Schools?</a:t>
            </a:r>
            <a:endParaRPr b="1" sz="3300"/>
          </a:p>
          <a:p>
            <a:pPr indent="0" lvl="0" marL="0" rtl="0" algn="l">
              <a:lnSpc>
                <a:spcPct val="100000"/>
              </a:lnSpc>
              <a:spcBef>
                <a:spcPts val="0"/>
              </a:spcBef>
              <a:spcAft>
                <a:spcPts val="0"/>
              </a:spcAft>
              <a:buClr>
                <a:schemeClr val="dk1"/>
              </a:buClr>
              <a:buSzPts val="2100"/>
              <a:buFont typeface="Arial"/>
              <a:buNone/>
            </a:pPr>
            <a:r>
              <a:t/>
            </a:r>
            <a:endParaRPr sz="5100">
              <a:solidFill>
                <a:srgbClr val="0E101A"/>
              </a:solidFill>
            </a:endParaRPr>
          </a:p>
          <a:p>
            <a:pPr indent="0" lvl="0" marL="0" rtl="0" algn="l">
              <a:spcBef>
                <a:spcPts val="0"/>
              </a:spcBef>
              <a:spcAft>
                <a:spcPts val="0"/>
              </a:spcAft>
              <a:buClr>
                <a:schemeClr val="dk1"/>
              </a:buClr>
              <a:buSzPts val="2100"/>
              <a:buFont typeface="Arial"/>
              <a:buNone/>
            </a:pPr>
            <a:r>
              <a:t/>
            </a:r>
            <a:endParaRPr sz="4900"/>
          </a:p>
          <a:p>
            <a:pPr indent="0" lvl="0" marL="0" rtl="0" algn="l">
              <a:spcBef>
                <a:spcPts val="0"/>
              </a:spcBef>
              <a:spcAft>
                <a:spcPts val="0"/>
              </a:spcAft>
              <a:buClr>
                <a:schemeClr val="dk1"/>
              </a:buClr>
              <a:buSzPts val="2100"/>
              <a:buFont typeface="Arial"/>
              <a:buNone/>
            </a:pPr>
            <a:r>
              <a:t/>
            </a:r>
            <a:endParaRPr sz="4300"/>
          </a:p>
        </p:txBody>
      </p:sp>
      <p:sp>
        <p:nvSpPr>
          <p:cNvPr id="32" name="Google Shape;32;p1"/>
          <p:cNvSpPr txBox="1"/>
          <p:nvPr>
            <p:ph idx="3" type="body"/>
          </p:nvPr>
        </p:nvSpPr>
        <p:spPr>
          <a:xfrm>
            <a:off x="636806" y="13996117"/>
            <a:ext cx="10188900" cy="1422300"/>
          </a:xfrm>
          <a:prstGeom prst="rect">
            <a:avLst/>
          </a:prstGeom>
          <a:solidFill>
            <a:srgbClr val="E06666"/>
          </a:solidFill>
          <a:ln cap="flat" cmpd="sng" w="9525">
            <a:solidFill>
              <a:srgbClr val="09306B"/>
            </a:solidFill>
            <a:prstDash val="solid"/>
            <a:round/>
            <a:headEnd len="sm" w="sm" type="none"/>
            <a:tailEnd len="sm" w="sm" type="none"/>
          </a:ln>
        </p:spPr>
        <p:txBody>
          <a:bodyPr anchorCtr="0" anchor="t" bIns="74000" lIns="148000" spcFirstLastPara="1" rIns="148000" wrap="square" tIns="74000">
            <a:noAutofit/>
          </a:bodyPr>
          <a:lstStyle/>
          <a:p>
            <a:pPr indent="0" lvl="0" marL="0" marR="0" rtl="0" algn="ctr">
              <a:lnSpc>
                <a:spcPct val="100000"/>
              </a:lnSpc>
              <a:spcBef>
                <a:spcPts val="0"/>
              </a:spcBef>
              <a:spcAft>
                <a:spcPts val="0"/>
              </a:spcAft>
              <a:buClr>
                <a:schemeClr val="lt1"/>
              </a:buClr>
              <a:buSzPts val="2600"/>
              <a:buFont typeface="Arial"/>
              <a:buNone/>
            </a:pPr>
            <a:r>
              <a:rPr lang="en-US" sz="7300">
                <a:latin typeface="Times New Roman"/>
                <a:ea typeface="Times New Roman"/>
                <a:cs typeface="Times New Roman"/>
                <a:sym typeface="Times New Roman"/>
              </a:rPr>
              <a:t>Background </a:t>
            </a:r>
            <a:endParaRPr i="0" sz="7300" u="none" cap="none" strike="noStrike">
              <a:solidFill>
                <a:schemeClr val="lt1"/>
              </a:solidFill>
              <a:latin typeface="Times New Roman"/>
              <a:ea typeface="Times New Roman"/>
              <a:cs typeface="Times New Roman"/>
              <a:sym typeface="Times New Roman"/>
            </a:endParaRPr>
          </a:p>
        </p:txBody>
      </p:sp>
      <p:sp>
        <p:nvSpPr>
          <p:cNvPr id="33" name="Google Shape;33;p1"/>
          <p:cNvSpPr txBox="1"/>
          <p:nvPr>
            <p:ph idx="4" type="body"/>
          </p:nvPr>
        </p:nvSpPr>
        <p:spPr>
          <a:xfrm>
            <a:off x="568200" y="15755267"/>
            <a:ext cx="11040900" cy="20454900"/>
          </a:xfrm>
          <a:prstGeom prst="rect">
            <a:avLst/>
          </a:prstGeom>
          <a:noFill/>
          <a:ln>
            <a:noFill/>
          </a:ln>
        </p:spPr>
        <p:txBody>
          <a:bodyPr anchorCtr="0" anchor="t" bIns="74000" lIns="148000" spcFirstLastPara="1" rIns="148000" wrap="square" tIns="74000">
            <a:noAutofit/>
          </a:bodyPr>
          <a:lstStyle/>
          <a:p>
            <a:pPr indent="0" lvl="0" marL="0" rtl="0" algn="l">
              <a:lnSpc>
                <a:spcPct val="115000"/>
              </a:lnSpc>
              <a:spcBef>
                <a:spcPts val="0"/>
              </a:spcBef>
              <a:spcAft>
                <a:spcPts val="0"/>
              </a:spcAft>
              <a:buClr>
                <a:schemeClr val="dk1"/>
              </a:buClr>
              <a:buSzPts val="2100"/>
              <a:buFont typeface="Arial"/>
              <a:buNone/>
            </a:pPr>
            <a:r>
              <a:rPr b="1" lang="en-US" sz="3700"/>
              <a:t>Definitions</a:t>
            </a:r>
            <a:endParaRPr b="1" sz="3700"/>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English-language learners (ELLs) are students who are unable to communicate fluently or learn effectively in English. ELL typically requires specialized or modified instruction in school (Kanno, 2014).</a:t>
            </a:r>
            <a:endParaRPr sz="3300">
              <a:solidFill>
                <a:srgbClr val="0E101A"/>
              </a:solidFill>
            </a:endParaRPr>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Implicit Bias: “unconscious favoritism toward or prejudice against people of a certain race, gender, or group that influences one’s actions or perceptions.” (Lowe 2014)</a:t>
            </a:r>
            <a:endParaRPr sz="3300">
              <a:solidFill>
                <a:srgbClr val="0E101A"/>
              </a:solidFill>
            </a:endParaRPr>
          </a:p>
          <a:p>
            <a:pPr indent="0" lvl="0" marL="0" rtl="0" algn="l">
              <a:lnSpc>
                <a:spcPct val="100000"/>
              </a:lnSpc>
              <a:spcBef>
                <a:spcPts val="0"/>
              </a:spcBef>
              <a:spcAft>
                <a:spcPts val="0"/>
              </a:spcAft>
              <a:buNone/>
            </a:pPr>
            <a:r>
              <a:t/>
            </a:r>
            <a:endParaRPr b="1" sz="3700">
              <a:solidFill>
                <a:srgbClr val="0E101A"/>
              </a:solidFill>
            </a:endParaRPr>
          </a:p>
          <a:p>
            <a:pPr indent="0" lvl="0" marL="0" rtl="0" algn="l">
              <a:lnSpc>
                <a:spcPct val="100000"/>
              </a:lnSpc>
              <a:spcBef>
                <a:spcPts val="0"/>
              </a:spcBef>
              <a:spcAft>
                <a:spcPts val="0"/>
              </a:spcAft>
              <a:buNone/>
            </a:pPr>
            <a:r>
              <a:rPr b="1" lang="en-US" sz="3700">
                <a:solidFill>
                  <a:srgbClr val="0E101A"/>
                </a:solidFill>
              </a:rPr>
              <a:t>Historical Background </a:t>
            </a:r>
            <a:endParaRPr sz="3300">
              <a:solidFill>
                <a:srgbClr val="0E101A"/>
              </a:solidFill>
            </a:endParaRPr>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The high school graduation rate for English learner students was 61% in 2012-13, compared with an overall US graduation rate of 81%. Using decennial Census data and age at arrival in the United States, a person who speaks English poorly earns roughly 33% less than one who speaks English well. The majority of the earnings gap can be explained by lower levels of educational attainment. That is, people with greater English proficiency get more education, explaining a large share of the gap in earnings (Barrow 2016).</a:t>
            </a:r>
            <a:endParaRPr sz="3700">
              <a:solidFill>
                <a:srgbClr val="0E101A"/>
              </a:solidFill>
            </a:endParaRPr>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1923: Supreme Court invalidated a Nebraska law banning the teaching of foreign languages to schoolchildren. </a:t>
            </a:r>
            <a:endParaRPr sz="3300">
              <a:solidFill>
                <a:srgbClr val="0E101A"/>
              </a:solidFill>
            </a:endParaRPr>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1920-1960: Students were held at the same grade level until enough English was mastered to advance in subject areas.</a:t>
            </a:r>
            <a:endParaRPr sz="3300">
              <a:solidFill>
                <a:srgbClr val="0E101A"/>
              </a:solidFill>
            </a:endParaRPr>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After the supreme court ruled in Brown V.S Board that school segregation based on race was unconstitutional in 1954, Cuban immigrants who were fleeing their country in 1960 requested bilingual schooling for their children. The First program was open to both English and Spanish speakers at Coral Way Elementary School. </a:t>
            </a:r>
            <a:endParaRPr sz="3300">
              <a:solidFill>
                <a:srgbClr val="0E101A"/>
              </a:solidFill>
            </a:endParaRPr>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1968: The Bilingual Education Act was the first legislation that recognized ELL children and supported bilingual education. </a:t>
            </a:r>
            <a:endParaRPr sz="3300">
              <a:solidFill>
                <a:srgbClr val="0E101A"/>
              </a:solidFill>
            </a:endParaRPr>
          </a:p>
          <a:p>
            <a:pPr indent="-641350" lvl="0" marL="863600" rtl="0" algn="l">
              <a:lnSpc>
                <a:spcPct val="100000"/>
              </a:lnSpc>
              <a:spcBef>
                <a:spcPts val="0"/>
              </a:spcBef>
              <a:spcAft>
                <a:spcPts val="0"/>
              </a:spcAft>
              <a:buClr>
                <a:srgbClr val="0E101A"/>
              </a:buClr>
              <a:buSzPts val="3300"/>
              <a:buFont typeface="Times New Roman"/>
              <a:buChar char="●"/>
            </a:pPr>
            <a:r>
              <a:rPr lang="en-US" sz="3300">
                <a:solidFill>
                  <a:srgbClr val="0E101A"/>
                </a:solidFill>
              </a:rPr>
              <a:t>Equal Educational Opportunities Act, No Child Left Behind Act (NCLB), and Every Student Succeeds Act (ESSA) benefited ELL students with school funds and new programs. </a:t>
            </a:r>
            <a:r>
              <a:rPr lang="en-US" sz="3700">
                <a:solidFill>
                  <a:srgbClr val="0E101A"/>
                </a:solidFill>
              </a:rPr>
              <a:t>(U.S. Department of Education )</a:t>
            </a:r>
            <a:endParaRPr sz="3300">
              <a:solidFill>
                <a:srgbClr val="0E101A"/>
              </a:solidFill>
            </a:endParaRPr>
          </a:p>
          <a:p>
            <a:pPr indent="0" lvl="0" marL="863600" rtl="0" algn="l">
              <a:lnSpc>
                <a:spcPct val="100000"/>
              </a:lnSpc>
              <a:spcBef>
                <a:spcPts val="0"/>
              </a:spcBef>
              <a:spcAft>
                <a:spcPts val="0"/>
              </a:spcAft>
              <a:buNone/>
            </a:pPr>
            <a:r>
              <a:t/>
            </a:r>
            <a:endParaRPr sz="3300"/>
          </a:p>
          <a:p>
            <a:pPr indent="0" lvl="0" marL="0" rtl="0" algn="l">
              <a:lnSpc>
                <a:spcPct val="100000"/>
              </a:lnSpc>
              <a:spcBef>
                <a:spcPts val="0"/>
              </a:spcBef>
              <a:spcAft>
                <a:spcPts val="0"/>
              </a:spcAft>
              <a:buNone/>
            </a:pPr>
            <a:r>
              <a:t/>
            </a:r>
            <a:endParaRPr sz="5200">
              <a:latin typeface="Calibri"/>
              <a:ea typeface="Calibri"/>
              <a:cs typeface="Calibri"/>
              <a:sym typeface="Calibri"/>
            </a:endParaRPr>
          </a:p>
        </p:txBody>
      </p:sp>
      <p:sp>
        <p:nvSpPr>
          <p:cNvPr id="34" name="Google Shape;34;p1"/>
          <p:cNvSpPr txBox="1"/>
          <p:nvPr>
            <p:ph idx="7" type="body"/>
          </p:nvPr>
        </p:nvSpPr>
        <p:spPr>
          <a:xfrm>
            <a:off x="22322262" y="5994400"/>
            <a:ext cx="10188900" cy="1422300"/>
          </a:xfrm>
          <a:prstGeom prst="rect">
            <a:avLst/>
          </a:prstGeom>
          <a:solidFill>
            <a:srgbClr val="E06666"/>
          </a:solidFill>
          <a:ln cap="flat" cmpd="sng" w="9525">
            <a:solidFill>
              <a:srgbClr val="09306B"/>
            </a:solidFill>
            <a:prstDash val="solid"/>
            <a:round/>
            <a:headEnd len="sm" w="sm" type="none"/>
            <a:tailEnd len="sm" w="sm" type="none"/>
          </a:ln>
        </p:spPr>
        <p:txBody>
          <a:bodyPr anchorCtr="0" anchor="t" bIns="74000" lIns="148000" spcFirstLastPara="1" rIns="148000" wrap="square" tIns="74000">
            <a:noAutofit/>
          </a:bodyPr>
          <a:lstStyle/>
          <a:p>
            <a:pPr indent="0" lvl="0" marL="0" marR="0" rtl="0" algn="ctr">
              <a:lnSpc>
                <a:spcPct val="100000"/>
              </a:lnSpc>
              <a:spcBef>
                <a:spcPts val="0"/>
              </a:spcBef>
              <a:spcAft>
                <a:spcPts val="0"/>
              </a:spcAft>
              <a:buClr>
                <a:schemeClr val="lt1"/>
              </a:buClr>
              <a:buSzPts val="2600"/>
              <a:buFont typeface="Arial"/>
              <a:buNone/>
            </a:pPr>
            <a:r>
              <a:rPr lang="en-US" sz="7500">
                <a:latin typeface="Times New Roman"/>
                <a:ea typeface="Times New Roman"/>
                <a:cs typeface="Times New Roman"/>
                <a:sym typeface="Times New Roman"/>
              </a:rPr>
              <a:t>Methodology</a:t>
            </a:r>
            <a:endParaRPr i="0" sz="7500" u="none" cap="none" strike="noStrike">
              <a:solidFill>
                <a:schemeClr val="lt1"/>
              </a:solidFill>
              <a:latin typeface="Times New Roman"/>
              <a:ea typeface="Times New Roman"/>
              <a:cs typeface="Times New Roman"/>
              <a:sym typeface="Times New Roman"/>
            </a:endParaRPr>
          </a:p>
        </p:txBody>
      </p:sp>
      <p:sp>
        <p:nvSpPr>
          <p:cNvPr id="35" name="Google Shape;35;p1"/>
          <p:cNvSpPr txBox="1"/>
          <p:nvPr>
            <p:ph idx="8" type="body"/>
          </p:nvPr>
        </p:nvSpPr>
        <p:spPr>
          <a:xfrm>
            <a:off x="22515788" y="30798933"/>
            <a:ext cx="10188900" cy="12234300"/>
          </a:xfrm>
          <a:prstGeom prst="rect">
            <a:avLst/>
          </a:prstGeom>
          <a:noFill/>
          <a:ln>
            <a:noFill/>
          </a:ln>
        </p:spPr>
        <p:txBody>
          <a:bodyPr anchorCtr="0" anchor="t" bIns="74000" lIns="148000" spcFirstLastPara="1" rIns="148000" wrap="square" tIns="74000">
            <a:noAutofit/>
          </a:bodyPr>
          <a:lstStyle/>
          <a:p>
            <a:pPr indent="0" lvl="0" marL="0" rtl="0" algn="l">
              <a:lnSpc>
                <a:spcPct val="115000"/>
              </a:lnSpc>
              <a:spcBef>
                <a:spcPts val="0"/>
              </a:spcBef>
              <a:spcAft>
                <a:spcPts val="0"/>
              </a:spcAft>
              <a:buClr>
                <a:schemeClr val="dk1"/>
              </a:buClr>
              <a:buSzPts val="1100"/>
              <a:buFont typeface="Arial"/>
              <a:buNone/>
            </a:pPr>
            <a:r>
              <a:t/>
            </a:r>
            <a:endParaRPr sz="3300"/>
          </a:p>
          <a:p>
            <a:pPr indent="0" lvl="0" marL="0" rtl="0" algn="l">
              <a:lnSpc>
                <a:spcPct val="115000"/>
              </a:lnSpc>
              <a:spcBef>
                <a:spcPts val="0"/>
              </a:spcBef>
              <a:spcAft>
                <a:spcPts val="0"/>
              </a:spcAft>
              <a:buClr>
                <a:schemeClr val="dk1"/>
              </a:buClr>
              <a:buSzPts val="1100"/>
              <a:buFont typeface="Arial"/>
              <a:buNone/>
            </a:pPr>
            <a:r>
              <a:t/>
            </a:r>
            <a:endParaRPr sz="3300"/>
          </a:p>
          <a:p>
            <a:pPr indent="0" lvl="0" marL="0" rtl="0" algn="l">
              <a:lnSpc>
                <a:spcPct val="100000"/>
              </a:lnSpc>
              <a:spcBef>
                <a:spcPts val="0"/>
              </a:spcBef>
              <a:spcAft>
                <a:spcPts val="0"/>
              </a:spcAft>
              <a:buClr>
                <a:schemeClr val="dk1"/>
              </a:buClr>
              <a:buSzPts val="1100"/>
              <a:buFont typeface="Arial"/>
              <a:buNone/>
            </a:pPr>
            <a:r>
              <a:t/>
            </a:r>
            <a:endParaRPr sz="3300"/>
          </a:p>
          <a:p>
            <a:pPr indent="0" lvl="0" marL="0" rtl="0" algn="l">
              <a:lnSpc>
                <a:spcPct val="100000"/>
              </a:lnSpc>
              <a:spcBef>
                <a:spcPts val="0"/>
              </a:spcBef>
              <a:spcAft>
                <a:spcPts val="0"/>
              </a:spcAft>
              <a:buClr>
                <a:schemeClr val="dk1"/>
              </a:buClr>
              <a:buSzPts val="1100"/>
              <a:buFont typeface="Arial"/>
              <a:buNone/>
            </a:pPr>
            <a:r>
              <a:rPr lang="en-US" sz="3300"/>
              <a:t>This research is significant since high school prepares students for college or their future occupation since English is the </a:t>
            </a:r>
            <a:r>
              <a:rPr lang="en-US" sz="3300">
                <a:extLst>
                  <a:ext uri="http://customooxmlschemas.google.com/">
                    <go:slidesCustomData xmlns:go="http://customooxmlschemas.google.com/" textRoundtripDataId="0"/>
                  </a:ext>
                </a:extLst>
              </a:rPr>
              <a:t>lingua franca</a:t>
            </a:r>
            <a:r>
              <a:rPr lang="en-US" sz="3300"/>
              <a:t>, a common language</a:t>
            </a:r>
            <a:r>
              <a:rPr lang="en-US" sz="3300"/>
              <a:t>. Teacher biases shield ELL from experiencing new opportunities with peers that can help them grow academically and culturally. Being bilingual can lead to more job opportunities, connecting easily with friends and family, and expanding personal identity through perseverance and self-discipline.</a:t>
            </a:r>
            <a:endParaRPr b="1" sz="3300"/>
          </a:p>
          <a:p>
            <a:pPr indent="0" lvl="0" marL="0" rtl="0" algn="l">
              <a:spcBef>
                <a:spcPts val="1000"/>
              </a:spcBef>
              <a:spcAft>
                <a:spcPts val="0"/>
              </a:spcAft>
              <a:buClr>
                <a:schemeClr val="dk1"/>
              </a:buClr>
              <a:buSzPts val="1100"/>
              <a:buFont typeface="Arial"/>
              <a:buNone/>
            </a:pPr>
            <a:r>
              <a:rPr b="1" lang="en-US" sz="3700"/>
              <a:t>Limitations </a:t>
            </a:r>
            <a:endParaRPr b="1" sz="3700"/>
          </a:p>
          <a:p>
            <a:pPr indent="-438150" lvl="0" marL="457200" rtl="0" algn="l">
              <a:spcBef>
                <a:spcPts val="0"/>
              </a:spcBef>
              <a:spcAft>
                <a:spcPts val="0"/>
              </a:spcAft>
              <a:buSzPts val="3300"/>
              <a:buFont typeface="Times New Roman"/>
              <a:buChar char="-"/>
            </a:pPr>
            <a:r>
              <a:rPr lang="en-US" sz="3300"/>
              <a:t>No differentiation between race, sex, gender, etc.</a:t>
            </a:r>
            <a:endParaRPr sz="3300"/>
          </a:p>
          <a:p>
            <a:pPr indent="-438150" lvl="0" marL="457200" rtl="0" algn="l">
              <a:spcBef>
                <a:spcPts val="0"/>
              </a:spcBef>
              <a:spcAft>
                <a:spcPts val="0"/>
              </a:spcAft>
              <a:buSzPts val="3300"/>
              <a:buFont typeface="Times New Roman"/>
              <a:buChar char="-"/>
            </a:pPr>
            <a:r>
              <a:rPr lang="en-US" sz="3300"/>
              <a:t>Qualitative research may have brought more accurate data results</a:t>
            </a:r>
            <a:endParaRPr sz="3100"/>
          </a:p>
          <a:p>
            <a:pPr indent="0" lvl="0" marL="0" rtl="0" algn="l">
              <a:lnSpc>
                <a:spcPct val="100000"/>
              </a:lnSpc>
              <a:spcBef>
                <a:spcPts val="1000"/>
              </a:spcBef>
              <a:spcAft>
                <a:spcPts val="0"/>
              </a:spcAft>
              <a:buClr>
                <a:schemeClr val="dk1"/>
              </a:buClr>
              <a:buSzPts val="1100"/>
              <a:buFont typeface="Arial"/>
              <a:buNone/>
            </a:pPr>
            <a:r>
              <a:rPr b="1" lang="en-US" sz="3700"/>
              <a:t>Areas for Future Research</a:t>
            </a:r>
            <a:endParaRPr b="1" sz="3700"/>
          </a:p>
          <a:p>
            <a:pPr indent="-438150" lvl="0" marL="457200" rtl="0" algn="l">
              <a:lnSpc>
                <a:spcPct val="100000"/>
              </a:lnSpc>
              <a:spcBef>
                <a:spcPts val="0"/>
              </a:spcBef>
              <a:spcAft>
                <a:spcPts val="0"/>
              </a:spcAft>
              <a:buSzPts val="3300"/>
              <a:buFont typeface="Times New Roman"/>
              <a:buChar char="-"/>
            </a:pPr>
            <a:r>
              <a:rPr lang="en-US" sz="3300"/>
              <a:t>Study if there are other implicit biases on ELL due to their identity? (race, sex, gender, etc.) </a:t>
            </a:r>
            <a:endParaRPr sz="3300"/>
          </a:p>
          <a:p>
            <a:pPr indent="-438150" lvl="0" marL="457200" rtl="0" algn="l">
              <a:lnSpc>
                <a:spcPct val="100000"/>
              </a:lnSpc>
              <a:spcBef>
                <a:spcPts val="0"/>
              </a:spcBef>
              <a:spcAft>
                <a:spcPts val="0"/>
              </a:spcAft>
              <a:buSzPts val="3300"/>
              <a:buFont typeface="Times New Roman"/>
              <a:buChar char="-"/>
            </a:pPr>
            <a:r>
              <a:rPr lang="en-US" sz="3300"/>
              <a:t>Explore the difference between ELL and their experiences in public and private schools</a:t>
            </a:r>
            <a:endParaRPr sz="3300"/>
          </a:p>
          <a:p>
            <a:pPr indent="-438150" lvl="0" marL="457200" rtl="0" algn="l">
              <a:lnSpc>
                <a:spcPct val="100000"/>
              </a:lnSpc>
              <a:spcBef>
                <a:spcPts val="0"/>
              </a:spcBef>
              <a:spcAft>
                <a:spcPts val="0"/>
              </a:spcAft>
              <a:buSzPts val="3300"/>
              <a:buFont typeface="Times New Roman"/>
              <a:buChar char="-"/>
            </a:pPr>
            <a:r>
              <a:rPr lang="en-US" sz="3300"/>
              <a:t>Study implicit biases on ELL in Elementary and Middle school students in America</a:t>
            </a:r>
            <a:endParaRPr sz="3300"/>
          </a:p>
          <a:p>
            <a:pPr indent="0" lvl="0" marL="0" marR="0" rtl="0" algn="l">
              <a:lnSpc>
                <a:spcPct val="100000"/>
              </a:lnSpc>
              <a:spcBef>
                <a:spcPts val="0"/>
              </a:spcBef>
              <a:spcAft>
                <a:spcPts val="0"/>
              </a:spcAft>
              <a:buClr>
                <a:schemeClr val="dk1"/>
              </a:buClr>
              <a:buSzPts val="2600"/>
              <a:buFont typeface="Arial"/>
              <a:buNone/>
            </a:pPr>
            <a:r>
              <a:t/>
            </a:r>
            <a:endParaRPr sz="3300"/>
          </a:p>
        </p:txBody>
      </p:sp>
      <p:sp>
        <p:nvSpPr>
          <p:cNvPr id="36" name="Google Shape;36;p1"/>
          <p:cNvSpPr txBox="1"/>
          <p:nvPr>
            <p:ph idx="13" type="body"/>
          </p:nvPr>
        </p:nvSpPr>
        <p:spPr>
          <a:xfrm>
            <a:off x="22288538" y="18104433"/>
            <a:ext cx="10482900" cy="10941900"/>
          </a:xfrm>
          <a:prstGeom prst="rect">
            <a:avLst/>
          </a:prstGeom>
          <a:noFill/>
          <a:ln>
            <a:noFill/>
          </a:ln>
        </p:spPr>
        <p:txBody>
          <a:bodyPr anchorCtr="0" anchor="t" bIns="74000" lIns="148000" spcFirstLastPara="1" rIns="148000" wrap="square" tIns="74000">
            <a:noAutofit/>
          </a:bodyPr>
          <a:lstStyle/>
          <a:p>
            <a:pPr indent="0" lvl="0" marL="0" rtl="0" algn="l">
              <a:spcBef>
                <a:spcPts val="0"/>
              </a:spcBef>
              <a:spcAft>
                <a:spcPts val="0"/>
              </a:spcAft>
              <a:buNone/>
            </a:pPr>
            <a:r>
              <a:rPr lang="en-US" sz="3300"/>
              <a:t>When ELL students are new to a school, administrators must immediately choose a grade to place them in. These grade placements are usually lower than the average grade level for their age (Conger, 2013). Along with this, there is a stigma around placing ELL in high-track classes because they will not be able to keep up. Teachers and counselors believe the amount of reading and writing would overwhelm ELL. These students in high school are not motivated to reach higher-level classes such as Advanced Placement or Honors because teachers and counselors don’t expose them. High-track teachers also expect their students to be motivated and independent inside and outside of school and believe ELL are incapable of keeping up. (Kanno 2014).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rPr b="1" lang="en-US" sz="3700"/>
              <a:t>Solutions</a:t>
            </a:r>
            <a:endParaRPr sz="3700"/>
          </a:p>
          <a:p>
            <a:pPr indent="-438150" lvl="0" marL="457200" rtl="0" algn="l">
              <a:spcBef>
                <a:spcPts val="0"/>
              </a:spcBef>
              <a:spcAft>
                <a:spcPts val="0"/>
              </a:spcAft>
              <a:buSzPts val="3300"/>
              <a:buFont typeface="Times New Roman"/>
              <a:buChar char="-"/>
            </a:pPr>
            <a:r>
              <a:rPr lang="en-US" sz="3300"/>
              <a:t>More funding for ESL programs that can help teachers gain extra training</a:t>
            </a:r>
            <a:endParaRPr sz="3300"/>
          </a:p>
          <a:p>
            <a:pPr indent="-438150" lvl="0" marL="457200" rtl="0" algn="l">
              <a:spcBef>
                <a:spcPts val="0"/>
              </a:spcBef>
              <a:spcAft>
                <a:spcPts val="0"/>
              </a:spcAft>
              <a:buSzPts val="3300"/>
              <a:buFont typeface="Times New Roman"/>
              <a:buChar char="-"/>
            </a:pPr>
            <a:r>
              <a:rPr lang="en-US" sz="3300"/>
              <a:t>Hire teachers of similar background to match their school's population of ELL students</a:t>
            </a:r>
            <a:endParaRPr sz="3300"/>
          </a:p>
          <a:p>
            <a:pPr indent="-438150" lvl="0" marL="457200" rtl="0" algn="l">
              <a:spcBef>
                <a:spcPts val="0"/>
              </a:spcBef>
              <a:spcAft>
                <a:spcPts val="0"/>
              </a:spcAft>
              <a:buSzPts val="3300"/>
              <a:buFont typeface="Times New Roman"/>
              <a:buChar char="-"/>
            </a:pPr>
            <a:r>
              <a:rPr lang="en-US" sz="3300"/>
              <a:t>Raise awareness to change laws about hiring certified ESL teachers</a:t>
            </a:r>
            <a:endParaRPr sz="3300"/>
          </a:p>
          <a:p>
            <a:pPr indent="0" lvl="0" marL="0" rtl="0" algn="l">
              <a:spcBef>
                <a:spcPts val="0"/>
              </a:spcBef>
              <a:spcAft>
                <a:spcPts val="0"/>
              </a:spcAft>
              <a:buNone/>
            </a:pPr>
            <a:r>
              <a:t/>
            </a:r>
            <a:endParaRPr sz="4000">
              <a:highlight>
                <a:srgbClr val="FF0000"/>
              </a:highlight>
            </a:endParaRPr>
          </a:p>
        </p:txBody>
      </p:sp>
      <p:sp>
        <p:nvSpPr>
          <p:cNvPr id="37" name="Google Shape;37;p1"/>
          <p:cNvSpPr txBox="1"/>
          <p:nvPr>
            <p:ph idx="14" type="body"/>
          </p:nvPr>
        </p:nvSpPr>
        <p:spPr>
          <a:xfrm>
            <a:off x="22515808" y="30465975"/>
            <a:ext cx="10188900" cy="1422300"/>
          </a:xfrm>
          <a:prstGeom prst="rect">
            <a:avLst/>
          </a:prstGeom>
          <a:solidFill>
            <a:srgbClr val="E06666"/>
          </a:solidFill>
          <a:ln cap="flat" cmpd="sng" w="9525">
            <a:solidFill>
              <a:srgbClr val="09306B"/>
            </a:solidFill>
            <a:prstDash val="solid"/>
            <a:round/>
            <a:headEnd len="sm" w="sm" type="none"/>
            <a:tailEnd len="sm" w="sm" type="none"/>
          </a:ln>
        </p:spPr>
        <p:txBody>
          <a:bodyPr anchorCtr="0" anchor="t" bIns="74000" lIns="148000" spcFirstLastPara="1" rIns="148000" wrap="square" tIns="74000">
            <a:noAutofit/>
          </a:bodyPr>
          <a:lstStyle/>
          <a:p>
            <a:pPr indent="0" lvl="0" marL="0" marR="0" rtl="0" algn="ctr">
              <a:lnSpc>
                <a:spcPct val="100000"/>
              </a:lnSpc>
              <a:spcBef>
                <a:spcPts val="0"/>
              </a:spcBef>
              <a:spcAft>
                <a:spcPts val="0"/>
              </a:spcAft>
              <a:buClr>
                <a:schemeClr val="lt1"/>
              </a:buClr>
              <a:buSzPts val="2600"/>
              <a:buFont typeface="Arial"/>
              <a:buNone/>
            </a:pPr>
            <a:r>
              <a:rPr lang="en-US" sz="6500">
                <a:latin typeface="Times New Roman"/>
                <a:ea typeface="Times New Roman"/>
                <a:cs typeface="Times New Roman"/>
                <a:sym typeface="Times New Roman"/>
              </a:rPr>
              <a:t>Conclusions</a:t>
            </a:r>
            <a:endParaRPr i="0" sz="6500" u="none" cap="none" strike="noStrike">
              <a:solidFill>
                <a:schemeClr val="lt1"/>
              </a:solidFill>
              <a:latin typeface="Times New Roman"/>
              <a:ea typeface="Times New Roman"/>
              <a:cs typeface="Times New Roman"/>
              <a:sym typeface="Times New Roman"/>
            </a:endParaRPr>
          </a:p>
        </p:txBody>
      </p:sp>
      <p:sp>
        <p:nvSpPr>
          <p:cNvPr id="38" name="Google Shape;38;p1"/>
          <p:cNvSpPr txBox="1"/>
          <p:nvPr>
            <p:ph idx="15" type="body"/>
          </p:nvPr>
        </p:nvSpPr>
        <p:spPr>
          <a:xfrm>
            <a:off x="22435463" y="7647083"/>
            <a:ext cx="10482900" cy="7016700"/>
          </a:xfrm>
          <a:prstGeom prst="rect">
            <a:avLst/>
          </a:prstGeom>
          <a:noFill/>
          <a:ln>
            <a:noFill/>
          </a:ln>
        </p:spPr>
        <p:txBody>
          <a:bodyPr anchorCtr="0" anchor="t" bIns="74000" lIns="148000" spcFirstLastPara="1" rIns="148000" wrap="square" tIns="74000">
            <a:noAutofit/>
          </a:bodyPr>
          <a:lstStyle/>
          <a:p>
            <a:pPr indent="0" lvl="0" marL="0" marR="0" rtl="0" algn="l">
              <a:lnSpc>
                <a:spcPct val="100000"/>
              </a:lnSpc>
              <a:spcBef>
                <a:spcPts val="0"/>
              </a:spcBef>
              <a:spcAft>
                <a:spcPts val="0"/>
              </a:spcAft>
              <a:buClr>
                <a:schemeClr val="dk1"/>
              </a:buClr>
              <a:buSzPts val="2100"/>
              <a:buFont typeface="Arial"/>
              <a:buNone/>
            </a:pPr>
            <a:r>
              <a:rPr lang="en-US" sz="3300"/>
              <a:t>My research was primarily </a:t>
            </a:r>
            <a:r>
              <a:rPr lang="en-US" sz="3300" u="sng">
                <a:extLst>
                  <a:ext uri="http://customooxmlschemas.google.com/">
                    <go:slidesCustomData xmlns:go="http://customooxmlschemas.google.com/" textRoundtripDataId="1"/>
                  </a:ext>
                </a:extLst>
              </a:rPr>
              <a:t>quantitative</a:t>
            </a:r>
            <a:r>
              <a:rPr lang="en-US" sz="3300">
                <a:extLst>
                  <a:ext uri="http://customooxmlschemas.google.com/">
                    <go:slidesCustomData xmlns:go="http://customooxmlschemas.google.com/" textRoundtripDataId="2"/>
                  </a:ext>
                </a:extLst>
              </a:rPr>
              <a:t> </a:t>
            </a:r>
            <a:r>
              <a:rPr lang="en-US" sz="3300"/>
              <a:t>data. I began by conducting background research from 2012-2022 via databases like </a:t>
            </a:r>
            <a:endParaRPr sz="3300"/>
          </a:p>
          <a:p>
            <a:pPr indent="0" lvl="0" marL="0" marR="0" rtl="0" algn="l">
              <a:lnSpc>
                <a:spcPct val="100000"/>
              </a:lnSpc>
              <a:spcBef>
                <a:spcPts val="0"/>
              </a:spcBef>
              <a:spcAft>
                <a:spcPts val="0"/>
              </a:spcAft>
              <a:buClr>
                <a:schemeClr val="dk1"/>
              </a:buClr>
              <a:buSzPts val="2100"/>
              <a:buFont typeface="Arial"/>
              <a:buNone/>
            </a:pPr>
            <a:r>
              <a:t/>
            </a:r>
            <a:endParaRPr sz="3300"/>
          </a:p>
          <a:p>
            <a:pPr indent="0" lvl="0" marL="0" marR="0" rtl="0" algn="l">
              <a:lnSpc>
                <a:spcPct val="100000"/>
              </a:lnSpc>
              <a:spcBef>
                <a:spcPts val="0"/>
              </a:spcBef>
              <a:spcAft>
                <a:spcPts val="0"/>
              </a:spcAft>
              <a:buClr>
                <a:schemeClr val="dk1"/>
              </a:buClr>
              <a:buSzPts val="2100"/>
              <a:buFont typeface="Arial"/>
              <a:buNone/>
            </a:pPr>
            <a:r>
              <a:rPr b="1" lang="en-US" sz="3700"/>
              <a:t>● Data Collections and Graphs</a:t>
            </a:r>
            <a:endParaRPr b="1" sz="3700"/>
          </a:p>
          <a:p>
            <a:pPr indent="0" lvl="0" marL="0" marR="0" rtl="0" algn="l">
              <a:lnSpc>
                <a:spcPct val="100000"/>
              </a:lnSpc>
              <a:spcBef>
                <a:spcPts val="0"/>
              </a:spcBef>
              <a:spcAft>
                <a:spcPts val="0"/>
              </a:spcAft>
              <a:buClr>
                <a:schemeClr val="dk1"/>
              </a:buClr>
              <a:buSzPts val="2100"/>
              <a:buFont typeface="Arial"/>
              <a:buNone/>
            </a:pPr>
            <a:r>
              <a:rPr lang="en-US" sz="3300"/>
              <a:t>        US Department of Education</a:t>
            </a:r>
            <a:endParaRPr sz="3300"/>
          </a:p>
          <a:p>
            <a:pPr indent="0" lvl="0" marL="0" marR="0" rtl="0" algn="l">
              <a:lnSpc>
                <a:spcPct val="100000"/>
              </a:lnSpc>
              <a:spcBef>
                <a:spcPts val="0"/>
              </a:spcBef>
              <a:spcAft>
                <a:spcPts val="0"/>
              </a:spcAft>
              <a:buClr>
                <a:schemeClr val="dk1"/>
              </a:buClr>
              <a:buSzPts val="2100"/>
              <a:buFont typeface="Arial"/>
              <a:buNone/>
            </a:pPr>
            <a:r>
              <a:rPr lang="en-US" sz="3300"/>
              <a:t>        Pew Research </a:t>
            </a:r>
            <a:r>
              <a:rPr lang="en-US" sz="3300">
                <a:extLst>
                  <a:ext uri="http://customooxmlschemas.google.com/">
                    <go:slidesCustomData xmlns:go="http://customooxmlschemas.google.com/" textRoundtripDataId="3"/>
                  </a:ext>
                </a:extLst>
              </a:rPr>
              <a:t>Cente</a:t>
            </a:r>
            <a:r>
              <a:rPr lang="en-US" sz="3300"/>
              <a:t>r</a:t>
            </a:r>
            <a:endParaRPr sz="3300"/>
          </a:p>
          <a:p>
            <a:pPr indent="0" lvl="0" marL="0" marR="0" rtl="0" algn="l">
              <a:lnSpc>
                <a:spcPct val="100000"/>
              </a:lnSpc>
              <a:spcBef>
                <a:spcPts val="0"/>
              </a:spcBef>
              <a:spcAft>
                <a:spcPts val="0"/>
              </a:spcAft>
              <a:buClr>
                <a:schemeClr val="dk1"/>
              </a:buClr>
              <a:buSzPts val="2100"/>
              <a:buFont typeface="Arial"/>
              <a:buNone/>
            </a:pPr>
            <a:r>
              <a:rPr lang="en-US" sz="3300"/>
              <a:t>        National Education Association</a:t>
            </a:r>
            <a:endParaRPr sz="3300"/>
          </a:p>
          <a:p>
            <a:pPr indent="0" lvl="0" marL="0" marR="0" rtl="0" algn="l">
              <a:lnSpc>
                <a:spcPct val="100000"/>
              </a:lnSpc>
              <a:spcBef>
                <a:spcPts val="0"/>
              </a:spcBef>
              <a:spcAft>
                <a:spcPts val="0"/>
              </a:spcAft>
              <a:buClr>
                <a:schemeClr val="dk1"/>
              </a:buClr>
              <a:buSzPts val="2100"/>
              <a:buFont typeface="Arial"/>
              <a:buNone/>
            </a:pPr>
            <a:r>
              <a:rPr lang="en-US" sz="3300"/>
              <a:t>        National Clearinghouse for English Language </a:t>
            </a:r>
            <a:endParaRPr sz="3300"/>
          </a:p>
          <a:p>
            <a:pPr indent="0" lvl="0" marL="0" marR="0" rtl="0" algn="l">
              <a:lnSpc>
                <a:spcPct val="100000"/>
              </a:lnSpc>
              <a:spcBef>
                <a:spcPts val="0"/>
              </a:spcBef>
              <a:spcAft>
                <a:spcPts val="0"/>
              </a:spcAft>
              <a:buClr>
                <a:schemeClr val="dk1"/>
              </a:buClr>
              <a:buSzPts val="2100"/>
              <a:buFont typeface="Arial"/>
              <a:buNone/>
            </a:pPr>
            <a:r>
              <a:t/>
            </a:r>
            <a:endParaRPr sz="3300"/>
          </a:p>
          <a:p>
            <a:pPr indent="0" lvl="0" marL="0" marR="0" rtl="0" algn="l">
              <a:lnSpc>
                <a:spcPct val="100000"/>
              </a:lnSpc>
              <a:spcBef>
                <a:spcPts val="0"/>
              </a:spcBef>
              <a:spcAft>
                <a:spcPts val="0"/>
              </a:spcAft>
              <a:buClr>
                <a:schemeClr val="dk1"/>
              </a:buClr>
              <a:buSzPts val="2100"/>
              <a:buFont typeface="Arial"/>
              <a:buNone/>
            </a:pPr>
            <a:r>
              <a:rPr lang="en-US" sz="3300"/>
              <a:t>Acquisition</a:t>
            </a:r>
            <a:endParaRPr sz="3300"/>
          </a:p>
          <a:p>
            <a:pPr indent="0" lvl="0" marL="0" rtl="0" algn="l">
              <a:spcBef>
                <a:spcPts val="0"/>
              </a:spcBef>
              <a:spcAft>
                <a:spcPts val="0"/>
              </a:spcAft>
              <a:buNone/>
            </a:pPr>
            <a:r>
              <a:rPr lang="en-US" sz="3300"/>
              <a:t>My previous experience as an English Learner from kindergarten through third grade was the main inspiration for this research. My experience led me to have a lack of self confidence due to my teachers doubting my ability to do well in school</a:t>
            </a:r>
            <a:endParaRPr sz="3300"/>
          </a:p>
        </p:txBody>
      </p:sp>
      <p:sp>
        <p:nvSpPr>
          <p:cNvPr id="39" name="Google Shape;39;p1"/>
          <p:cNvSpPr txBox="1"/>
          <p:nvPr/>
        </p:nvSpPr>
        <p:spPr>
          <a:xfrm>
            <a:off x="11593350" y="8009467"/>
            <a:ext cx="10674900" cy="1982100"/>
          </a:xfrm>
          <a:prstGeom prst="rect">
            <a:avLst/>
          </a:prstGeom>
          <a:noFill/>
          <a:ln>
            <a:noFill/>
          </a:ln>
        </p:spPr>
        <p:txBody>
          <a:bodyPr anchorCtr="0" anchor="t" bIns="172700" lIns="172700" spcFirstLastPara="1" rIns="172700" wrap="square" tIns="172700">
            <a:spAutoFit/>
          </a:bodyPr>
          <a:lstStyle/>
          <a:p>
            <a:pPr indent="0" lvl="0" marL="0" rtl="0" algn="l">
              <a:lnSpc>
                <a:spcPct val="115000"/>
              </a:lnSpc>
              <a:spcBef>
                <a:spcPts val="0"/>
              </a:spcBef>
              <a:spcAft>
                <a:spcPts val="0"/>
              </a:spcAft>
              <a:buNone/>
            </a:pPr>
            <a:r>
              <a:rPr b="1" lang="en-US" sz="3700">
                <a:solidFill>
                  <a:schemeClr val="dk1"/>
                </a:solidFill>
                <a:latin typeface="Times New Roman"/>
                <a:ea typeface="Times New Roman"/>
                <a:cs typeface="Times New Roman"/>
                <a:sym typeface="Times New Roman"/>
              </a:rPr>
              <a:t>FIGURE 2. States in Southwest have largest shares of ELL students</a:t>
            </a:r>
            <a:endParaRPr b="1" sz="37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b="1" sz="2100">
              <a:solidFill>
                <a:schemeClr val="dk1"/>
              </a:solidFill>
            </a:endParaRPr>
          </a:p>
        </p:txBody>
      </p:sp>
      <p:sp>
        <p:nvSpPr>
          <p:cNvPr id="40" name="Google Shape;40;p1"/>
          <p:cNvSpPr txBox="1"/>
          <p:nvPr>
            <p:ph idx="7" type="body"/>
          </p:nvPr>
        </p:nvSpPr>
        <p:spPr>
          <a:xfrm>
            <a:off x="11565256" y="5994400"/>
            <a:ext cx="10188900" cy="1422300"/>
          </a:xfrm>
          <a:prstGeom prst="rect">
            <a:avLst/>
          </a:prstGeom>
          <a:solidFill>
            <a:srgbClr val="E06666"/>
          </a:solidFill>
          <a:ln cap="flat" cmpd="sng" w="9525">
            <a:solidFill>
              <a:srgbClr val="09306B"/>
            </a:solidFill>
            <a:prstDash val="solid"/>
            <a:round/>
            <a:headEnd len="sm" w="sm" type="none"/>
            <a:tailEnd len="sm" w="sm" type="none"/>
          </a:ln>
        </p:spPr>
        <p:txBody>
          <a:bodyPr anchorCtr="0" anchor="t" bIns="74000" lIns="148000" spcFirstLastPara="1" rIns="148000" wrap="square" tIns="74000">
            <a:noAutofit/>
          </a:bodyPr>
          <a:lstStyle/>
          <a:p>
            <a:pPr indent="0" lvl="0" marL="0" marR="0" rtl="0" algn="ctr">
              <a:lnSpc>
                <a:spcPct val="100000"/>
              </a:lnSpc>
              <a:spcBef>
                <a:spcPts val="0"/>
              </a:spcBef>
              <a:spcAft>
                <a:spcPts val="0"/>
              </a:spcAft>
              <a:buClr>
                <a:schemeClr val="lt1"/>
              </a:buClr>
              <a:buSzPts val="2600"/>
              <a:buFont typeface="Arial"/>
              <a:buNone/>
            </a:pPr>
            <a:r>
              <a:rPr lang="en-US" sz="7500">
                <a:latin typeface="Times New Roman"/>
                <a:ea typeface="Times New Roman"/>
                <a:cs typeface="Times New Roman"/>
                <a:sym typeface="Times New Roman"/>
              </a:rPr>
              <a:t>Data</a:t>
            </a:r>
            <a:endParaRPr i="0" sz="7500" u="none" cap="none" strike="noStrike">
              <a:solidFill>
                <a:schemeClr val="lt1"/>
              </a:solidFill>
              <a:latin typeface="Times New Roman"/>
              <a:ea typeface="Times New Roman"/>
              <a:cs typeface="Times New Roman"/>
              <a:sym typeface="Times New Roman"/>
            </a:endParaRPr>
          </a:p>
        </p:txBody>
      </p:sp>
      <p:sp>
        <p:nvSpPr>
          <p:cNvPr id="41" name="Google Shape;41;p1"/>
          <p:cNvSpPr txBox="1"/>
          <p:nvPr/>
        </p:nvSpPr>
        <p:spPr>
          <a:xfrm>
            <a:off x="11881575" y="24453783"/>
            <a:ext cx="9896400" cy="3057900"/>
          </a:xfrm>
          <a:prstGeom prst="rect">
            <a:avLst/>
          </a:prstGeom>
          <a:noFill/>
          <a:ln>
            <a:noFill/>
          </a:ln>
        </p:spPr>
        <p:txBody>
          <a:bodyPr anchorCtr="0" anchor="t" bIns="172700" lIns="172700" spcFirstLastPara="1" rIns="172700" wrap="square" tIns="172700">
            <a:spAutoFit/>
          </a:bodyPr>
          <a:lstStyle/>
          <a:p>
            <a:pPr indent="0" lvl="0" marL="0" rtl="0" algn="l">
              <a:spcBef>
                <a:spcPts val="0"/>
              </a:spcBef>
              <a:spcAft>
                <a:spcPts val="0"/>
              </a:spcAft>
              <a:buNone/>
            </a:pPr>
            <a:r>
              <a:rPr lang="en-US" sz="3300">
                <a:solidFill>
                  <a:schemeClr val="dk1"/>
                </a:solidFill>
                <a:latin typeface="Times New Roman"/>
                <a:ea typeface="Times New Roman"/>
                <a:cs typeface="Times New Roman"/>
                <a:sym typeface="Times New Roman"/>
              </a:rPr>
              <a:t>Top 20 most commonly reported home languages of ELL in American Schools from 2016-2017 school year (</a:t>
            </a:r>
            <a:r>
              <a:rPr lang="en-US" sz="3300">
                <a:solidFill>
                  <a:schemeClr val="dk1"/>
                </a:solidFill>
                <a:latin typeface="Times New Roman"/>
                <a:ea typeface="Times New Roman"/>
                <a:cs typeface="Times New Roman"/>
                <a:sym typeface="Times New Roman"/>
              </a:rPr>
              <a:t> National Clearinghouse for English Language Acquisition 2016-17)</a:t>
            </a:r>
            <a:endParaRPr sz="33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4400">
              <a:solidFill>
                <a:schemeClr val="dk1"/>
              </a:solidFill>
              <a:latin typeface="Times New Roman"/>
              <a:ea typeface="Times New Roman"/>
              <a:cs typeface="Times New Roman"/>
              <a:sym typeface="Times New Roman"/>
            </a:endParaRPr>
          </a:p>
        </p:txBody>
      </p:sp>
      <p:sp>
        <p:nvSpPr>
          <p:cNvPr id="42" name="Google Shape;42;p1"/>
          <p:cNvSpPr txBox="1"/>
          <p:nvPr/>
        </p:nvSpPr>
        <p:spPr>
          <a:xfrm>
            <a:off x="11725006" y="22681550"/>
            <a:ext cx="10674900" cy="2461500"/>
          </a:xfrm>
          <a:prstGeom prst="rect">
            <a:avLst/>
          </a:prstGeom>
          <a:noFill/>
          <a:ln>
            <a:noFill/>
          </a:ln>
        </p:spPr>
        <p:txBody>
          <a:bodyPr anchorCtr="0" anchor="t" bIns="172700" lIns="172700" spcFirstLastPara="1" rIns="172700" wrap="square" tIns="172700">
            <a:spAutoFit/>
          </a:bodyPr>
          <a:lstStyle/>
          <a:p>
            <a:pPr indent="0" lvl="0" marL="0" rtl="0" algn="l">
              <a:lnSpc>
                <a:spcPct val="115000"/>
              </a:lnSpc>
              <a:spcBef>
                <a:spcPts val="0"/>
              </a:spcBef>
              <a:spcAft>
                <a:spcPts val="0"/>
              </a:spcAft>
              <a:buNone/>
            </a:pPr>
            <a:r>
              <a:rPr b="1" lang="en-US" sz="3700">
                <a:solidFill>
                  <a:schemeClr val="dk1"/>
                </a:solidFill>
                <a:latin typeface="Times New Roman"/>
                <a:ea typeface="Times New Roman"/>
                <a:cs typeface="Times New Roman"/>
                <a:sym typeface="Times New Roman"/>
              </a:rPr>
              <a:t>FIGURE 3. </a:t>
            </a:r>
            <a:r>
              <a:rPr b="1" lang="en-US" sz="3700">
                <a:solidFill>
                  <a:schemeClr val="dk1"/>
                </a:solidFill>
                <a:latin typeface="Times New Roman"/>
                <a:ea typeface="Times New Roman"/>
                <a:cs typeface="Times New Roman"/>
                <a:sym typeface="Times New Roman"/>
              </a:rPr>
              <a:t>Percentage distribution of ELL students languages 2016</a:t>
            </a:r>
            <a:endParaRPr b="1" sz="37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b="1" sz="21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b="1" sz="2800">
              <a:solidFill>
                <a:schemeClr val="dk1"/>
              </a:solidFill>
            </a:endParaRPr>
          </a:p>
        </p:txBody>
      </p:sp>
      <p:sp>
        <p:nvSpPr>
          <p:cNvPr id="43" name="Google Shape;43;p1"/>
          <p:cNvSpPr txBox="1"/>
          <p:nvPr/>
        </p:nvSpPr>
        <p:spPr>
          <a:xfrm>
            <a:off x="11593350" y="9218500"/>
            <a:ext cx="10674900" cy="1872600"/>
          </a:xfrm>
          <a:prstGeom prst="rect">
            <a:avLst/>
          </a:prstGeom>
          <a:noFill/>
          <a:ln>
            <a:noFill/>
          </a:ln>
        </p:spPr>
        <p:txBody>
          <a:bodyPr anchorCtr="0" anchor="t" bIns="172700" lIns="172700" spcFirstLastPara="1" rIns="172700" wrap="square" tIns="172700">
            <a:spAutoFit/>
          </a:bodyPr>
          <a:lstStyle/>
          <a:p>
            <a:pPr indent="0" lvl="0" marL="0" rtl="0" algn="l">
              <a:spcBef>
                <a:spcPts val="0"/>
              </a:spcBef>
              <a:spcAft>
                <a:spcPts val="0"/>
              </a:spcAft>
              <a:buNone/>
            </a:pPr>
            <a:r>
              <a:rPr lang="en-US" sz="3300">
                <a:solidFill>
                  <a:schemeClr val="dk1"/>
                </a:solidFill>
                <a:latin typeface="Times New Roman"/>
                <a:ea typeface="Times New Roman"/>
                <a:cs typeface="Times New Roman"/>
                <a:sym typeface="Times New Roman"/>
              </a:rPr>
              <a:t>Arrows represent science course pathways. The shaded area represents the most common course selections for ELL (Kanno 2014)</a:t>
            </a:r>
            <a:endParaRPr sz="3300">
              <a:solidFill>
                <a:schemeClr val="dk1"/>
              </a:solidFill>
              <a:latin typeface="Times New Roman"/>
              <a:ea typeface="Times New Roman"/>
              <a:cs typeface="Times New Roman"/>
              <a:sym typeface="Times New Roman"/>
            </a:endParaRPr>
          </a:p>
        </p:txBody>
      </p:sp>
      <p:pic>
        <p:nvPicPr>
          <p:cNvPr id="44" name="Google Shape;44;p1"/>
          <p:cNvPicPr preferRelativeResize="0"/>
          <p:nvPr/>
        </p:nvPicPr>
        <p:blipFill rotWithShape="1">
          <a:blip r:embed="rId3">
            <a:alphaModFix/>
          </a:blip>
          <a:srcRect b="0" l="0" r="0" t="1545"/>
          <a:stretch/>
        </p:blipFill>
        <p:spPr>
          <a:xfrm>
            <a:off x="11707450" y="11459763"/>
            <a:ext cx="10482750" cy="9753600"/>
          </a:xfrm>
          <a:prstGeom prst="rect">
            <a:avLst/>
          </a:prstGeom>
          <a:noFill/>
          <a:ln>
            <a:noFill/>
          </a:ln>
        </p:spPr>
      </p:pic>
      <p:sp>
        <p:nvSpPr>
          <p:cNvPr id="45" name="Google Shape;45;p1"/>
          <p:cNvSpPr txBox="1"/>
          <p:nvPr>
            <p:ph idx="14" type="body"/>
          </p:nvPr>
        </p:nvSpPr>
        <p:spPr>
          <a:xfrm>
            <a:off x="22464394" y="16162867"/>
            <a:ext cx="10188900" cy="1422300"/>
          </a:xfrm>
          <a:prstGeom prst="rect">
            <a:avLst/>
          </a:prstGeom>
          <a:solidFill>
            <a:srgbClr val="E06666"/>
          </a:solidFill>
          <a:ln cap="flat" cmpd="sng" w="9525">
            <a:solidFill>
              <a:srgbClr val="09306B"/>
            </a:solidFill>
            <a:prstDash val="solid"/>
            <a:round/>
            <a:headEnd len="sm" w="sm" type="none"/>
            <a:tailEnd len="sm" w="sm" type="none"/>
          </a:ln>
        </p:spPr>
        <p:txBody>
          <a:bodyPr anchorCtr="0" anchor="t" bIns="74000" lIns="148000" spcFirstLastPara="1" rIns="148000" wrap="square" tIns="74000">
            <a:noAutofit/>
          </a:bodyPr>
          <a:lstStyle/>
          <a:p>
            <a:pPr indent="0" lvl="0" marL="0" marR="0" rtl="0" algn="ctr">
              <a:lnSpc>
                <a:spcPct val="100000"/>
              </a:lnSpc>
              <a:spcBef>
                <a:spcPts val="0"/>
              </a:spcBef>
              <a:spcAft>
                <a:spcPts val="0"/>
              </a:spcAft>
              <a:buClr>
                <a:schemeClr val="lt1"/>
              </a:buClr>
              <a:buSzPts val="2600"/>
              <a:buFont typeface="Arial"/>
              <a:buNone/>
            </a:pPr>
            <a:r>
              <a:rPr lang="en-US" sz="6500">
                <a:latin typeface="Times New Roman"/>
                <a:ea typeface="Times New Roman"/>
                <a:cs typeface="Times New Roman"/>
                <a:sym typeface="Times New Roman"/>
              </a:rPr>
              <a:t>Findings and Solutions</a:t>
            </a:r>
            <a:endParaRPr i="0" sz="6500" u="none" cap="none" strike="noStrike">
              <a:solidFill>
                <a:schemeClr val="lt1"/>
              </a:solidFill>
              <a:latin typeface="Times New Roman"/>
              <a:ea typeface="Times New Roman"/>
              <a:cs typeface="Times New Roman"/>
              <a:sym typeface="Times New Roman"/>
            </a:endParaRPr>
          </a:p>
        </p:txBody>
      </p:sp>
      <p:pic>
        <p:nvPicPr>
          <p:cNvPr id="46" name="Google Shape;46;p1"/>
          <p:cNvPicPr preferRelativeResize="0"/>
          <p:nvPr/>
        </p:nvPicPr>
        <p:blipFill>
          <a:blip r:embed="rId4">
            <a:alphaModFix/>
          </a:blip>
          <a:stretch>
            <a:fillRect/>
          </a:stretch>
        </p:blipFill>
        <p:spPr>
          <a:xfrm>
            <a:off x="1206675" y="37540067"/>
            <a:ext cx="10482750" cy="6035134"/>
          </a:xfrm>
          <a:prstGeom prst="rect">
            <a:avLst/>
          </a:prstGeom>
          <a:noFill/>
          <a:ln>
            <a:noFill/>
          </a:ln>
        </p:spPr>
      </p:pic>
      <p:pic>
        <p:nvPicPr>
          <p:cNvPr id="47" name="Google Shape;47;p1"/>
          <p:cNvPicPr preferRelativeResize="0"/>
          <p:nvPr/>
        </p:nvPicPr>
        <p:blipFill rotWithShape="1">
          <a:blip r:embed="rId5">
            <a:alphaModFix/>
          </a:blip>
          <a:srcRect b="0" l="1038" r="22044" t="10386"/>
          <a:stretch/>
        </p:blipFill>
        <p:spPr>
          <a:xfrm>
            <a:off x="11990606" y="27280733"/>
            <a:ext cx="10188902" cy="14232933"/>
          </a:xfrm>
          <a:prstGeom prst="rect">
            <a:avLst/>
          </a:prstGeom>
          <a:noFill/>
          <a:ln>
            <a:noFill/>
          </a:ln>
        </p:spPr>
      </p:pic>
      <p:sp>
        <p:nvSpPr>
          <p:cNvPr id="48" name="Google Shape;48;p1"/>
          <p:cNvSpPr txBox="1"/>
          <p:nvPr/>
        </p:nvSpPr>
        <p:spPr>
          <a:xfrm>
            <a:off x="1206675" y="35685333"/>
            <a:ext cx="10674900" cy="2461500"/>
          </a:xfrm>
          <a:prstGeom prst="rect">
            <a:avLst/>
          </a:prstGeom>
          <a:noFill/>
          <a:ln>
            <a:noFill/>
          </a:ln>
        </p:spPr>
        <p:txBody>
          <a:bodyPr anchorCtr="0" anchor="t" bIns="172700" lIns="172700" spcFirstLastPara="1" rIns="172700" wrap="square" tIns="172700">
            <a:spAutoFit/>
          </a:bodyPr>
          <a:lstStyle/>
          <a:p>
            <a:pPr indent="0" lvl="0" marL="0" rtl="0" algn="l">
              <a:lnSpc>
                <a:spcPct val="115000"/>
              </a:lnSpc>
              <a:spcBef>
                <a:spcPts val="0"/>
              </a:spcBef>
              <a:spcAft>
                <a:spcPts val="0"/>
              </a:spcAft>
              <a:buNone/>
            </a:pPr>
            <a:r>
              <a:rPr b="1" lang="en-US" sz="3700">
                <a:solidFill>
                  <a:schemeClr val="dk1"/>
                </a:solidFill>
                <a:latin typeface="Times New Roman"/>
                <a:ea typeface="Times New Roman"/>
                <a:cs typeface="Times New Roman"/>
                <a:sym typeface="Times New Roman"/>
              </a:rPr>
              <a:t>FIGURE 1. Coral Way Elementary School (Elementaryschools.org 2015-16)</a:t>
            </a:r>
            <a:endParaRPr b="1" sz="37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b="1" sz="21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b="1" sz="28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