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2918400" cy="43891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 roundtripDataSignature="AMtx7mhZ2iVizcQbfxEntUZXd1OWT7ktC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7" d="100"/>
          <a:sy n="17" d="100"/>
        </p:scale>
        <p:origin x="3066"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0" Type="http://schemas.openxmlformats.org/officeDocument/2006/relationships/tableStyles" Target="tableStyles.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43416" y="685800"/>
            <a:ext cx="25719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docs.google.com/document/d/1z0-UT9ykLZc0dn80v4gfJ1xKpi-QRp23Far5j52O0bw/edit"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r>
              <a:rPr lang="en-US" u="sng">
                <a:solidFill>
                  <a:schemeClr val="hlink"/>
                </a:solidFill>
                <a:hlinkClick r:id="rId3"/>
              </a:rPr>
              <a:t>Works Cited</a:t>
            </a:r>
            <a:r>
              <a:rPr lang="en-US"/>
              <a:t> </a:t>
            </a:r>
            <a:endParaRPr/>
          </a:p>
        </p:txBody>
      </p:sp>
      <p:sp>
        <p:nvSpPr>
          <p:cNvPr id="27" name="Google Shape;27;p1:notes"/>
          <p:cNvSpPr>
            <a:spLocks noGrp="1" noRot="1" noChangeAspect="1"/>
          </p:cNvSpPr>
          <p:nvPr>
            <p:ph type="sldImg" idx="2"/>
          </p:nvPr>
        </p:nvSpPr>
        <p:spPr>
          <a:xfrm>
            <a:off x="2143416" y="685800"/>
            <a:ext cx="25719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3"/>
          <p:cNvSpPr txBox="1">
            <a:spLocks noGrp="1"/>
          </p:cNvSpPr>
          <p:nvPr>
            <p:ph type="title"/>
          </p:nvPr>
        </p:nvSpPr>
        <p:spPr>
          <a:xfrm>
            <a:off x="522514" y="812800"/>
            <a:ext cx="31873500" cy="4470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72700" tIns="172700" rIns="172700" bIns="172700" anchor="ctr" anchorCtr="1">
            <a:noAutofit/>
          </a:bodyPr>
          <a:lstStyle>
            <a:lvl1pPr marR="0" lvl="0" algn="ctr" rtl="0">
              <a:lnSpc>
                <a:spcPct val="100000"/>
              </a:lnSpc>
              <a:spcBef>
                <a:spcPts val="0"/>
              </a:spcBef>
              <a:spcAft>
                <a:spcPts val="0"/>
              </a:spcAft>
              <a:buClr>
                <a:schemeClr val="lt1"/>
              </a:buClr>
              <a:buSzPts val="2600"/>
              <a:buFont typeface="Arial"/>
              <a:buNone/>
              <a:defRPr sz="59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2600"/>
              <a:buFont typeface="Arial"/>
              <a:buNone/>
              <a:defRPr sz="3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2600"/>
              <a:buFont typeface="Arial"/>
              <a:buNone/>
              <a:defRPr sz="3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2600"/>
              <a:buFont typeface="Arial"/>
              <a:buNone/>
              <a:defRPr sz="3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2600"/>
              <a:buFont typeface="Arial"/>
              <a:buNone/>
              <a:defRPr sz="3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2600"/>
              <a:buFont typeface="Arial"/>
              <a:buNone/>
              <a:defRPr sz="3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2600"/>
              <a:buFont typeface="Arial"/>
              <a:buNone/>
              <a:defRPr sz="3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2600"/>
              <a:buFont typeface="Arial"/>
              <a:buNone/>
              <a:defRPr sz="3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2600"/>
              <a:buFont typeface="Arial"/>
              <a:buNone/>
              <a:defRPr sz="3400" b="0" i="0" u="none" strike="noStrike" cap="none">
                <a:solidFill>
                  <a:srgbClr val="000000"/>
                </a:solidFill>
                <a:latin typeface="Arial"/>
                <a:ea typeface="Arial"/>
                <a:cs typeface="Arial"/>
                <a:sym typeface="Arial"/>
              </a:defRPr>
            </a:lvl9pPr>
          </a:lstStyle>
          <a:p>
            <a:endParaRPr/>
          </a:p>
        </p:txBody>
      </p:sp>
      <p:sp>
        <p:nvSpPr>
          <p:cNvPr id="8" name="Google Shape;8;p3"/>
          <p:cNvSpPr txBox="1">
            <a:spLocks noGrp="1"/>
          </p:cNvSpPr>
          <p:nvPr>
            <p:ph type="body" idx="1"/>
          </p:nvPr>
        </p:nvSpPr>
        <p:spPr>
          <a:xfrm>
            <a:off x="522515" y="5689600"/>
            <a:ext cx="101889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72700" tIns="172700" rIns="172700" bIns="172700" anchor="t" anchorCtr="0">
            <a:noAutofit/>
          </a:bodyPr>
          <a:lstStyle>
            <a:lvl1pPr marL="457200" marR="0" lvl="0" indent="-228600" algn="l" rtl="0">
              <a:lnSpc>
                <a:spcPct val="100000"/>
              </a:lnSpc>
              <a:spcBef>
                <a:spcPts val="800"/>
              </a:spcBef>
              <a:spcAft>
                <a:spcPts val="0"/>
              </a:spcAft>
              <a:buClr>
                <a:schemeClr val="lt1"/>
              </a:buClr>
              <a:buSzPts val="2600"/>
              <a:buFont typeface="Arial"/>
              <a:buNone/>
              <a:defRPr sz="4000" b="1" i="0" u="none" strike="noStrike" cap="none">
                <a:solidFill>
                  <a:schemeClr val="lt1"/>
                </a:solidFill>
                <a:latin typeface="Arial"/>
                <a:ea typeface="Arial"/>
                <a:cs typeface="Arial"/>
                <a:sym typeface="Arial"/>
              </a:defRPr>
            </a:lvl1pPr>
            <a:lvl2pPr marL="914400" marR="0" lvl="1" indent="-863600" algn="l" rtl="0">
              <a:lnSpc>
                <a:spcPct val="100000"/>
              </a:lnSpc>
              <a:spcBef>
                <a:spcPts val="2000"/>
              </a:spcBef>
              <a:spcAft>
                <a:spcPts val="0"/>
              </a:spcAft>
              <a:buClr>
                <a:schemeClr val="dk1"/>
              </a:buClr>
              <a:buSzPts val="10000"/>
              <a:buFont typeface="Arial"/>
              <a:buChar char="–"/>
              <a:defRPr sz="10000" b="0" i="0" u="none" strike="noStrike" cap="none">
                <a:solidFill>
                  <a:schemeClr val="dk1"/>
                </a:solidFill>
                <a:latin typeface="Times New Roman"/>
                <a:ea typeface="Times New Roman"/>
                <a:cs typeface="Times New Roman"/>
                <a:sym typeface="Times New Roman"/>
              </a:defRPr>
            </a:lvl2pPr>
            <a:lvl3pPr marL="1371600" marR="0" lvl="2" indent="-768350" algn="l" rtl="0">
              <a:lnSpc>
                <a:spcPct val="100000"/>
              </a:lnSpc>
              <a:spcBef>
                <a:spcPts val="1700"/>
              </a:spcBef>
              <a:spcAft>
                <a:spcPts val="0"/>
              </a:spcAft>
              <a:buClr>
                <a:schemeClr val="dk1"/>
              </a:buClr>
              <a:buSzPts val="8500"/>
              <a:buFont typeface="Arial"/>
              <a:buChar char="•"/>
              <a:defRPr sz="8500" b="0" i="0" u="none" strike="noStrike" cap="none">
                <a:solidFill>
                  <a:schemeClr val="dk1"/>
                </a:solidFill>
                <a:latin typeface="Times New Roman"/>
                <a:ea typeface="Times New Roman"/>
                <a:cs typeface="Times New Roman"/>
                <a:sym typeface="Times New Roman"/>
              </a:defRPr>
            </a:lvl3pPr>
            <a:lvl4pPr marL="1828800" marR="0" lvl="3"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4pPr>
            <a:lvl5pPr marL="2286000" marR="0" lvl="4"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3"/>
          <p:cNvSpPr txBox="1">
            <a:spLocks noGrp="1"/>
          </p:cNvSpPr>
          <p:nvPr>
            <p:ph type="body" idx="2"/>
          </p:nvPr>
        </p:nvSpPr>
        <p:spPr>
          <a:xfrm>
            <a:off x="522515" y="7518400"/>
            <a:ext cx="10188900" cy="11582400"/>
          </a:xfrm>
          <a:prstGeom prst="rect">
            <a:avLst/>
          </a:prstGeom>
          <a:noFill/>
          <a:ln>
            <a:noFill/>
          </a:ln>
        </p:spPr>
        <p:txBody>
          <a:bodyPr spcFirstLastPara="1" wrap="square" lIns="172700" tIns="172700" rIns="172700" bIns="172700" anchor="t" anchorCtr="0">
            <a:noAutofit/>
          </a:bodyPr>
          <a:lstStyle>
            <a:lvl1pPr marL="457200" marR="0" lvl="0" indent="-228600" algn="l" rtl="0">
              <a:lnSpc>
                <a:spcPct val="100000"/>
              </a:lnSpc>
              <a:spcBef>
                <a:spcPts val="500"/>
              </a:spcBef>
              <a:spcAft>
                <a:spcPts val="0"/>
              </a:spcAft>
              <a:buClr>
                <a:schemeClr val="dk1"/>
              </a:buClr>
              <a:buSzPts val="2600"/>
              <a:buFont typeface="Arial"/>
              <a:buNone/>
              <a:defRPr sz="26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chemeClr val="dk1"/>
              </a:buClr>
              <a:buSzPts val="2600"/>
              <a:buFont typeface="Arial"/>
              <a:buNone/>
              <a:defRPr sz="26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500"/>
              </a:spcBef>
              <a:spcAft>
                <a:spcPts val="0"/>
              </a:spcAft>
              <a:buClr>
                <a:schemeClr val="dk1"/>
              </a:buClr>
              <a:buSzPts val="2600"/>
              <a:buFont typeface="Arial"/>
              <a:buNone/>
              <a:defRPr sz="2600" b="0" i="0" u="none" strike="noStrike" cap="none">
                <a:solidFill>
                  <a:schemeClr val="dk1"/>
                </a:solidFill>
                <a:latin typeface="Times New Roman"/>
                <a:ea typeface="Times New Roman"/>
                <a:cs typeface="Times New Roman"/>
                <a:sym typeface="Times New Roman"/>
              </a:defRPr>
            </a:lvl3pPr>
            <a:lvl4pPr marL="1828800" marR="0" lvl="3"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4pPr>
            <a:lvl5pPr marL="2286000" marR="0" lvl="4"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3"/>
          <p:cNvSpPr txBox="1">
            <a:spLocks noGrp="1"/>
          </p:cNvSpPr>
          <p:nvPr>
            <p:ph type="body" idx="3"/>
          </p:nvPr>
        </p:nvSpPr>
        <p:spPr>
          <a:xfrm>
            <a:off x="522515" y="19507200"/>
            <a:ext cx="101889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72700" tIns="172700" rIns="172700" bIns="172700" anchor="t" anchorCtr="0">
            <a:noAutofit/>
          </a:bodyPr>
          <a:lstStyle>
            <a:lvl1pPr marL="457200" marR="0" lvl="0" indent="-228600" algn="l" rtl="0">
              <a:lnSpc>
                <a:spcPct val="100000"/>
              </a:lnSpc>
              <a:spcBef>
                <a:spcPts val="800"/>
              </a:spcBef>
              <a:spcAft>
                <a:spcPts val="0"/>
              </a:spcAft>
              <a:buClr>
                <a:schemeClr val="lt1"/>
              </a:buClr>
              <a:buSzPts val="2600"/>
              <a:buFont typeface="Arial"/>
              <a:buNone/>
              <a:defRPr sz="4000" b="1" i="0" u="none" strike="noStrike" cap="none">
                <a:solidFill>
                  <a:schemeClr val="lt1"/>
                </a:solidFill>
                <a:latin typeface="Arial"/>
                <a:ea typeface="Arial"/>
                <a:cs typeface="Arial"/>
                <a:sym typeface="Arial"/>
              </a:defRPr>
            </a:lvl1pPr>
            <a:lvl2pPr marL="914400" marR="0" lvl="1" indent="-863600" algn="l" rtl="0">
              <a:lnSpc>
                <a:spcPct val="100000"/>
              </a:lnSpc>
              <a:spcBef>
                <a:spcPts val="2000"/>
              </a:spcBef>
              <a:spcAft>
                <a:spcPts val="0"/>
              </a:spcAft>
              <a:buClr>
                <a:schemeClr val="dk1"/>
              </a:buClr>
              <a:buSzPts val="10000"/>
              <a:buFont typeface="Arial"/>
              <a:buChar char="–"/>
              <a:defRPr sz="10000" b="0" i="0" u="none" strike="noStrike" cap="none">
                <a:solidFill>
                  <a:schemeClr val="dk1"/>
                </a:solidFill>
                <a:latin typeface="Times New Roman"/>
                <a:ea typeface="Times New Roman"/>
                <a:cs typeface="Times New Roman"/>
                <a:sym typeface="Times New Roman"/>
              </a:defRPr>
            </a:lvl2pPr>
            <a:lvl3pPr marL="1371600" marR="0" lvl="2" indent="-768350" algn="l" rtl="0">
              <a:lnSpc>
                <a:spcPct val="100000"/>
              </a:lnSpc>
              <a:spcBef>
                <a:spcPts val="1700"/>
              </a:spcBef>
              <a:spcAft>
                <a:spcPts val="0"/>
              </a:spcAft>
              <a:buClr>
                <a:schemeClr val="dk1"/>
              </a:buClr>
              <a:buSzPts val="8500"/>
              <a:buFont typeface="Arial"/>
              <a:buChar char="•"/>
              <a:defRPr sz="8500" b="0" i="0" u="none" strike="noStrike" cap="none">
                <a:solidFill>
                  <a:schemeClr val="dk1"/>
                </a:solidFill>
                <a:latin typeface="Times New Roman"/>
                <a:ea typeface="Times New Roman"/>
                <a:cs typeface="Times New Roman"/>
                <a:sym typeface="Times New Roman"/>
              </a:defRPr>
            </a:lvl3pPr>
            <a:lvl4pPr marL="1828800" marR="0" lvl="3"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4pPr>
            <a:lvl5pPr marL="2286000" marR="0" lvl="4"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3"/>
          <p:cNvSpPr txBox="1">
            <a:spLocks noGrp="1"/>
          </p:cNvSpPr>
          <p:nvPr>
            <p:ph type="body" idx="4"/>
          </p:nvPr>
        </p:nvSpPr>
        <p:spPr>
          <a:xfrm>
            <a:off x="522515" y="21336000"/>
            <a:ext cx="10188900" cy="9753600"/>
          </a:xfrm>
          <a:prstGeom prst="rect">
            <a:avLst/>
          </a:prstGeom>
          <a:noFill/>
          <a:ln>
            <a:noFill/>
          </a:ln>
        </p:spPr>
        <p:txBody>
          <a:bodyPr spcFirstLastPara="1" wrap="square" lIns="172700" tIns="172700" rIns="172700" bIns="172700" anchor="t" anchorCtr="0">
            <a:noAutofit/>
          </a:bodyPr>
          <a:lstStyle>
            <a:lvl1pPr marL="457200" marR="0" lvl="0" indent="-228600" algn="l" rtl="0">
              <a:lnSpc>
                <a:spcPct val="100000"/>
              </a:lnSpc>
              <a:spcBef>
                <a:spcPts val="500"/>
              </a:spcBef>
              <a:spcAft>
                <a:spcPts val="0"/>
              </a:spcAft>
              <a:buClr>
                <a:schemeClr val="dk1"/>
              </a:buClr>
              <a:buSzPts val="2600"/>
              <a:buFont typeface="Arial"/>
              <a:buNone/>
              <a:defRPr sz="2600" b="0" i="0" u="none" strike="noStrike" cap="none">
                <a:solidFill>
                  <a:schemeClr val="dk1"/>
                </a:solidFill>
                <a:latin typeface="Times New Roman"/>
                <a:ea typeface="Times New Roman"/>
                <a:cs typeface="Times New Roman"/>
                <a:sym typeface="Times New Roman"/>
              </a:defRPr>
            </a:lvl1pPr>
            <a:lvl2pPr marL="914400" marR="0" lvl="1"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2pPr>
            <a:lvl3pPr marL="1371600" marR="0" lvl="2"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3pPr>
            <a:lvl4pPr marL="1828800" marR="0" lvl="3"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4pPr>
            <a:lvl5pPr marL="2286000" marR="0" lvl="4"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3"/>
          <p:cNvSpPr txBox="1">
            <a:spLocks noGrp="1"/>
          </p:cNvSpPr>
          <p:nvPr>
            <p:ph type="body" idx="5"/>
          </p:nvPr>
        </p:nvSpPr>
        <p:spPr>
          <a:xfrm>
            <a:off x="522515" y="31496000"/>
            <a:ext cx="101889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72700" tIns="172700" rIns="172700" bIns="172700" anchor="t" anchorCtr="0">
            <a:noAutofit/>
          </a:bodyPr>
          <a:lstStyle>
            <a:lvl1pPr marL="457200" marR="0" lvl="0" indent="-228600" algn="l" rtl="0">
              <a:lnSpc>
                <a:spcPct val="100000"/>
              </a:lnSpc>
              <a:spcBef>
                <a:spcPts val="800"/>
              </a:spcBef>
              <a:spcAft>
                <a:spcPts val="0"/>
              </a:spcAft>
              <a:buClr>
                <a:schemeClr val="lt1"/>
              </a:buClr>
              <a:buSzPts val="2600"/>
              <a:buFont typeface="Arial"/>
              <a:buNone/>
              <a:defRPr sz="4000" b="1" i="0" u="none" strike="noStrike" cap="none">
                <a:solidFill>
                  <a:schemeClr val="lt1"/>
                </a:solidFill>
                <a:latin typeface="Arial"/>
                <a:ea typeface="Arial"/>
                <a:cs typeface="Arial"/>
                <a:sym typeface="Arial"/>
              </a:defRPr>
            </a:lvl1pPr>
            <a:lvl2pPr marL="914400" marR="0" lvl="1" indent="-863600" algn="l" rtl="0">
              <a:lnSpc>
                <a:spcPct val="100000"/>
              </a:lnSpc>
              <a:spcBef>
                <a:spcPts val="2000"/>
              </a:spcBef>
              <a:spcAft>
                <a:spcPts val="0"/>
              </a:spcAft>
              <a:buClr>
                <a:schemeClr val="dk1"/>
              </a:buClr>
              <a:buSzPts val="10000"/>
              <a:buFont typeface="Arial"/>
              <a:buChar char="–"/>
              <a:defRPr sz="10000" b="0" i="0" u="none" strike="noStrike" cap="none">
                <a:solidFill>
                  <a:schemeClr val="dk1"/>
                </a:solidFill>
                <a:latin typeface="Times New Roman"/>
                <a:ea typeface="Times New Roman"/>
                <a:cs typeface="Times New Roman"/>
                <a:sym typeface="Times New Roman"/>
              </a:defRPr>
            </a:lvl2pPr>
            <a:lvl3pPr marL="1371600" marR="0" lvl="2" indent="-768350" algn="l" rtl="0">
              <a:lnSpc>
                <a:spcPct val="100000"/>
              </a:lnSpc>
              <a:spcBef>
                <a:spcPts val="1700"/>
              </a:spcBef>
              <a:spcAft>
                <a:spcPts val="0"/>
              </a:spcAft>
              <a:buClr>
                <a:schemeClr val="dk1"/>
              </a:buClr>
              <a:buSzPts val="8500"/>
              <a:buFont typeface="Arial"/>
              <a:buChar char="•"/>
              <a:defRPr sz="8500" b="0" i="0" u="none" strike="noStrike" cap="none">
                <a:solidFill>
                  <a:schemeClr val="dk1"/>
                </a:solidFill>
                <a:latin typeface="Times New Roman"/>
                <a:ea typeface="Times New Roman"/>
                <a:cs typeface="Times New Roman"/>
                <a:sym typeface="Times New Roman"/>
              </a:defRPr>
            </a:lvl3pPr>
            <a:lvl4pPr marL="1828800" marR="0" lvl="3"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4pPr>
            <a:lvl5pPr marL="2286000" marR="0" lvl="4"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3"/>
          <p:cNvSpPr txBox="1">
            <a:spLocks noGrp="1"/>
          </p:cNvSpPr>
          <p:nvPr>
            <p:ph type="body" idx="6"/>
          </p:nvPr>
        </p:nvSpPr>
        <p:spPr>
          <a:xfrm>
            <a:off x="522515" y="33324800"/>
            <a:ext cx="10188900" cy="9753600"/>
          </a:xfrm>
          <a:prstGeom prst="rect">
            <a:avLst/>
          </a:prstGeom>
          <a:noFill/>
          <a:ln>
            <a:noFill/>
          </a:ln>
        </p:spPr>
        <p:txBody>
          <a:bodyPr spcFirstLastPara="1" wrap="square" lIns="172700" tIns="172700" rIns="172700" bIns="172700" anchor="t" anchorCtr="0">
            <a:noAutofit/>
          </a:bodyPr>
          <a:lstStyle>
            <a:lvl1pPr marL="457200" marR="0" lvl="0" indent="-228600" algn="l" rtl="0">
              <a:lnSpc>
                <a:spcPct val="100000"/>
              </a:lnSpc>
              <a:spcBef>
                <a:spcPts val="500"/>
              </a:spcBef>
              <a:spcAft>
                <a:spcPts val="0"/>
              </a:spcAft>
              <a:buClr>
                <a:schemeClr val="dk1"/>
              </a:buClr>
              <a:buSzPts val="2600"/>
              <a:buFont typeface="Arial"/>
              <a:buNone/>
              <a:defRPr sz="2600" b="0" i="0" u="none" strike="noStrike" cap="none">
                <a:solidFill>
                  <a:schemeClr val="dk1"/>
                </a:solidFill>
                <a:latin typeface="Times New Roman"/>
                <a:ea typeface="Times New Roman"/>
                <a:cs typeface="Times New Roman"/>
                <a:sym typeface="Times New Roman"/>
              </a:defRPr>
            </a:lvl1pPr>
            <a:lvl2pPr marL="914400" marR="0" lvl="1"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2pPr>
            <a:lvl3pPr marL="1371600" marR="0" lvl="2"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3pPr>
            <a:lvl4pPr marL="1828800" marR="0" lvl="3"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4pPr>
            <a:lvl5pPr marL="2286000" marR="0" lvl="4"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3"/>
          <p:cNvSpPr txBox="1">
            <a:spLocks noGrp="1"/>
          </p:cNvSpPr>
          <p:nvPr>
            <p:ph type="body" idx="7"/>
          </p:nvPr>
        </p:nvSpPr>
        <p:spPr>
          <a:xfrm>
            <a:off x="11364687" y="5689600"/>
            <a:ext cx="101889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72700" tIns="172700" rIns="172700" bIns="172700" anchor="t" anchorCtr="0">
            <a:noAutofit/>
          </a:bodyPr>
          <a:lstStyle>
            <a:lvl1pPr marL="457200" marR="0" lvl="0" indent="-228600" algn="l" rtl="0">
              <a:lnSpc>
                <a:spcPct val="100000"/>
              </a:lnSpc>
              <a:spcBef>
                <a:spcPts val="800"/>
              </a:spcBef>
              <a:spcAft>
                <a:spcPts val="0"/>
              </a:spcAft>
              <a:buClr>
                <a:schemeClr val="lt1"/>
              </a:buClr>
              <a:buSzPts val="2600"/>
              <a:buFont typeface="Arial"/>
              <a:buNone/>
              <a:defRPr sz="4000" b="1" i="0" u="none" strike="noStrike" cap="none">
                <a:solidFill>
                  <a:schemeClr val="lt1"/>
                </a:solidFill>
                <a:latin typeface="Arial"/>
                <a:ea typeface="Arial"/>
                <a:cs typeface="Arial"/>
                <a:sym typeface="Arial"/>
              </a:defRPr>
            </a:lvl1pPr>
            <a:lvl2pPr marL="914400" marR="0" lvl="1" indent="-863600" algn="l" rtl="0">
              <a:lnSpc>
                <a:spcPct val="100000"/>
              </a:lnSpc>
              <a:spcBef>
                <a:spcPts val="2000"/>
              </a:spcBef>
              <a:spcAft>
                <a:spcPts val="0"/>
              </a:spcAft>
              <a:buClr>
                <a:schemeClr val="dk1"/>
              </a:buClr>
              <a:buSzPts val="10000"/>
              <a:buFont typeface="Arial"/>
              <a:buChar char="–"/>
              <a:defRPr sz="10000" b="0" i="0" u="none" strike="noStrike" cap="none">
                <a:solidFill>
                  <a:schemeClr val="dk1"/>
                </a:solidFill>
                <a:latin typeface="Times New Roman"/>
                <a:ea typeface="Times New Roman"/>
                <a:cs typeface="Times New Roman"/>
                <a:sym typeface="Times New Roman"/>
              </a:defRPr>
            </a:lvl2pPr>
            <a:lvl3pPr marL="1371600" marR="0" lvl="2" indent="-768350" algn="l" rtl="0">
              <a:lnSpc>
                <a:spcPct val="100000"/>
              </a:lnSpc>
              <a:spcBef>
                <a:spcPts val="1700"/>
              </a:spcBef>
              <a:spcAft>
                <a:spcPts val="0"/>
              </a:spcAft>
              <a:buClr>
                <a:schemeClr val="dk1"/>
              </a:buClr>
              <a:buSzPts val="8500"/>
              <a:buFont typeface="Arial"/>
              <a:buChar char="•"/>
              <a:defRPr sz="8500" b="0" i="0" u="none" strike="noStrike" cap="none">
                <a:solidFill>
                  <a:schemeClr val="dk1"/>
                </a:solidFill>
                <a:latin typeface="Times New Roman"/>
                <a:ea typeface="Times New Roman"/>
                <a:cs typeface="Times New Roman"/>
                <a:sym typeface="Times New Roman"/>
              </a:defRPr>
            </a:lvl3pPr>
            <a:lvl4pPr marL="1828800" marR="0" lvl="3"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4pPr>
            <a:lvl5pPr marL="2286000" marR="0" lvl="4"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3"/>
          <p:cNvSpPr txBox="1">
            <a:spLocks noGrp="1"/>
          </p:cNvSpPr>
          <p:nvPr>
            <p:ph type="body" idx="8"/>
          </p:nvPr>
        </p:nvSpPr>
        <p:spPr>
          <a:xfrm>
            <a:off x="22206858" y="33324800"/>
            <a:ext cx="10188900" cy="9753600"/>
          </a:xfrm>
          <a:prstGeom prst="rect">
            <a:avLst/>
          </a:prstGeom>
          <a:noFill/>
          <a:ln>
            <a:noFill/>
          </a:ln>
        </p:spPr>
        <p:txBody>
          <a:bodyPr spcFirstLastPara="1" wrap="square" lIns="172700" tIns="172700" rIns="172700" bIns="172700" anchor="t" anchorCtr="0">
            <a:noAutofit/>
          </a:bodyPr>
          <a:lstStyle>
            <a:lvl1pPr marL="457200" marR="0" lvl="0"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1pPr>
            <a:lvl2pPr marL="914400" marR="0" lvl="1"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2pPr>
            <a:lvl3pPr marL="1371600" marR="0" lvl="2"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3pPr>
            <a:lvl4pPr marL="1828800" marR="0" lvl="3"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4pPr>
            <a:lvl5pPr marL="2286000" marR="0" lvl="4"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3"/>
          <p:cNvSpPr txBox="1">
            <a:spLocks noGrp="1"/>
          </p:cNvSpPr>
          <p:nvPr>
            <p:ph type="body" idx="9"/>
          </p:nvPr>
        </p:nvSpPr>
        <p:spPr>
          <a:xfrm>
            <a:off x="22206858" y="5689600"/>
            <a:ext cx="101889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72700" tIns="172700" rIns="172700" bIns="172700" anchor="t" anchorCtr="0">
            <a:noAutofit/>
          </a:bodyPr>
          <a:lstStyle>
            <a:lvl1pPr marL="457200" marR="0" lvl="0" indent="-228600" algn="l" rtl="0">
              <a:lnSpc>
                <a:spcPct val="100000"/>
              </a:lnSpc>
              <a:spcBef>
                <a:spcPts val="800"/>
              </a:spcBef>
              <a:spcAft>
                <a:spcPts val="0"/>
              </a:spcAft>
              <a:buClr>
                <a:schemeClr val="lt1"/>
              </a:buClr>
              <a:buSzPts val="2600"/>
              <a:buFont typeface="Arial"/>
              <a:buNone/>
              <a:defRPr sz="4000" b="1" i="0" u="none" strike="noStrike" cap="none">
                <a:solidFill>
                  <a:schemeClr val="lt1"/>
                </a:solidFill>
                <a:latin typeface="Arial"/>
                <a:ea typeface="Arial"/>
                <a:cs typeface="Arial"/>
                <a:sym typeface="Arial"/>
              </a:defRPr>
            </a:lvl1pPr>
            <a:lvl2pPr marL="914400" marR="0" lvl="1" indent="-863600" algn="l" rtl="0">
              <a:lnSpc>
                <a:spcPct val="100000"/>
              </a:lnSpc>
              <a:spcBef>
                <a:spcPts val="2000"/>
              </a:spcBef>
              <a:spcAft>
                <a:spcPts val="0"/>
              </a:spcAft>
              <a:buClr>
                <a:schemeClr val="dk1"/>
              </a:buClr>
              <a:buSzPts val="10000"/>
              <a:buFont typeface="Arial"/>
              <a:buChar char="–"/>
              <a:defRPr sz="10000" b="0" i="0" u="none" strike="noStrike" cap="none">
                <a:solidFill>
                  <a:schemeClr val="dk1"/>
                </a:solidFill>
                <a:latin typeface="Times New Roman"/>
                <a:ea typeface="Times New Roman"/>
                <a:cs typeface="Times New Roman"/>
                <a:sym typeface="Times New Roman"/>
              </a:defRPr>
            </a:lvl2pPr>
            <a:lvl3pPr marL="1371600" marR="0" lvl="2" indent="-768350" algn="l" rtl="0">
              <a:lnSpc>
                <a:spcPct val="100000"/>
              </a:lnSpc>
              <a:spcBef>
                <a:spcPts val="1700"/>
              </a:spcBef>
              <a:spcAft>
                <a:spcPts val="0"/>
              </a:spcAft>
              <a:buClr>
                <a:schemeClr val="dk1"/>
              </a:buClr>
              <a:buSzPts val="8500"/>
              <a:buFont typeface="Arial"/>
              <a:buChar char="•"/>
              <a:defRPr sz="8500" b="0" i="0" u="none" strike="noStrike" cap="none">
                <a:solidFill>
                  <a:schemeClr val="dk1"/>
                </a:solidFill>
                <a:latin typeface="Times New Roman"/>
                <a:ea typeface="Times New Roman"/>
                <a:cs typeface="Times New Roman"/>
                <a:sym typeface="Times New Roman"/>
              </a:defRPr>
            </a:lvl3pPr>
            <a:lvl4pPr marL="1828800" marR="0" lvl="3"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4pPr>
            <a:lvl5pPr marL="2286000" marR="0" lvl="4"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body" idx="13"/>
          </p:nvPr>
        </p:nvSpPr>
        <p:spPr>
          <a:xfrm>
            <a:off x="22206858" y="7518400"/>
            <a:ext cx="10188900" cy="23571300"/>
          </a:xfrm>
          <a:prstGeom prst="rect">
            <a:avLst/>
          </a:prstGeom>
          <a:noFill/>
          <a:ln>
            <a:noFill/>
          </a:ln>
        </p:spPr>
        <p:txBody>
          <a:bodyPr spcFirstLastPara="1" wrap="square" lIns="172700" tIns="172700" rIns="172700" bIns="172700" anchor="t" anchorCtr="0">
            <a:noAutofit/>
          </a:bodyPr>
          <a:lstStyle>
            <a:lvl1pPr marL="457200" marR="0" lvl="0"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1pPr>
            <a:lvl2pPr marL="914400" marR="0" lvl="1"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2pPr>
            <a:lvl3pPr marL="1371600" marR="0" lvl="2"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3pPr>
            <a:lvl4pPr marL="1828800" marR="0" lvl="3"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4pPr>
            <a:lvl5pPr marL="2286000" marR="0" lvl="4"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3"/>
          <p:cNvSpPr txBox="1">
            <a:spLocks noGrp="1"/>
          </p:cNvSpPr>
          <p:nvPr>
            <p:ph type="body" idx="14"/>
          </p:nvPr>
        </p:nvSpPr>
        <p:spPr>
          <a:xfrm>
            <a:off x="22206858" y="31496000"/>
            <a:ext cx="101889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72700" tIns="172700" rIns="172700" bIns="172700" anchor="t" anchorCtr="0">
            <a:noAutofit/>
          </a:bodyPr>
          <a:lstStyle>
            <a:lvl1pPr marL="457200" marR="0" lvl="0" indent="-228600" algn="l" rtl="0">
              <a:lnSpc>
                <a:spcPct val="100000"/>
              </a:lnSpc>
              <a:spcBef>
                <a:spcPts val="800"/>
              </a:spcBef>
              <a:spcAft>
                <a:spcPts val="0"/>
              </a:spcAft>
              <a:buClr>
                <a:schemeClr val="lt1"/>
              </a:buClr>
              <a:buSzPts val="2600"/>
              <a:buFont typeface="Arial"/>
              <a:buNone/>
              <a:defRPr sz="4000" b="1" i="0" u="none" strike="noStrike" cap="none">
                <a:solidFill>
                  <a:schemeClr val="lt1"/>
                </a:solidFill>
                <a:latin typeface="Arial"/>
                <a:ea typeface="Arial"/>
                <a:cs typeface="Arial"/>
                <a:sym typeface="Arial"/>
              </a:defRPr>
            </a:lvl1pPr>
            <a:lvl2pPr marL="914400" marR="0" lvl="1" indent="-863600" algn="l" rtl="0">
              <a:lnSpc>
                <a:spcPct val="100000"/>
              </a:lnSpc>
              <a:spcBef>
                <a:spcPts val="2000"/>
              </a:spcBef>
              <a:spcAft>
                <a:spcPts val="0"/>
              </a:spcAft>
              <a:buClr>
                <a:schemeClr val="dk1"/>
              </a:buClr>
              <a:buSzPts val="10000"/>
              <a:buFont typeface="Arial"/>
              <a:buChar char="–"/>
              <a:defRPr sz="10000" b="0" i="0" u="none" strike="noStrike" cap="none">
                <a:solidFill>
                  <a:schemeClr val="dk1"/>
                </a:solidFill>
                <a:latin typeface="Times New Roman"/>
                <a:ea typeface="Times New Roman"/>
                <a:cs typeface="Times New Roman"/>
                <a:sym typeface="Times New Roman"/>
              </a:defRPr>
            </a:lvl2pPr>
            <a:lvl3pPr marL="1371600" marR="0" lvl="2" indent="-768350" algn="l" rtl="0">
              <a:lnSpc>
                <a:spcPct val="100000"/>
              </a:lnSpc>
              <a:spcBef>
                <a:spcPts val="1700"/>
              </a:spcBef>
              <a:spcAft>
                <a:spcPts val="0"/>
              </a:spcAft>
              <a:buClr>
                <a:schemeClr val="dk1"/>
              </a:buClr>
              <a:buSzPts val="8500"/>
              <a:buFont typeface="Arial"/>
              <a:buChar char="•"/>
              <a:defRPr sz="8500" b="0" i="0" u="none" strike="noStrike" cap="none">
                <a:solidFill>
                  <a:schemeClr val="dk1"/>
                </a:solidFill>
                <a:latin typeface="Times New Roman"/>
                <a:ea typeface="Times New Roman"/>
                <a:cs typeface="Times New Roman"/>
                <a:sym typeface="Times New Roman"/>
              </a:defRPr>
            </a:lvl3pPr>
            <a:lvl4pPr marL="1828800" marR="0" lvl="3"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4pPr>
            <a:lvl5pPr marL="2286000" marR="0" lvl="4"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3"/>
          <p:cNvSpPr txBox="1">
            <a:spLocks noGrp="1"/>
          </p:cNvSpPr>
          <p:nvPr>
            <p:ph type="body" idx="15"/>
          </p:nvPr>
        </p:nvSpPr>
        <p:spPr>
          <a:xfrm>
            <a:off x="11364687" y="7518400"/>
            <a:ext cx="10188900" cy="35559900"/>
          </a:xfrm>
          <a:prstGeom prst="rect">
            <a:avLst/>
          </a:prstGeom>
          <a:noFill/>
          <a:ln>
            <a:noFill/>
          </a:ln>
        </p:spPr>
        <p:txBody>
          <a:bodyPr spcFirstLastPara="1" wrap="square" lIns="172700" tIns="172700" rIns="172700" bIns="172700" anchor="t" anchorCtr="0">
            <a:noAutofit/>
          </a:bodyPr>
          <a:lstStyle>
            <a:lvl1pPr marL="457200" marR="0" lvl="0" indent="-228600" algn="l" rtl="0">
              <a:lnSpc>
                <a:spcPct val="100000"/>
              </a:lnSpc>
              <a:spcBef>
                <a:spcPts val="500"/>
              </a:spcBef>
              <a:spcAft>
                <a:spcPts val="0"/>
              </a:spcAft>
              <a:buClr>
                <a:schemeClr val="dk1"/>
              </a:buClr>
              <a:buSzPts val="2600"/>
              <a:buFont typeface="Arial"/>
              <a:buNone/>
              <a:defRPr sz="26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chemeClr val="dk1"/>
              </a:buClr>
              <a:buSzPts val="2600"/>
              <a:buFont typeface="Arial"/>
              <a:buNone/>
              <a:defRPr sz="2600" b="0" i="0" u="none" strike="noStrike" cap="none">
                <a:solidFill>
                  <a:schemeClr val="dk1"/>
                </a:solidFill>
                <a:latin typeface="Times New Roman"/>
                <a:ea typeface="Times New Roman"/>
                <a:cs typeface="Times New Roman"/>
                <a:sym typeface="Times New Roman"/>
              </a:defRPr>
            </a:lvl2pPr>
            <a:lvl3pPr marL="1371600" marR="0" lvl="2"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3pPr>
            <a:lvl4pPr marL="1828800" marR="0" lvl="3"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4pPr>
            <a:lvl5pPr marL="2286000" marR="0" lvl="4"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3"/>
          <p:cNvSpPr>
            <a:spLocks noGrp="1"/>
          </p:cNvSpPr>
          <p:nvPr>
            <p:ph type="pic" idx="16"/>
          </p:nvPr>
        </p:nvSpPr>
        <p:spPr>
          <a:xfrm>
            <a:off x="914403" y="1219200"/>
            <a:ext cx="2351400" cy="3657600"/>
          </a:xfrm>
          <a:prstGeom prst="rect">
            <a:avLst/>
          </a:prstGeom>
          <a:solidFill>
            <a:schemeClr val="lt1"/>
          </a:solidFill>
          <a:ln>
            <a:noFill/>
          </a:ln>
        </p:spPr>
      </p:sp>
      <p:sp>
        <p:nvSpPr>
          <p:cNvPr id="21" name="Google Shape;21;p3"/>
          <p:cNvSpPr>
            <a:spLocks noGrp="1"/>
          </p:cNvSpPr>
          <p:nvPr>
            <p:ph type="pic" idx="17"/>
          </p:nvPr>
        </p:nvSpPr>
        <p:spPr>
          <a:xfrm>
            <a:off x="29783318" y="1219200"/>
            <a:ext cx="2351400" cy="3657600"/>
          </a:xfrm>
          <a:prstGeom prst="rect">
            <a:avLst/>
          </a:prstGeom>
          <a:solidFill>
            <a:schemeClr val="lt1"/>
          </a:solidFill>
          <a:ln>
            <a:noFill/>
          </a:ln>
        </p:spPr>
      </p:sp>
      <p:sp>
        <p:nvSpPr>
          <p:cNvPr id="22" name="Google Shape;22;p3"/>
          <p:cNvSpPr>
            <a:spLocks noGrp="1"/>
          </p:cNvSpPr>
          <p:nvPr>
            <p:ph type="chart" idx="18"/>
          </p:nvPr>
        </p:nvSpPr>
        <p:spPr>
          <a:xfrm>
            <a:off x="12148461" y="21539200"/>
            <a:ext cx="8621400" cy="8940900"/>
          </a:xfrm>
          <a:prstGeom prst="rect">
            <a:avLst/>
          </a:prstGeom>
          <a:noFill/>
          <a:ln>
            <a:noFill/>
          </a:ln>
        </p:spPr>
        <p:txBody>
          <a:bodyPr spcFirstLastPara="1" wrap="square" lIns="172700" tIns="172700" rIns="172700" bIns="172700" anchor="t" anchorCtr="0">
            <a:noAutofit/>
          </a:bodyPr>
          <a:lstStyle>
            <a:lvl1pPr marR="0" lvl="0" algn="l" rtl="0">
              <a:lnSpc>
                <a:spcPct val="100000"/>
              </a:lnSpc>
              <a:spcBef>
                <a:spcPts val="500"/>
              </a:spcBef>
              <a:spcAft>
                <a:spcPts val="0"/>
              </a:spcAft>
              <a:buClr>
                <a:schemeClr val="dk1"/>
              </a:buClr>
              <a:buSzPts val="2600"/>
              <a:buFont typeface="Arial"/>
              <a:buNone/>
              <a:defRPr sz="26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000"/>
              </a:spcBef>
              <a:spcAft>
                <a:spcPts val="0"/>
              </a:spcAft>
              <a:buClr>
                <a:schemeClr val="dk1"/>
              </a:buClr>
              <a:buSzPts val="10000"/>
              <a:buFont typeface="Arial"/>
              <a:buChar char="–"/>
              <a:defRPr sz="100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700"/>
              </a:spcBef>
              <a:spcAft>
                <a:spcPts val="0"/>
              </a:spcAft>
              <a:buClr>
                <a:schemeClr val="dk1"/>
              </a:buClr>
              <a:buSzPts val="8500"/>
              <a:buFont typeface="Arial"/>
              <a:buChar char="•"/>
              <a:defRPr sz="8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3"/>
          <p:cNvSpPr>
            <a:spLocks noGrp="1"/>
          </p:cNvSpPr>
          <p:nvPr>
            <p:ph type="chart" idx="19"/>
          </p:nvPr>
        </p:nvSpPr>
        <p:spPr>
          <a:xfrm>
            <a:off x="12148461" y="32715200"/>
            <a:ext cx="8621400" cy="8940900"/>
          </a:xfrm>
          <a:prstGeom prst="rect">
            <a:avLst/>
          </a:prstGeom>
          <a:noFill/>
          <a:ln>
            <a:noFill/>
          </a:ln>
        </p:spPr>
        <p:txBody>
          <a:bodyPr spcFirstLastPara="1" wrap="square" lIns="172700" tIns="172700" rIns="172700" bIns="172700" anchor="t" anchorCtr="0">
            <a:noAutofit/>
          </a:bodyPr>
          <a:lstStyle>
            <a:lvl1pPr marR="0" lvl="0" algn="l" rtl="0">
              <a:lnSpc>
                <a:spcPct val="100000"/>
              </a:lnSpc>
              <a:spcBef>
                <a:spcPts val="500"/>
              </a:spcBef>
              <a:spcAft>
                <a:spcPts val="0"/>
              </a:spcAft>
              <a:buClr>
                <a:schemeClr val="dk1"/>
              </a:buClr>
              <a:buSzPts val="2600"/>
              <a:buFont typeface="Arial"/>
              <a:buNone/>
              <a:defRPr sz="26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000"/>
              </a:spcBef>
              <a:spcAft>
                <a:spcPts val="0"/>
              </a:spcAft>
              <a:buClr>
                <a:schemeClr val="dk1"/>
              </a:buClr>
              <a:buSzPts val="10000"/>
              <a:buFont typeface="Arial"/>
              <a:buChar char="–"/>
              <a:defRPr sz="100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700"/>
              </a:spcBef>
              <a:spcAft>
                <a:spcPts val="0"/>
              </a:spcAft>
              <a:buClr>
                <a:schemeClr val="dk1"/>
              </a:buClr>
              <a:buSzPts val="8500"/>
              <a:buFont typeface="Arial"/>
              <a:buChar char="•"/>
              <a:defRPr sz="8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3" descr="Logo.jpg"/>
          <p:cNvPicPr preferRelativeResize="0"/>
          <p:nvPr/>
        </p:nvPicPr>
        <p:blipFill rotWithShape="1">
          <a:blip r:embed="rId2">
            <a:alphaModFix/>
          </a:blip>
          <a:srcRect/>
          <a:stretch/>
        </p:blipFill>
        <p:spPr>
          <a:xfrm>
            <a:off x="30403800" y="43222363"/>
            <a:ext cx="1157288" cy="18516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DECEF">
            <a:alpha val="77647"/>
          </a:srgbClr>
        </a:solidFill>
        <a:effectLst/>
      </p:bgPr>
    </p:bg>
    <p:spTree>
      <p:nvGrpSpPr>
        <p:cNvPr id="1" name="Shape 28"/>
        <p:cNvGrpSpPr/>
        <p:nvPr/>
      </p:nvGrpSpPr>
      <p:grpSpPr>
        <a:xfrm>
          <a:off x="0" y="0"/>
          <a:ext cx="0" cy="0"/>
          <a:chOff x="0" y="0"/>
          <a:chExt cx="0" cy="0"/>
        </a:xfrm>
      </p:grpSpPr>
      <p:sp>
        <p:nvSpPr>
          <p:cNvPr id="29" name="Google Shape;29;p1"/>
          <p:cNvSpPr txBox="1">
            <a:spLocks noGrp="1"/>
          </p:cNvSpPr>
          <p:nvPr>
            <p:ph type="title"/>
          </p:nvPr>
        </p:nvSpPr>
        <p:spPr>
          <a:xfrm>
            <a:off x="522514" y="812800"/>
            <a:ext cx="31873500" cy="44703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48000" tIns="74000" rIns="148000" bIns="74000" anchor="ctr" anchorCtr="1">
            <a:noAutofit/>
          </a:bodyPr>
          <a:lstStyle/>
          <a:p>
            <a:pPr marL="0" lvl="0" indent="0" algn="ctr" rtl="0">
              <a:lnSpc>
                <a:spcPct val="100000"/>
              </a:lnSpc>
              <a:spcBef>
                <a:spcPts val="0"/>
              </a:spcBef>
              <a:spcAft>
                <a:spcPts val="0"/>
              </a:spcAft>
              <a:buClr>
                <a:schemeClr val="dk1"/>
              </a:buClr>
              <a:buSzPts val="2100"/>
              <a:buFont typeface="Arial"/>
              <a:buNone/>
            </a:pPr>
            <a:r>
              <a:rPr lang="en-US" sz="9400"/>
              <a:t>The Long Term Psychological Effects of Gun Violence</a:t>
            </a:r>
            <a:endParaRPr sz="9400">
              <a:solidFill>
                <a:schemeClr val="dk1"/>
              </a:solidFill>
            </a:endParaRPr>
          </a:p>
          <a:p>
            <a:pPr marL="0" marR="0" lvl="0" indent="0" algn="ctr" rtl="0">
              <a:lnSpc>
                <a:spcPct val="100000"/>
              </a:lnSpc>
              <a:spcBef>
                <a:spcPts val="0"/>
              </a:spcBef>
              <a:spcAft>
                <a:spcPts val="0"/>
              </a:spcAft>
              <a:buClr>
                <a:schemeClr val="lt1"/>
              </a:buClr>
              <a:buSzPts val="2600"/>
              <a:buFont typeface="Arial"/>
              <a:buNone/>
            </a:pPr>
            <a:r>
              <a:rPr lang="en-US" b="0"/>
              <a:t>Rafaela Drake || Riverside High School</a:t>
            </a:r>
            <a:endParaRPr b="0"/>
          </a:p>
        </p:txBody>
      </p:sp>
      <p:sp>
        <p:nvSpPr>
          <p:cNvPr id="30" name="Google Shape;30;p1"/>
          <p:cNvSpPr txBox="1">
            <a:spLocks noGrp="1"/>
          </p:cNvSpPr>
          <p:nvPr>
            <p:ph type="body" idx="1"/>
          </p:nvPr>
        </p:nvSpPr>
        <p:spPr>
          <a:xfrm>
            <a:off x="522515" y="5720600"/>
            <a:ext cx="10188900" cy="14223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48000" tIns="74000" rIns="148000" bIns="74000" anchor="t" anchorCtr="0">
            <a:noAutofit/>
          </a:bodyPr>
          <a:lstStyle/>
          <a:p>
            <a:pPr marL="0" marR="0" lvl="0" indent="0" algn="ctr" rtl="0">
              <a:lnSpc>
                <a:spcPct val="100000"/>
              </a:lnSpc>
              <a:spcBef>
                <a:spcPts val="0"/>
              </a:spcBef>
              <a:spcAft>
                <a:spcPts val="0"/>
              </a:spcAft>
              <a:buClr>
                <a:schemeClr val="lt1"/>
              </a:buClr>
              <a:buSzPts val="2600"/>
              <a:buFont typeface="Arial"/>
              <a:buNone/>
            </a:pPr>
            <a:r>
              <a:rPr lang="en-US" sz="5700"/>
              <a:t>Introduction</a:t>
            </a:r>
            <a:endParaRPr sz="5700" b="1" i="0" u="none" strike="noStrike" cap="none">
              <a:solidFill>
                <a:schemeClr val="lt1"/>
              </a:solidFill>
              <a:latin typeface="Arial"/>
              <a:ea typeface="Arial"/>
              <a:cs typeface="Arial"/>
              <a:sym typeface="Arial"/>
            </a:endParaRPr>
          </a:p>
        </p:txBody>
      </p:sp>
      <p:sp>
        <p:nvSpPr>
          <p:cNvPr id="31" name="Google Shape;31;p1"/>
          <p:cNvSpPr txBox="1">
            <a:spLocks noGrp="1"/>
          </p:cNvSpPr>
          <p:nvPr>
            <p:ph type="body" idx="2"/>
          </p:nvPr>
        </p:nvSpPr>
        <p:spPr>
          <a:xfrm>
            <a:off x="669788" y="7580400"/>
            <a:ext cx="10188900" cy="16538400"/>
          </a:xfrm>
          <a:prstGeom prst="rect">
            <a:avLst/>
          </a:prstGeom>
          <a:noFill/>
          <a:ln>
            <a:noFill/>
          </a:ln>
        </p:spPr>
        <p:txBody>
          <a:bodyPr spcFirstLastPara="1" wrap="square" lIns="148000" tIns="74000" rIns="148000" bIns="74000" anchor="t" anchorCtr="0">
            <a:noAutofit/>
          </a:bodyPr>
          <a:lstStyle/>
          <a:p>
            <a:pPr marL="0" lvl="0" indent="0" algn="l" rtl="0">
              <a:lnSpc>
                <a:spcPct val="100000"/>
              </a:lnSpc>
              <a:spcBef>
                <a:spcPts val="0"/>
              </a:spcBef>
              <a:spcAft>
                <a:spcPts val="0"/>
              </a:spcAft>
              <a:buClr>
                <a:schemeClr val="dk1"/>
              </a:buClr>
              <a:buSzPts val="2100"/>
              <a:buFont typeface="Arial"/>
              <a:buNone/>
            </a:pPr>
            <a:r>
              <a:rPr lang="en-US" sz="3900">
                <a:latin typeface="Arial"/>
                <a:ea typeface="Arial"/>
                <a:cs typeface="Arial"/>
                <a:sym typeface="Arial"/>
              </a:rPr>
              <a:t>Gun violence continues to increase daily and create a more profound issue in our society. Living around violence or hearing about it from friends, loved ones as well as the media emphasizes how prevalent the issue is. This rise in gun violence must be addressed through increased legislation and regulation. However, as our society finds how to provide these solutions in a manner that works for everyone it is also important to acknowledge the effects of what can not be undone and has already occurred. </a:t>
            </a:r>
            <a:r>
              <a:rPr lang="en-US" sz="3900">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In doing this I also hoped to find what solutions there are to mitigate these traumatic after effects and also to end the cycle of violence. Living in an area, Durham, where gun violence is not an insignificant threat, I wonder how other people in my community respond to it. More importantly, what ways as a community we can come together to alleviate their pain and prevent future violence. </a:t>
            </a:r>
            <a:endParaRPr sz="3900">
              <a:latin typeface="Arial"/>
              <a:ea typeface="Arial"/>
              <a:cs typeface="Arial"/>
              <a:sym typeface="Arial"/>
            </a:endParaRPr>
          </a:p>
        </p:txBody>
      </p:sp>
      <p:sp>
        <p:nvSpPr>
          <p:cNvPr id="32" name="Google Shape;32;p1"/>
          <p:cNvSpPr txBox="1">
            <a:spLocks noGrp="1"/>
          </p:cNvSpPr>
          <p:nvPr>
            <p:ph type="body" idx="3"/>
          </p:nvPr>
        </p:nvSpPr>
        <p:spPr>
          <a:xfrm>
            <a:off x="669788" y="21234400"/>
            <a:ext cx="10188900" cy="14223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48000" tIns="74000" rIns="148000" bIns="74000" anchor="t" anchorCtr="0">
            <a:noAutofit/>
          </a:bodyPr>
          <a:lstStyle/>
          <a:p>
            <a:pPr marL="3454400" marR="0" lvl="0" indent="863600" algn="l" rtl="0">
              <a:lnSpc>
                <a:spcPct val="100000"/>
              </a:lnSpc>
              <a:spcBef>
                <a:spcPts val="0"/>
              </a:spcBef>
              <a:spcAft>
                <a:spcPts val="0"/>
              </a:spcAft>
              <a:buClr>
                <a:schemeClr val="lt1"/>
              </a:buClr>
              <a:buSzPts val="2600"/>
              <a:buFont typeface="Arial"/>
              <a:buNone/>
            </a:pPr>
            <a:r>
              <a:rPr lang="en-US" sz="5700"/>
              <a:t>Background</a:t>
            </a:r>
            <a:endParaRPr sz="5700" b="1" i="0" u="none" strike="noStrike" cap="none">
              <a:solidFill>
                <a:schemeClr val="lt1"/>
              </a:solidFill>
              <a:latin typeface="Arial"/>
              <a:ea typeface="Arial"/>
              <a:cs typeface="Arial"/>
              <a:sym typeface="Arial"/>
            </a:endParaRPr>
          </a:p>
        </p:txBody>
      </p:sp>
      <p:sp>
        <p:nvSpPr>
          <p:cNvPr id="33" name="Google Shape;33;p1"/>
          <p:cNvSpPr txBox="1">
            <a:spLocks noGrp="1"/>
          </p:cNvSpPr>
          <p:nvPr>
            <p:ph type="body" idx="4"/>
          </p:nvPr>
        </p:nvSpPr>
        <p:spPr>
          <a:xfrm>
            <a:off x="522638" y="23033600"/>
            <a:ext cx="10188900" cy="20857500"/>
          </a:xfrm>
          <a:prstGeom prst="rect">
            <a:avLst/>
          </a:prstGeom>
          <a:noFill/>
          <a:ln>
            <a:noFill/>
          </a:ln>
        </p:spPr>
        <p:txBody>
          <a:bodyPr spcFirstLastPara="1" wrap="square" lIns="148000" tIns="74000" rIns="148000" bIns="74000" anchor="t" anchorCtr="0">
            <a:noAutofit/>
          </a:bodyPr>
          <a:lstStyle/>
          <a:p>
            <a:pPr marL="863600" lvl="0" indent="-679450" algn="l" rtl="0">
              <a:lnSpc>
                <a:spcPct val="100000"/>
              </a:lnSpc>
              <a:spcBef>
                <a:spcPts val="0"/>
              </a:spcBef>
              <a:spcAft>
                <a:spcPts val="0"/>
              </a:spcAft>
              <a:buSzPts val="3900"/>
              <a:buChar char="●"/>
            </a:pPr>
            <a:r>
              <a:rPr lang="en-US" sz="3900">
                <a:latin typeface="Arial"/>
                <a:ea typeface="Arial"/>
                <a:cs typeface="Arial"/>
                <a:sym typeface="Arial"/>
              </a:rPr>
              <a:t>According to data from the Center for Disease Control and Prevention (CDC) homicides</a:t>
            </a:r>
            <a:r>
              <a:rPr lang="en-US" sz="3900">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 and suicides are the most common uses of guns which contribute to gun violence statistcs (2022).</a:t>
            </a:r>
            <a:endParaRPr sz="3900">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endParaRPr>
          </a:p>
          <a:p>
            <a:pPr marL="863600" lvl="0" indent="-679450" algn="l" rtl="0">
              <a:lnSpc>
                <a:spcPct val="100000"/>
              </a:lnSpc>
              <a:spcBef>
                <a:spcPts val="0"/>
              </a:spcBef>
              <a:spcAft>
                <a:spcPts val="0"/>
              </a:spcAft>
              <a:buSzPts val="3900"/>
              <a:buChar char="●"/>
            </a:pPr>
            <a:r>
              <a:rPr lang="en-US" sz="3900">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A growing number of studies, specifically one study done by the Journal of Social and Health Behavior, demonstrate that mental illness is not the sole answer for increased gun violence, and it has been proven that those with mental illness are in most cases non-violent (1995).</a:t>
            </a:r>
            <a:endParaRPr sz="3900">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endParaRPr>
          </a:p>
          <a:p>
            <a:pPr marL="863600" lvl="0" indent="-679450" algn="l" rtl="0">
              <a:lnSpc>
                <a:spcPct val="100000"/>
              </a:lnSpc>
              <a:spcBef>
                <a:spcPts val="0"/>
              </a:spcBef>
              <a:spcAft>
                <a:spcPts val="0"/>
              </a:spcAft>
              <a:buSzPts val="3900"/>
              <a:buFont typeface="Arial"/>
              <a:buChar char="●"/>
            </a:pPr>
            <a:r>
              <a:rPr lang="en-US" sz="3900">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rPr>
              <a:t>Additional studies done by Society for Research in Child Development point out that exposure to violence such as witnessing someone being chased, threatened, wounded, attacked, or killed, is consistently a predictor of future use of aggressive behavior and violence (2005).</a:t>
            </a:r>
            <a:endParaRPr sz="3900">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
                </a:ext>
              </a:extLst>
            </a:endParaRPr>
          </a:p>
          <a:p>
            <a:pPr marL="863600" lvl="0" indent="-679450" algn="l" rtl="0">
              <a:lnSpc>
                <a:spcPct val="100000"/>
              </a:lnSpc>
              <a:spcBef>
                <a:spcPts val="0"/>
              </a:spcBef>
              <a:spcAft>
                <a:spcPts val="0"/>
              </a:spcAft>
              <a:buSzPts val="3900"/>
              <a:buChar char="●"/>
            </a:pPr>
            <a:r>
              <a:rPr lang="en-US" sz="3900">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7"/>
                  </a:ext>
                </a:extLst>
              </a:rPr>
              <a:t>More than 25% of children have witnessed an act of violence in their homes, schools, or community over the past year, more than 5% witnessed a shooting (Collins, n.d.).</a:t>
            </a:r>
            <a:endParaRPr sz="3900">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8"/>
                </a:ext>
              </a:extLst>
            </a:endParaRPr>
          </a:p>
          <a:p>
            <a:pPr marL="863600" lvl="0" indent="-679450" algn="l" rtl="0">
              <a:lnSpc>
                <a:spcPct val="100000"/>
              </a:lnSpc>
              <a:spcBef>
                <a:spcPts val="0"/>
              </a:spcBef>
              <a:spcAft>
                <a:spcPts val="0"/>
              </a:spcAft>
              <a:buSzPts val="3900"/>
              <a:buChar char="●"/>
            </a:pPr>
            <a:r>
              <a:rPr lang="en-US" sz="3900">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9"/>
                  </a:ext>
                </a:extLst>
              </a:rPr>
              <a:t>According to The Child Welfare League of America (CWLA) gun violence “becomes not just an issue of gun regulation, but also of addressing the impact on those who have been traumatized by such violence” (Collins, n.d.).</a:t>
            </a:r>
            <a:endParaRPr sz="3900">
              <a:latin typeface="Arial"/>
              <a:ea typeface="Arial"/>
              <a:cs typeface="Arial"/>
              <a:sym typeface="Arial"/>
            </a:endParaRPr>
          </a:p>
        </p:txBody>
      </p:sp>
      <p:sp>
        <p:nvSpPr>
          <p:cNvPr id="34" name="Google Shape;34;p1"/>
          <p:cNvSpPr txBox="1">
            <a:spLocks noGrp="1"/>
          </p:cNvSpPr>
          <p:nvPr>
            <p:ph type="body" idx="7"/>
          </p:nvPr>
        </p:nvSpPr>
        <p:spPr>
          <a:xfrm>
            <a:off x="11364687" y="5689600"/>
            <a:ext cx="10188900" cy="14223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48000" tIns="74000" rIns="148000" bIns="74000" anchor="t" anchorCtr="0">
            <a:noAutofit/>
          </a:bodyPr>
          <a:lstStyle/>
          <a:p>
            <a:pPr marL="0" marR="0" lvl="0" indent="0" algn="ctr" rtl="0">
              <a:lnSpc>
                <a:spcPct val="100000"/>
              </a:lnSpc>
              <a:spcBef>
                <a:spcPts val="0"/>
              </a:spcBef>
              <a:spcAft>
                <a:spcPts val="0"/>
              </a:spcAft>
              <a:buClr>
                <a:schemeClr val="lt1"/>
              </a:buClr>
              <a:buSzPts val="2600"/>
              <a:buFont typeface="Arial"/>
              <a:buNone/>
            </a:pPr>
            <a:r>
              <a:rPr lang="en-US" sz="5700"/>
              <a:t>Data</a:t>
            </a:r>
            <a:endParaRPr sz="5700" b="1" i="0" u="none" strike="noStrike" cap="none">
              <a:solidFill>
                <a:schemeClr val="lt1"/>
              </a:solidFill>
              <a:latin typeface="Arial"/>
              <a:ea typeface="Arial"/>
              <a:cs typeface="Arial"/>
              <a:sym typeface="Arial"/>
            </a:endParaRPr>
          </a:p>
        </p:txBody>
      </p:sp>
      <p:sp>
        <p:nvSpPr>
          <p:cNvPr id="35" name="Google Shape;35;p1"/>
          <p:cNvSpPr txBox="1">
            <a:spLocks noGrp="1"/>
          </p:cNvSpPr>
          <p:nvPr>
            <p:ph type="body" idx="8"/>
          </p:nvPr>
        </p:nvSpPr>
        <p:spPr>
          <a:xfrm>
            <a:off x="22059713" y="31890800"/>
            <a:ext cx="10574100" cy="14551200"/>
          </a:xfrm>
          <a:prstGeom prst="rect">
            <a:avLst/>
          </a:prstGeom>
          <a:noFill/>
          <a:ln>
            <a:noFill/>
          </a:ln>
        </p:spPr>
        <p:txBody>
          <a:bodyPr spcFirstLastPara="1" wrap="square" lIns="148000" tIns="74000" rIns="148000" bIns="74000" anchor="t" anchorCtr="0">
            <a:noAutofit/>
          </a:bodyPr>
          <a:lstStyle/>
          <a:p>
            <a:pPr marL="0" lvl="0" indent="0" algn="l" rtl="0">
              <a:lnSpc>
                <a:spcPct val="100000"/>
              </a:lnSpc>
              <a:spcBef>
                <a:spcPts val="0"/>
              </a:spcBef>
              <a:spcAft>
                <a:spcPts val="0"/>
              </a:spcAft>
              <a:buSzPts val="2600"/>
              <a:buNone/>
            </a:pPr>
            <a:r>
              <a:rPr lang="en-US" sz="3900">
                <a:latin typeface="Arial"/>
                <a:ea typeface="Arial"/>
                <a:cs typeface="Arial"/>
                <a:sym typeface="Arial"/>
              </a:rPr>
              <a:t>Solutions to this research problem would ideally include complete extinction, or at least reducement, of gun violence as a whole. However, as gun violence is still all too prevalent in society it is important to give solutions to what has already happened and left a mark on children, families, friends and community. Some strategies to combat these responses and cure them before they manifest into more harm are as follows:</a:t>
            </a:r>
            <a:endParaRPr sz="3900">
              <a:latin typeface="Arial"/>
              <a:ea typeface="Arial"/>
              <a:cs typeface="Arial"/>
              <a:sym typeface="Arial"/>
            </a:endParaRPr>
          </a:p>
          <a:p>
            <a:pPr marL="863600" lvl="0" indent="-679450" algn="l" rtl="0">
              <a:lnSpc>
                <a:spcPct val="100000"/>
              </a:lnSpc>
              <a:spcBef>
                <a:spcPts val="0"/>
              </a:spcBef>
              <a:spcAft>
                <a:spcPts val="0"/>
              </a:spcAft>
              <a:buSzPts val="3900"/>
              <a:buFont typeface="Arial"/>
              <a:buChar char="●"/>
            </a:pPr>
            <a:r>
              <a:rPr lang="en-US" sz="3900">
                <a:latin typeface="Arial"/>
                <a:ea typeface="Arial"/>
                <a:cs typeface="Arial"/>
                <a:sym typeface="Arial"/>
              </a:rPr>
              <a:t>Education and mental health services (beyond just for intervention, also prevention measures)</a:t>
            </a:r>
            <a:endParaRPr sz="3900">
              <a:latin typeface="Arial"/>
              <a:ea typeface="Arial"/>
              <a:cs typeface="Arial"/>
              <a:sym typeface="Arial"/>
            </a:endParaRPr>
          </a:p>
          <a:p>
            <a:pPr marL="863600" lvl="0" indent="-679450" algn="l" rtl="0">
              <a:lnSpc>
                <a:spcPct val="100000"/>
              </a:lnSpc>
              <a:spcBef>
                <a:spcPts val="0"/>
              </a:spcBef>
              <a:spcAft>
                <a:spcPts val="0"/>
              </a:spcAft>
              <a:buSzPts val="3900"/>
              <a:buFont typeface="Arial"/>
              <a:buChar char="●"/>
            </a:pPr>
            <a:r>
              <a:rPr lang="en-US" sz="3900">
                <a:latin typeface="Arial"/>
                <a:ea typeface="Arial"/>
                <a:cs typeface="Arial"/>
                <a:sym typeface="Arial"/>
              </a:rPr>
              <a:t>Parental monitoring and targeting services to youth at risk of violence activity </a:t>
            </a:r>
            <a:endParaRPr sz="3900">
              <a:latin typeface="Arial"/>
              <a:ea typeface="Arial"/>
              <a:cs typeface="Arial"/>
              <a:sym typeface="Arial"/>
            </a:endParaRPr>
          </a:p>
          <a:p>
            <a:pPr marL="863600" lvl="0" indent="-679450" algn="l" rtl="0">
              <a:lnSpc>
                <a:spcPct val="100000"/>
              </a:lnSpc>
              <a:spcBef>
                <a:spcPts val="0"/>
              </a:spcBef>
              <a:spcAft>
                <a:spcPts val="0"/>
              </a:spcAft>
              <a:buSzPts val="3900"/>
              <a:buFont typeface="Arial"/>
              <a:buChar char="●"/>
            </a:pPr>
            <a:r>
              <a:rPr lang="en-US" sz="3900">
                <a:latin typeface="Arial"/>
                <a:ea typeface="Arial"/>
                <a:cs typeface="Arial"/>
                <a:sym typeface="Arial"/>
              </a:rPr>
              <a:t>Community bonding</a:t>
            </a:r>
            <a:endParaRPr sz="3900">
              <a:latin typeface="Arial"/>
              <a:ea typeface="Arial"/>
              <a:cs typeface="Arial"/>
              <a:sym typeface="Arial"/>
            </a:endParaRPr>
          </a:p>
          <a:p>
            <a:pPr marL="863600" lvl="0" indent="-679450" algn="l" rtl="0">
              <a:lnSpc>
                <a:spcPct val="100000"/>
              </a:lnSpc>
              <a:spcBef>
                <a:spcPts val="0"/>
              </a:spcBef>
              <a:spcAft>
                <a:spcPts val="0"/>
              </a:spcAft>
              <a:buSzPts val="3900"/>
              <a:buFont typeface="Arial"/>
              <a:buChar char="●"/>
            </a:pPr>
            <a:r>
              <a:rPr lang="en-US" sz="3900">
                <a:latin typeface="Arial"/>
                <a:ea typeface="Arial"/>
                <a:cs typeface="Arial"/>
                <a:sym typeface="Arial"/>
              </a:rPr>
              <a:t>Prosocial behaviors</a:t>
            </a:r>
            <a:endParaRPr sz="3900">
              <a:latin typeface="Arial"/>
              <a:ea typeface="Arial"/>
              <a:cs typeface="Arial"/>
              <a:sym typeface="Arial"/>
            </a:endParaRPr>
          </a:p>
          <a:p>
            <a:pPr marL="0" lvl="0" indent="0" algn="l" rtl="0">
              <a:lnSpc>
                <a:spcPct val="100000"/>
              </a:lnSpc>
              <a:spcBef>
                <a:spcPts val="500"/>
              </a:spcBef>
              <a:spcAft>
                <a:spcPts val="0"/>
              </a:spcAft>
              <a:buSzPts val="2600"/>
              <a:buNone/>
            </a:pPr>
            <a:r>
              <a:rPr lang="en-US" sz="3900">
                <a:latin typeface="Arial"/>
                <a:ea typeface="Arial"/>
                <a:cs typeface="Arial"/>
                <a:sym typeface="Arial"/>
              </a:rPr>
              <a:t>(Brookmeyer, 2005)</a:t>
            </a:r>
            <a:endParaRPr sz="3900">
              <a:latin typeface="Arial"/>
              <a:ea typeface="Arial"/>
              <a:cs typeface="Arial"/>
              <a:sym typeface="Arial"/>
            </a:endParaRPr>
          </a:p>
          <a:p>
            <a:pPr marL="0" lvl="0" indent="0" algn="l" rtl="0">
              <a:lnSpc>
                <a:spcPct val="100000"/>
              </a:lnSpc>
              <a:spcBef>
                <a:spcPts val="0"/>
              </a:spcBef>
              <a:spcAft>
                <a:spcPts val="0"/>
              </a:spcAft>
              <a:buSzPts val="2600"/>
              <a:buNone/>
            </a:pPr>
            <a:endParaRPr sz="3900">
              <a:latin typeface="Arial"/>
              <a:ea typeface="Arial"/>
              <a:cs typeface="Arial"/>
              <a:sym typeface="Arial"/>
            </a:endParaRPr>
          </a:p>
          <a:p>
            <a:pPr marL="0" lvl="0" indent="0" algn="l" rtl="0">
              <a:lnSpc>
                <a:spcPct val="115000"/>
              </a:lnSpc>
              <a:spcBef>
                <a:spcPts val="0"/>
              </a:spcBef>
              <a:spcAft>
                <a:spcPts val="0"/>
              </a:spcAft>
              <a:buClr>
                <a:schemeClr val="dk1"/>
              </a:buClr>
              <a:buSzPts val="2100"/>
              <a:buFont typeface="Arial"/>
              <a:buNone/>
            </a:pPr>
            <a:endParaRPr sz="3800">
              <a:latin typeface="Arial"/>
              <a:ea typeface="Arial"/>
              <a:cs typeface="Arial"/>
              <a:sym typeface="Arial"/>
            </a:endParaRPr>
          </a:p>
          <a:p>
            <a:pPr marL="1231900" marR="0" lvl="0" indent="-1066800" algn="l" rtl="0">
              <a:lnSpc>
                <a:spcPct val="100000"/>
              </a:lnSpc>
              <a:spcBef>
                <a:spcPts val="0"/>
              </a:spcBef>
              <a:spcAft>
                <a:spcPts val="0"/>
              </a:spcAft>
              <a:buClr>
                <a:schemeClr val="dk1"/>
              </a:buClr>
              <a:buSzPts val="2600"/>
              <a:buFont typeface="Arial"/>
              <a:buNone/>
            </a:pPr>
            <a:endParaRPr/>
          </a:p>
        </p:txBody>
      </p:sp>
      <p:sp>
        <p:nvSpPr>
          <p:cNvPr id="36" name="Google Shape;36;p1"/>
          <p:cNvSpPr txBox="1">
            <a:spLocks noGrp="1"/>
          </p:cNvSpPr>
          <p:nvPr>
            <p:ph type="body" idx="9"/>
          </p:nvPr>
        </p:nvSpPr>
        <p:spPr>
          <a:xfrm>
            <a:off x="22059745" y="13054800"/>
            <a:ext cx="10188900" cy="14223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48000" tIns="74000" rIns="148000" bIns="74000" anchor="t" anchorCtr="0">
            <a:noAutofit/>
          </a:bodyPr>
          <a:lstStyle/>
          <a:p>
            <a:pPr marL="0" marR="0" lvl="0" indent="0" algn="ctr" rtl="0">
              <a:lnSpc>
                <a:spcPct val="100000"/>
              </a:lnSpc>
              <a:spcBef>
                <a:spcPts val="0"/>
              </a:spcBef>
              <a:spcAft>
                <a:spcPts val="0"/>
              </a:spcAft>
              <a:buClr>
                <a:schemeClr val="lt1"/>
              </a:buClr>
              <a:buSzPts val="2600"/>
              <a:buFont typeface="Arial"/>
              <a:buNone/>
            </a:pPr>
            <a:r>
              <a:rPr lang="en-US" sz="5700"/>
              <a:t>Findings</a:t>
            </a:r>
            <a:endParaRPr sz="5700" b="1" i="0" u="none" strike="noStrike" cap="none">
              <a:solidFill>
                <a:schemeClr val="lt1"/>
              </a:solidFill>
              <a:latin typeface="Arial"/>
              <a:ea typeface="Arial"/>
              <a:cs typeface="Arial"/>
              <a:sym typeface="Arial"/>
            </a:endParaRPr>
          </a:p>
        </p:txBody>
      </p:sp>
      <p:sp>
        <p:nvSpPr>
          <p:cNvPr id="37" name="Google Shape;37;p1"/>
          <p:cNvSpPr txBox="1">
            <a:spLocks noGrp="1"/>
          </p:cNvSpPr>
          <p:nvPr>
            <p:ph type="body" idx="13"/>
          </p:nvPr>
        </p:nvSpPr>
        <p:spPr>
          <a:xfrm>
            <a:off x="22059750" y="7570400"/>
            <a:ext cx="10441800" cy="5052000"/>
          </a:xfrm>
          <a:prstGeom prst="rect">
            <a:avLst/>
          </a:prstGeom>
          <a:noFill/>
          <a:ln>
            <a:noFill/>
          </a:ln>
        </p:spPr>
        <p:txBody>
          <a:bodyPr spcFirstLastPara="1" wrap="square" lIns="148000" tIns="74000" rIns="148000" bIns="74000" anchor="t" anchorCtr="0">
            <a:noAutofit/>
          </a:bodyPr>
          <a:lstStyle/>
          <a:p>
            <a:pPr marL="0" marR="0" lvl="0" indent="0" algn="l" rtl="0">
              <a:lnSpc>
                <a:spcPct val="100000"/>
              </a:lnSpc>
              <a:spcBef>
                <a:spcPts val="0"/>
              </a:spcBef>
              <a:spcAft>
                <a:spcPts val="0"/>
              </a:spcAft>
              <a:buSzPts val="2600"/>
              <a:buNone/>
            </a:pPr>
            <a:r>
              <a:rPr lang="en-US" sz="3900">
                <a:latin typeface="Arial"/>
                <a:ea typeface="Arial"/>
                <a:cs typeface="Arial"/>
                <a:sym typeface="Arial"/>
              </a:rPr>
              <a:t>To find information I used Duke library resources for scholarly articles, Everytown For Gun Safety data, and literature from psychologists. I used more qualitative resources however, most of them had supporting quantitative data. I faced the most challenges with narrowing down my research question and deciding whether to use local or nationwide data.</a:t>
            </a:r>
            <a:endParaRPr sz="4500">
              <a:latin typeface="Arial"/>
              <a:ea typeface="Arial"/>
              <a:cs typeface="Arial"/>
              <a:sym typeface="Arial"/>
            </a:endParaRPr>
          </a:p>
        </p:txBody>
      </p:sp>
      <p:sp>
        <p:nvSpPr>
          <p:cNvPr id="38" name="Google Shape;38;p1"/>
          <p:cNvSpPr txBox="1">
            <a:spLocks noGrp="1"/>
          </p:cNvSpPr>
          <p:nvPr>
            <p:ph type="body" idx="14"/>
          </p:nvPr>
        </p:nvSpPr>
        <p:spPr>
          <a:xfrm>
            <a:off x="22206895" y="29724984"/>
            <a:ext cx="10188900" cy="14223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48000" tIns="74000" rIns="148000" bIns="74000" anchor="t" anchorCtr="0">
            <a:noAutofit/>
          </a:bodyPr>
          <a:lstStyle/>
          <a:p>
            <a:pPr marL="0" marR="0" lvl="0" indent="0" algn="ctr" rtl="0">
              <a:lnSpc>
                <a:spcPct val="100000"/>
              </a:lnSpc>
              <a:spcBef>
                <a:spcPts val="0"/>
              </a:spcBef>
              <a:spcAft>
                <a:spcPts val="0"/>
              </a:spcAft>
              <a:buClr>
                <a:schemeClr val="lt1"/>
              </a:buClr>
              <a:buSzPts val="2600"/>
              <a:buFont typeface="Arial"/>
              <a:buNone/>
            </a:pPr>
            <a:r>
              <a:rPr lang="en-US" sz="5700"/>
              <a:t>Conclusions</a:t>
            </a:r>
            <a:endParaRPr sz="5700" b="1" i="0" u="none" strike="noStrike" cap="none">
              <a:solidFill>
                <a:schemeClr val="lt1"/>
              </a:solidFill>
              <a:latin typeface="Arial"/>
              <a:ea typeface="Arial"/>
              <a:cs typeface="Arial"/>
              <a:sym typeface="Arial"/>
            </a:endParaRPr>
          </a:p>
        </p:txBody>
      </p:sp>
      <p:sp>
        <p:nvSpPr>
          <p:cNvPr id="39" name="Google Shape;39;p1"/>
          <p:cNvSpPr txBox="1">
            <a:spLocks noGrp="1"/>
          </p:cNvSpPr>
          <p:nvPr>
            <p:ph type="body" idx="15"/>
          </p:nvPr>
        </p:nvSpPr>
        <p:spPr>
          <a:xfrm>
            <a:off x="11438362" y="7518400"/>
            <a:ext cx="10188900" cy="35559900"/>
          </a:xfrm>
          <a:prstGeom prst="rect">
            <a:avLst/>
          </a:prstGeom>
          <a:noFill/>
          <a:ln>
            <a:noFill/>
          </a:ln>
        </p:spPr>
        <p:txBody>
          <a:bodyPr spcFirstLastPara="1" wrap="square" lIns="148000" tIns="74000" rIns="148000" bIns="74000" anchor="t" anchorCtr="0">
            <a:noAutofit/>
          </a:bodyPr>
          <a:lstStyle/>
          <a:p>
            <a:pPr marL="0" lvl="0" indent="0" algn="l" rtl="0">
              <a:lnSpc>
                <a:spcPct val="100000"/>
              </a:lnSpc>
              <a:spcBef>
                <a:spcPts val="0"/>
              </a:spcBef>
              <a:spcAft>
                <a:spcPts val="0"/>
              </a:spcAft>
              <a:buClr>
                <a:schemeClr val="dk1"/>
              </a:buClr>
              <a:buSzPts val="2100"/>
              <a:buFont typeface="Arial"/>
              <a:buNone/>
            </a:pPr>
            <a:endParaRPr sz="3800">
              <a:highlight>
                <a:srgbClr val="FFFFFF"/>
              </a:highlight>
              <a:latin typeface="Arial"/>
              <a:ea typeface="Arial"/>
              <a:cs typeface="Arial"/>
              <a:sym typeface="Arial"/>
            </a:endParaRPr>
          </a:p>
          <a:p>
            <a:pPr marL="0" lvl="0" indent="0" algn="l" rtl="0">
              <a:lnSpc>
                <a:spcPct val="100000"/>
              </a:lnSpc>
              <a:spcBef>
                <a:spcPts val="0"/>
              </a:spcBef>
              <a:spcAft>
                <a:spcPts val="0"/>
              </a:spcAft>
              <a:buClr>
                <a:schemeClr val="dk1"/>
              </a:buClr>
              <a:buSzPts val="2100"/>
              <a:buFont typeface="Arial"/>
              <a:buNone/>
            </a:pPr>
            <a:endParaRPr sz="3800">
              <a:highlight>
                <a:srgbClr val="FFFFFF"/>
              </a:highlight>
              <a:latin typeface="Arial"/>
              <a:ea typeface="Arial"/>
              <a:cs typeface="Arial"/>
              <a:sym typeface="Arial"/>
            </a:endParaRPr>
          </a:p>
          <a:p>
            <a:pPr marL="0" lvl="0" indent="0" algn="l" rtl="0">
              <a:lnSpc>
                <a:spcPct val="100000"/>
              </a:lnSpc>
              <a:spcBef>
                <a:spcPts val="0"/>
              </a:spcBef>
              <a:spcAft>
                <a:spcPts val="0"/>
              </a:spcAft>
              <a:buClr>
                <a:schemeClr val="dk1"/>
              </a:buClr>
              <a:buSzPts val="2100"/>
              <a:buFont typeface="Arial"/>
              <a:buNone/>
            </a:pPr>
            <a:endParaRPr sz="3800">
              <a:highlight>
                <a:srgbClr val="FFFFFF"/>
              </a:highlight>
              <a:latin typeface="Arial"/>
              <a:ea typeface="Arial"/>
              <a:cs typeface="Arial"/>
              <a:sym typeface="Arial"/>
            </a:endParaRPr>
          </a:p>
          <a:p>
            <a:pPr marL="0" lvl="0" indent="0" algn="l" rtl="0">
              <a:lnSpc>
                <a:spcPct val="100000"/>
              </a:lnSpc>
              <a:spcBef>
                <a:spcPts val="0"/>
              </a:spcBef>
              <a:spcAft>
                <a:spcPts val="0"/>
              </a:spcAft>
              <a:buClr>
                <a:schemeClr val="dk1"/>
              </a:buClr>
              <a:buSzPts val="2100"/>
              <a:buFont typeface="Arial"/>
              <a:buNone/>
            </a:pPr>
            <a:endParaRPr sz="3800">
              <a:highlight>
                <a:srgbClr val="FFFFFF"/>
              </a:highlight>
              <a:latin typeface="Arial"/>
              <a:ea typeface="Arial"/>
              <a:cs typeface="Arial"/>
              <a:sym typeface="Arial"/>
            </a:endParaRPr>
          </a:p>
          <a:p>
            <a:pPr marL="0" lvl="0" indent="0" algn="l" rtl="0">
              <a:lnSpc>
                <a:spcPct val="100000"/>
              </a:lnSpc>
              <a:spcBef>
                <a:spcPts val="0"/>
              </a:spcBef>
              <a:spcAft>
                <a:spcPts val="0"/>
              </a:spcAft>
              <a:buClr>
                <a:schemeClr val="dk1"/>
              </a:buClr>
              <a:buSzPts val="2100"/>
              <a:buFont typeface="Arial"/>
              <a:buNone/>
            </a:pPr>
            <a:endParaRPr sz="3800">
              <a:highlight>
                <a:srgbClr val="FFFFFF"/>
              </a:highlight>
              <a:latin typeface="Arial"/>
              <a:ea typeface="Arial"/>
              <a:cs typeface="Arial"/>
              <a:sym typeface="Arial"/>
            </a:endParaRPr>
          </a:p>
          <a:p>
            <a:pPr marL="0" lvl="0" indent="0" algn="l" rtl="0">
              <a:lnSpc>
                <a:spcPct val="100000"/>
              </a:lnSpc>
              <a:spcBef>
                <a:spcPts val="0"/>
              </a:spcBef>
              <a:spcAft>
                <a:spcPts val="0"/>
              </a:spcAft>
              <a:buClr>
                <a:schemeClr val="dk1"/>
              </a:buClr>
              <a:buSzPts val="2100"/>
              <a:buFont typeface="Arial"/>
              <a:buNone/>
            </a:pPr>
            <a:endParaRPr sz="3800">
              <a:highlight>
                <a:srgbClr val="FFFFFF"/>
              </a:highlight>
              <a:latin typeface="Arial"/>
              <a:ea typeface="Arial"/>
              <a:cs typeface="Arial"/>
              <a:sym typeface="Arial"/>
            </a:endParaRPr>
          </a:p>
          <a:p>
            <a:pPr marL="0" lvl="0" indent="0" algn="l" rtl="0">
              <a:lnSpc>
                <a:spcPct val="100000"/>
              </a:lnSpc>
              <a:spcBef>
                <a:spcPts val="0"/>
              </a:spcBef>
              <a:spcAft>
                <a:spcPts val="0"/>
              </a:spcAft>
              <a:buClr>
                <a:schemeClr val="dk1"/>
              </a:buClr>
              <a:buSzPts val="2100"/>
              <a:buFont typeface="Arial"/>
              <a:buNone/>
            </a:pPr>
            <a:endParaRPr sz="3800">
              <a:highlight>
                <a:srgbClr val="FFFFFF"/>
              </a:highlight>
              <a:latin typeface="Arial"/>
              <a:ea typeface="Arial"/>
              <a:cs typeface="Arial"/>
              <a:sym typeface="Arial"/>
            </a:endParaRPr>
          </a:p>
          <a:p>
            <a:pPr marL="0" lvl="0" indent="0" algn="l" rtl="0">
              <a:lnSpc>
                <a:spcPct val="100000"/>
              </a:lnSpc>
              <a:spcBef>
                <a:spcPts val="0"/>
              </a:spcBef>
              <a:spcAft>
                <a:spcPts val="0"/>
              </a:spcAft>
              <a:buClr>
                <a:schemeClr val="dk1"/>
              </a:buClr>
              <a:buSzPts val="2100"/>
              <a:buFont typeface="Arial"/>
              <a:buNone/>
            </a:pPr>
            <a:endParaRPr sz="3800">
              <a:highlight>
                <a:srgbClr val="FFFFFF"/>
              </a:highlight>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Clr>
                <a:schemeClr val="dk1"/>
              </a:buClr>
              <a:buSzPts val="1100"/>
              <a:buFont typeface="Arial"/>
              <a:buNone/>
            </a:pPr>
            <a:endParaRPr sz="3800">
              <a:latin typeface="Arial"/>
              <a:ea typeface="Arial"/>
              <a:cs typeface="Arial"/>
              <a:sym typeface="Arial"/>
            </a:endParaRPr>
          </a:p>
          <a:p>
            <a:pPr marL="0" lvl="0" indent="0" algn="l" rtl="0">
              <a:lnSpc>
                <a:spcPct val="100000"/>
              </a:lnSpc>
              <a:spcBef>
                <a:spcPts val="0"/>
              </a:spcBef>
              <a:spcAft>
                <a:spcPts val="0"/>
              </a:spcAft>
              <a:buClr>
                <a:schemeClr val="dk1"/>
              </a:buClr>
              <a:buSzPts val="1100"/>
              <a:buFont typeface="Arial"/>
              <a:buNone/>
            </a:pPr>
            <a:r>
              <a:rPr lang="en-US" sz="3800">
                <a:latin typeface="Arial"/>
                <a:ea typeface="Arial"/>
                <a:cs typeface="Arial"/>
                <a:sym typeface="Arial"/>
              </a:rPr>
              <a:t>Figure 1: Chart illustrating occurrence and type of gun violence reported by survivors (Everytown, 2022).</a:t>
            </a: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r>
              <a:rPr lang="en-US" sz="3800">
                <a:latin typeface="Arial"/>
                <a:ea typeface="Arial"/>
                <a:cs typeface="Arial"/>
                <a:sym typeface="Arial"/>
              </a:rPr>
              <a:t>                                 </a:t>
            </a: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r>
              <a:rPr lang="en-US" sz="3800">
                <a:latin typeface="Arial"/>
                <a:ea typeface="Arial"/>
                <a:cs typeface="Arial"/>
                <a:sym typeface="Arial"/>
              </a:rPr>
              <a:t>                              </a:t>
            </a: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Clr>
                <a:schemeClr val="dk1"/>
              </a:buClr>
              <a:buSzPts val="1100"/>
              <a:buFont typeface="Arial"/>
              <a:buNone/>
            </a:pPr>
            <a:endParaRPr sz="3800">
              <a:latin typeface="Arial"/>
              <a:ea typeface="Arial"/>
              <a:cs typeface="Arial"/>
              <a:sym typeface="Arial"/>
            </a:endParaRPr>
          </a:p>
          <a:p>
            <a:pPr marL="0" lvl="0" indent="0" algn="l" rtl="0">
              <a:lnSpc>
                <a:spcPct val="100000"/>
              </a:lnSpc>
              <a:spcBef>
                <a:spcPts val="0"/>
              </a:spcBef>
              <a:spcAft>
                <a:spcPts val="0"/>
              </a:spcAft>
              <a:buClr>
                <a:schemeClr val="dk1"/>
              </a:buClr>
              <a:buSzPts val="1100"/>
              <a:buFont typeface="Arial"/>
              <a:buNone/>
            </a:pPr>
            <a:endParaRPr sz="3800">
              <a:latin typeface="Arial"/>
              <a:ea typeface="Arial"/>
              <a:cs typeface="Arial"/>
              <a:sym typeface="Arial"/>
            </a:endParaRPr>
          </a:p>
          <a:p>
            <a:pPr marL="0" lvl="0" indent="0" algn="l" rtl="0">
              <a:lnSpc>
                <a:spcPct val="100000"/>
              </a:lnSpc>
              <a:spcBef>
                <a:spcPts val="0"/>
              </a:spcBef>
              <a:spcAft>
                <a:spcPts val="0"/>
              </a:spcAft>
              <a:buClr>
                <a:schemeClr val="dk1"/>
              </a:buClr>
              <a:buSzPts val="1100"/>
              <a:buFont typeface="Arial"/>
              <a:buNone/>
            </a:pPr>
            <a:endParaRPr sz="3800">
              <a:latin typeface="Arial"/>
              <a:ea typeface="Arial"/>
              <a:cs typeface="Arial"/>
              <a:sym typeface="Arial"/>
            </a:endParaRPr>
          </a:p>
          <a:p>
            <a:pPr marL="0" lvl="0" indent="0" algn="l" rtl="0">
              <a:lnSpc>
                <a:spcPct val="100000"/>
              </a:lnSpc>
              <a:spcBef>
                <a:spcPts val="0"/>
              </a:spcBef>
              <a:spcAft>
                <a:spcPts val="0"/>
              </a:spcAft>
              <a:buClr>
                <a:schemeClr val="dk1"/>
              </a:buClr>
              <a:buSzPts val="1100"/>
              <a:buFont typeface="Arial"/>
              <a:buNone/>
            </a:pPr>
            <a:endParaRPr sz="3800">
              <a:latin typeface="Arial"/>
              <a:ea typeface="Arial"/>
              <a:cs typeface="Arial"/>
              <a:sym typeface="Arial"/>
            </a:endParaRPr>
          </a:p>
          <a:p>
            <a:pPr marL="0" lvl="0" indent="0" algn="l" rtl="0">
              <a:lnSpc>
                <a:spcPct val="100000"/>
              </a:lnSpc>
              <a:spcBef>
                <a:spcPts val="0"/>
              </a:spcBef>
              <a:spcAft>
                <a:spcPts val="0"/>
              </a:spcAft>
              <a:buClr>
                <a:schemeClr val="dk1"/>
              </a:buClr>
              <a:buSzPts val="1100"/>
              <a:buFont typeface="Arial"/>
              <a:buNone/>
            </a:pPr>
            <a:r>
              <a:rPr lang="en-US" sz="3800">
                <a:latin typeface="Arial"/>
                <a:ea typeface="Arial"/>
                <a:cs typeface="Arial"/>
                <a:sym typeface="Arial"/>
              </a:rPr>
              <a:t>Figure 2: Pyramid showing how gun violence impacts different levels of people affected (Bancalari, 1970).</a:t>
            </a: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latin typeface="Arial"/>
              <a:ea typeface="Arial"/>
              <a:cs typeface="Arial"/>
              <a:sym typeface="Arial"/>
            </a:endParaRPr>
          </a:p>
          <a:p>
            <a:pPr marL="0" lvl="0" indent="0" algn="l" rtl="0">
              <a:lnSpc>
                <a:spcPct val="100000"/>
              </a:lnSpc>
              <a:spcBef>
                <a:spcPts val="0"/>
              </a:spcBef>
              <a:spcAft>
                <a:spcPts val="0"/>
              </a:spcAft>
              <a:buSzPts val="2600"/>
              <a:buNone/>
            </a:pPr>
            <a:r>
              <a:rPr lang="en-US" sz="3800">
                <a:latin typeface="Arial"/>
                <a:ea typeface="Arial"/>
                <a:cs typeface="Arial"/>
                <a:sym typeface="Arial"/>
              </a:rPr>
              <a:t>Figure 3: Chart showcasing the needs expressed by survivors of gun violence (Everytown, 2022).</a:t>
            </a:r>
            <a:endParaRPr sz="3800">
              <a:latin typeface="Arial"/>
              <a:ea typeface="Arial"/>
              <a:cs typeface="Arial"/>
              <a:sym typeface="Arial"/>
            </a:endParaRPr>
          </a:p>
          <a:p>
            <a:pPr marL="0" lvl="0" indent="0" algn="l" rtl="0">
              <a:lnSpc>
                <a:spcPct val="100000"/>
              </a:lnSpc>
              <a:spcBef>
                <a:spcPts val="0"/>
              </a:spcBef>
              <a:spcAft>
                <a:spcPts val="0"/>
              </a:spcAft>
              <a:buSzPts val="2600"/>
              <a:buNone/>
            </a:pPr>
            <a:endParaRPr sz="3800"/>
          </a:p>
          <a:p>
            <a:pPr marL="0" marR="0" lvl="0" indent="0" algn="l" rtl="0">
              <a:lnSpc>
                <a:spcPct val="100000"/>
              </a:lnSpc>
              <a:spcBef>
                <a:spcPts val="0"/>
              </a:spcBef>
              <a:spcAft>
                <a:spcPts val="0"/>
              </a:spcAft>
              <a:buClr>
                <a:schemeClr val="dk1"/>
              </a:buClr>
              <a:buSzPts val="2600"/>
              <a:buFont typeface="Arial"/>
              <a:buNone/>
            </a:pPr>
            <a:endParaRPr/>
          </a:p>
        </p:txBody>
      </p:sp>
      <p:pic>
        <p:nvPicPr>
          <p:cNvPr id="40" name="Google Shape;40;p1"/>
          <p:cNvPicPr preferRelativeResize="0"/>
          <p:nvPr/>
        </p:nvPicPr>
        <p:blipFill rotWithShape="1">
          <a:blip r:embed="rId3">
            <a:alphaModFix/>
          </a:blip>
          <a:srcRect b="14741"/>
          <a:stretch/>
        </p:blipFill>
        <p:spPr>
          <a:xfrm>
            <a:off x="11852926" y="7518400"/>
            <a:ext cx="7850676" cy="6532400"/>
          </a:xfrm>
          <a:prstGeom prst="rect">
            <a:avLst/>
          </a:prstGeom>
          <a:noFill/>
          <a:ln>
            <a:noFill/>
          </a:ln>
        </p:spPr>
      </p:pic>
      <p:pic>
        <p:nvPicPr>
          <p:cNvPr id="41" name="Google Shape;41;p1"/>
          <p:cNvPicPr preferRelativeResize="0"/>
          <p:nvPr/>
        </p:nvPicPr>
        <p:blipFill rotWithShape="1">
          <a:blip r:embed="rId4">
            <a:alphaModFix/>
          </a:blip>
          <a:srcRect l="2926" r="3858" b="9049"/>
          <a:stretch/>
        </p:blipFill>
        <p:spPr>
          <a:xfrm>
            <a:off x="11364775" y="29724975"/>
            <a:ext cx="10188899" cy="8655810"/>
          </a:xfrm>
          <a:prstGeom prst="rect">
            <a:avLst/>
          </a:prstGeom>
          <a:noFill/>
          <a:ln>
            <a:noFill/>
          </a:ln>
        </p:spPr>
      </p:pic>
      <p:sp>
        <p:nvSpPr>
          <p:cNvPr id="42" name="Google Shape;42;p1"/>
          <p:cNvSpPr txBox="1">
            <a:spLocks noGrp="1"/>
          </p:cNvSpPr>
          <p:nvPr>
            <p:ph type="body" idx="9"/>
          </p:nvPr>
        </p:nvSpPr>
        <p:spPr>
          <a:xfrm>
            <a:off x="22206877" y="5715584"/>
            <a:ext cx="10188900" cy="14223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48000" tIns="74000" rIns="148000" bIns="74000" anchor="t" anchorCtr="0">
            <a:noAutofit/>
          </a:bodyPr>
          <a:lstStyle/>
          <a:p>
            <a:pPr marL="0" marR="0" lvl="0" indent="0" algn="ctr" rtl="0">
              <a:lnSpc>
                <a:spcPct val="100000"/>
              </a:lnSpc>
              <a:spcBef>
                <a:spcPts val="0"/>
              </a:spcBef>
              <a:spcAft>
                <a:spcPts val="0"/>
              </a:spcAft>
              <a:buClr>
                <a:schemeClr val="lt1"/>
              </a:buClr>
              <a:buSzPts val="2600"/>
              <a:buFont typeface="Arial"/>
              <a:buNone/>
            </a:pPr>
            <a:r>
              <a:rPr lang="en-US" sz="5700"/>
              <a:t>Methodology</a:t>
            </a:r>
            <a:endParaRPr sz="5700" b="1" i="0" u="none" strike="noStrike" cap="none">
              <a:solidFill>
                <a:schemeClr val="lt1"/>
              </a:solidFill>
              <a:latin typeface="Arial"/>
              <a:ea typeface="Arial"/>
              <a:cs typeface="Arial"/>
              <a:sym typeface="Arial"/>
            </a:endParaRPr>
          </a:p>
        </p:txBody>
      </p:sp>
      <p:sp>
        <p:nvSpPr>
          <p:cNvPr id="43" name="Google Shape;43;p1"/>
          <p:cNvSpPr txBox="1"/>
          <p:nvPr/>
        </p:nvSpPr>
        <p:spPr>
          <a:xfrm>
            <a:off x="22059750" y="14909600"/>
            <a:ext cx="10188900" cy="14155800"/>
          </a:xfrm>
          <a:prstGeom prst="rect">
            <a:avLst/>
          </a:prstGeom>
          <a:noFill/>
          <a:ln>
            <a:noFill/>
          </a:ln>
        </p:spPr>
        <p:txBody>
          <a:bodyPr spcFirstLastPara="1" wrap="square" lIns="172700" tIns="172700" rIns="172700" bIns="172700" anchor="t" anchorCtr="0">
            <a:spAutoFit/>
          </a:bodyPr>
          <a:lstStyle/>
          <a:p>
            <a:pPr marL="0" marR="0" lvl="0" indent="0" algn="l" rtl="0">
              <a:lnSpc>
                <a:spcPct val="100000"/>
              </a:lnSpc>
              <a:spcBef>
                <a:spcPts val="0"/>
              </a:spcBef>
              <a:spcAft>
                <a:spcPts val="0"/>
              </a:spcAft>
              <a:buClr>
                <a:srgbClr val="000000"/>
              </a:buClr>
              <a:buSzPts val="3900"/>
              <a:buFont typeface="Arial"/>
              <a:buNone/>
            </a:pPr>
            <a:r>
              <a:rPr lang="en-US" sz="3900" b="0" i="0" u="none" strike="noStrike" cap="none">
                <a:solidFill>
                  <a:schemeClr val="dk1"/>
                </a:solidFill>
                <a:latin typeface="Arial"/>
                <a:ea typeface="Arial"/>
                <a:cs typeface="Arial"/>
                <a:sym typeface="Arial"/>
              </a:rPr>
              <a:t>When the psychological effects of gun violence go untreated and unacknowledged they can worsen, and in some cases lead to more violence. Separate studies done by the Educational Fund to Stop Gun Violence (EFSGV) and The CWLA found some of these psychological effects to be;  </a:t>
            </a:r>
            <a:endParaRPr sz="3900" b="0" i="0" u="none" strike="noStrike" cap="none">
              <a:solidFill>
                <a:schemeClr val="dk1"/>
              </a:solidFill>
              <a:latin typeface="Arial"/>
              <a:ea typeface="Arial"/>
              <a:cs typeface="Arial"/>
              <a:sym typeface="Arial"/>
            </a:endParaRPr>
          </a:p>
          <a:p>
            <a:pPr marL="863600" marR="0" lvl="0" indent="-679450" algn="l" rtl="0">
              <a:lnSpc>
                <a:spcPct val="100000"/>
              </a:lnSpc>
              <a:spcBef>
                <a:spcPts val="0"/>
              </a:spcBef>
              <a:spcAft>
                <a:spcPts val="0"/>
              </a:spcAft>
              <a:buClr>
                <a:schemeClr val="dk1"/>
              </a:buClr>
              <a:buSzPts val="3900"/>
              <a:buFont typeface="Arial"/>
              <a:buChar char="●"/>
            </a:pPr>
            <a:r>
              <a:rPr lang="en-US" sz="3900" b="0" i="0" u="none" strike="noStrike" cap="none">
                <a:solidFill>
                  <a:schemeClr val="dk1"/>
                </a:solidFill>
                <a:latin typeface="Arial"/>
                <a:ea typeface="Arial"/>
                <a:cs typeface="Arial"/>
                <a:sym typeface="Arial"/>
              </a:rPr>
              <a:t>Depression, Insomnia, PTSD and Anxiety</a:t>
            </a:r>
            <a:endParaRPr sz="3900" b="0" i="0" u="none" strike="noStrike" cap="none">
              <a:solidFill>
                <a:schemeClr val="dk1"/>
              </a:solidFill>
              <a:latin typeface="Arial"/>
              <a:ea typeface="Arial"/>
              <a:cs typeface="Arial"/>
              <a:sym typeface="Arial"/>
            </a:endParaRPr>
          </a:p>
          <a:p>
            <a:pPr marL="863600" marR="0" lvl="0" indent="-679450" algn="l" rtl="0">
              <a:lnSpc>
                <a:spcPct val="100000"/>
              </a:lnSpc>
              <a:spcBef>
                <a:spcPts val="0"/>
              </a:spcBef>
              <a:spcAft>
                <a:spcPts val="0"/>
              </a:spcAft>
              <a:buClr>
                <a:schemeClr val="dk1"/>
              </a:buClr>
              <a:buSzPts val="3900"/>
              <a:buFont typeface="Arial"/>
              <a:buChar char="●"/>
            </a:pPr>
            <a:r>
              <a:rPr lang="en-US" sz="3900" b="0" i="0" u="none" strike="noStrike" cap="none">
                <a:solidFill>
                  <a:schemeClr val="dk1"/>
                </a:solidFill>
                <a:latin typeface="Arial"/>
                <a:ea typeface="Arial"/>
                <a:cs typeface="Arial"/>
                <a:sym typeface="Arial"/>
              </a:rPr>
              <a:t>Antisocial Behavior</a:t>
            </a:r>
            <a:endParaRPr sz="3900" b="0" i="0" u="none" strike="noStrike" cap="none">
              <a:solidFill>
                <a:schemeClr val="dk1"/>
              </a:solidFill>
              <a:latin typeface="Arial"/>
              <a:ea typeface="Arial"/>
              <a:cs typeface="Arial"/>
              <a:sym typeface="Arial"/>
            </a:endParaRPr>
          </a:p>
          <a:p>
            <a:pPr marL="863600" marR="0" lvl="0" indent="-679450" algn="l" rtl="0">
              <a:lnSpc>
                <a:spcPct val="100000"/>
              </a:lnSpc>
              <a:spcBef>
                <a:spcPts val="0"/>
              </a:spcBef>
              <a:spcAft>
                <a:spcPts val="0"/>
              </a:spcAft>
              <a:buClr>
                <a:schemeClr val="dk1"/>
              </a:buClr>
              <a:buSzPts val="3900"/>
              <a:buFont typeface="Arial"/>
              <a:buChar char="●"/>
            </a:pPr>
            <a:r>
              <a:rPr lang="en-US" sz="3900" b="0" i="0" u="none" strike="noStrike" cap="none">
                <a:solidFill>
                  <a:schemeClr val="dk1"/>
                </a:solidFill>
                <a:latin typeface="Arial"/>
                <a:ea typeface="Arial"/>
                <a:cs typeface="Arial"/>
                <a:sym typeface="Arial"/>
              </a:rPr>
              <a:t>Inhibited brain development (cognitive &amp; emotional)</a:t>
            </a:r>
            <a:endParaRPr sz="3900" b="0" i="0" u="none" strike="noStrike" cap="none">
              <a:solidFill>
                <a:schemeClr val="dk1"/>
              </a:solidFill>
              <a:latin typeface="Arial"/>
              <a:ea typeface="Arial"/>
              <a:cs typeface="Arial"/>
              <a:sym typeface="Arial"/>
            </a:endParaRPr>
          </a:p>
          <a:p>
            <a:pPr marL="863600" marR="0" lvl="0" indent="-679450" algn="l" rtl="0">
              <a:lnSpc>
                <a:spcPct val="100000"/>
              </a:lnSpc>
              <a:spcBef>
                <a:spcPts val="0"/>
              </a:spcBef>
              <a:spcAft>
                <a:spcPts val="0"/>
              </a:spcAft>
              <a:buClr>
                <a:schemeClr val="dk1"/>
              </a:buClr>
              <a:buSzPts val="3900"/>
              <a:buFont typeface="Arial"/>
              <a:buChar char="●"/>
            </a:pPr>
            <a:r>
              <a:rPr lang="en-US" sz="3900" b="0" i="0" u="none" strike="noStrike" cap="none">
                <a:solidFill>
                  <a:schemeClr val="dk1"/>
                </a:solidFill>
                <a:latin typeface="Arial"/>
                <a:ea typeface="Arial"/>
                <a:cs typeface="Arial"/>
                <a:sym typeface="Arial"/>
              </a:rPr>
              <a:t>Desensitization and lack of nonviolent methods to resolve conflict</a:t>
            </a:r>
            <a:endParaRPr sz="3900" b="0" i="0" u="none" strike="noStrike" cap="none">
              <a:solidFill>
                <a:schemeClr val="dk1"/>
              </a:solidFill>
              <a:latin typeface="Arial"/>
              <a:ea typeface="Arial"/>
              <a:cs typeface="Arial"/>
              <a:sym typeface="Arial"/>
            </a:endParaRPr>
          </a:p>
          <a:p>
            <a:pPr marL="863600" marR="0" lvl="0" indent="-679450" algn="l" rtl="0">
              <a:lnSpc>
                <a:spcPct val="100000"/>
              </a:lnSpc>
              <a:spcBef>
                <a:spcPts val="0"/>
              </a:spcBef>
              <a:spcAft>
                <a:spcPts val="0"/>
              </a:spcAft>
              <a:buClr>
                <a:schemeClr val="dk1"/>
              </a:buClr>
              <a:buSzPts val="3900"/>
              <a:buFont typeface="Arial"/>
              <a:buChar char="●"/>
            </a:pPr>
            <a:r>
              <a:rPr lang="en-US" sz="3900" b="0" i="0" u="none" strike="noStrike" cap="none">
                <a:solidFill>
                  <a:schemeClr val="dk1"/>
                </a:solidFill>
                <a:latin typeface="Arial"/>
                <a:ea typeface="Arial"/>
                <a:cs typeface="Arial"/>
                <a:sym typeface="Arial"/>
              </a:rPr>
              <a:t>Need to arm themselves for protection, this can perpetrate more violence</a:t>
            </a:r>
            <a:endParaRPr sz="3900" b="0" i="0" u="none" strike="noStrike" cap="none">
              <a:solidFill>
                <a:schemeClr val="dk1"/>
              </a:solidFill>
              <a:latin typeface="Arial"/>
              <a:ea typeface="Arial"/>
              <a:cs typeface="Arial"/>
              <a:sym typeface="Arial"/>
            </a:endParaRPr>
          </a:p>
          <a:p>
            <a:pPr marL="863600" marR="0" lvl="0" indent="-679450" algn="l" rtl="0">
              <a:lnSpc>
                <a:spcPct val="100000"/>
              </a:lnSpc>
              <a:spcBef>
                <a:spcPts val="0"/>
              </a:spcBef>
              <a:spcAft>
                <a:spcPts val="0"/>
              </a:spcAft>
              <a:buClr>
                <a:schemeClr val="dk1"/>
              </a:buClr>
              <a:buSzPts val="3900"/>
              <a:buFont typeface="Arial"/>
              <a:buChar char="●"/>
            </a:pPr>
            <a:r>
              <a:rPr lang="en-US" sz="3900" b="0" i="0" u="none" strike="noStrike" cap="none">
                <a:solidFill>
                  <a:schemeClr val="dk1"/>
                </a:solidFill>
                <a:latin typeface="Arial"/>
                <a:ea typeface="Arial"/>
                <a:cs typeface="Arial"/>
                <a:sym typeface="Arial"/>
              </a:rPr>
              <a:t>Mental health (stigma around it can limit access to needed services/counseling for healing)</a:t>
            </a:r>
            <a:endParaRPr sz="3900" b="0" i="0" u="none" strike="noStrike" cap="none">
              <a:solidFill>
                <a:schemeClr val="dk1"/>
              </a:solidFill>
              <a:latin typeface="Arial"/>
              <a:ea typeface="Arial"/>
              <a:cs typeface="Arial"/>
              <a:sym typeface="Arial"/>
            </a:endParaRPr>
          </a:p>
          <a:p>
            <a:pPr marL="863600" marR="0" lvl="0" indent="-679450" algn="l" rtl="0">
              <a:lnSpc>
                <a:spcPct val="100000"/>
              </a:lnSpc>
              <a:spcBef>
                <a:spcPts val="0"/>
              </a:spcBef>
              <a:spcAft>
                <a:spcPts val="0"/>
              </a:spcAft>
              <a:buClr>
                <a:schemeClr val="dk1"/>
              </a:buClr>
              <a:buSzPts val="3900"/>
              <a:buFont typeface="Arial"/>
              <a:buChar char="●"/>
            </a:pPr>
            <a:r>
              <a:rPr lang="en-US" sz="3900" b="0" i="0" u="none" strike="noStrike" cap="none">
                <a:solidFill>
                  <a:schemeClr val="dk1"/>
                </a:solidFill>
                <a:latin typeface="Arial"/>
                <a:ea typeface="Arial"/>
                <a:cs typeface="Arial"/>
                <a:sym typeface="Arial"/>
              </a:rPr>
              <a:t>High stress rates leading to chronic disease</a:t>
            </a:r>
            <a:endParaRPr sz="3900" b="0" i="0" u="none" strike="noStrike" cap="none">
              <a:solidFill>
                <a:schemeClr val="dk1"/>
              </a:solidFill>
              <a:latin typeface="Arial"/>
              <a:ea typeface="Arial"/>
              <a:cs typeface="Arial"/>
              <a:sym typeface="Arial"/>
            </a:endParaRPr>
          </a:p>
          <a:p>
            <a:pPr marL="863600" marR="0" lvl="0" indent="-679450" algn="l" rtl="0">
              <a:lnSpc>
                <a:spcPct val="100000"/>
              </a:lnSpc>
              <a:spcBef>
                <a:spcPts val="0"/>
              </a:spcBef>
              <a:spcAft>
                <a:spcPts val="0"/>
              </a:spcAft>
              <a:buClr>
                <a:schemeClr val="dk1"/>
              </a:buClr>
              <a:buSzPts val="3900"/>
              <a:buFont typeface="Arial"/>
              <a:buChar char="●"/>
            </a:pPr>
            <a:r>
              <a:rPr lang="en-US" sz="3900" b="0" i="0" u="none" strike="noStrike" cap="none">
                <a:solidFill>
                  <a:schemeClr val="dk1"/>
                </a:solidFill>
                <a:latin typeface="Arial"/>
                <a:ea typeface="Arial"/>
                <a:cs typeface="Arial"/>
                <a:sym typeface="Arial"/>
              </a:rPr>
              <a:t>Unsafe uses of alcohol and substance</a:t>
            </a:r>
            <a:endParaRPr sz="39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900"/>
              <a:buFont typeface="Arial"/>
              <a:buNone/>
            </a:pPr>
            <a:r>
              <a:rPr lang="en-US" sz="3900" b="0" i="0" u="none" strike="noStrike" cap="none">
                <a:solidFill>
                  <a:schemeClr val="dk1"/>
                </a:solidFill>
                <a:latin typeface="Arial"/>
                <a:ea typeface="Arial"/>
                <a:cs typeface="Arial"/>
                <a:sym typeface="Arial"/>
              </a:rPr>
              <a:t>(EFSGV, 2021) (CWLA, n.d.).</a:t>
            </a:r>
            <a:endParaRPr sz="3900" b="0" i="0" u="none" strike="noStrike" cap="none">
              <a:solidFill>
                <a:schemeClr val="dk1"/>
              </a:solidFill>
              <a:latin typeface="Arial"/>
              <a:ea typeface="Arial"/>
              <a:cs typeface="Arial"/>
              <a:sym typeface="Arial"/>
            </a:endParaRPr>
          </a:p>
        </p:txBody>
      </p:sp>
      <p:pic>
        <p:nvPicPr>
          <p:cNvPr id="44" name="Google Shape;44;p1"/>
          <p:cNvPicPr preferRelativeResize="0"/>
          <p:nvPr/>
        </p:nvPicPr>
        <p:blipFill rotWithShape="1">
          <a:blip r:embed="rId5">
            <a:alphaModFix/>
          </a:blip>
          <a:srcRect/>
          <a:stretch/>
        </p:blipFill>
        <p:spPr>
          <a:xfrm>
            <a:off x="11364753" y="16892750"/>
            <a:ext cx="9903813" cy="874335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758</Words>
  <Application>Microsoft Office PowerPoint</Application>
  <PresentationFormat>Custom</PresentationFormat>
  <Paragraphs>86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Office Theme</vt:lpstr>
      <vt:lpstr>The Long Term Psychological Effects of Gun Violence Rafaela Drake || Riverside High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Long Term Psychological Effects of Gun Violence Rafaela Drake || Riverside High School</dc:title>
  <dc:creator>Kennedy Ruff</dc:creator>
  <cp:lastModifiedBy>Kennedy Ruff</cp:lastModifiedBy>
  <cp:revision>2</cp:revision>
  <dcterms:modified xsi:type="dcterms:W3CDTF">2022-09-15T14:38:20Z</dcterms:modified>
</cp:coreProperties>
</file>