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32918400" cy="43891200"/>
  <p:notesSz cx="6858000" cy="9144000"/>
  <p:embeddedFontLst>
    <p:embeddedFont>
      <p:font typeface="Lora" panose="020B0604020202020204" charset="0"/>
      <p:regular r:id="rId4"/>
      <p:bold r:id="rId5"/>
      <p:italic r:id="rId6"/>
      <p:boldItalic r:id="rId7"/>
    </p:embeddedFont>
    <p:embeddedFont>
      <p:font typeface="Roboto" panose="020B0604020202020204"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4" roundtripDataSignature="AMtx7mi0ggSprolsrHbe5tN5YjA4FUM5D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7" d="100"/>
          <a:sy n="17" d="100"/>
        </p:scale>
        <p:origin x="3066"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font" Target="fonts/font4.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presProps" Target="presProps.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43399" y="685800"/>
            <a:ext cx="25719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g13db1f991e2_0_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400"/>
              <a:buNone/>
            </a:pPr>
            <a:r>
              <a:rPr lang="en-US"/>
              <a:t>fenaba addo</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Clr>
                <a:schemeClr val="dk1"/>
              </a:buClr>
              <a:buSzPts val="1100"/>
              <a:buFont typeface="Arial"/>
              <a:buNone/>
            </a:pPr>
            <a:r>
              <a:rPr lang="en-US" sz="1050">
                <a:solidFill>
                  <a:schemeClr val="dk1"/>
                </a:solidFill>
                <a:highlight>
                  <a:srgbClr val="FFFFFF"/>
                </a:highlight>
                <a:latin typeface="Roboto"/>
                <a:ea typeface="Roboto"/>
                <a:cs typeface="Roboto"/>
                <a:sym typeface="Roboto"/>
              </a:rPr>
              <a:t>things you can put in:</a:t>
            </a:r>
            <a:endParaRPr sz="1050">
              <a:solidFill>
                <a:schemeClr val="dk1"/>
              </a:solidFill>
              <a:highlight>
                <a:srgbClr val="FFFFFF"/>
              </a:highlight>
              <a:latin typeface="Roboto"/>
              <a:ea typeface="Roboto"/>
              <a:cs typeface="Roboto"/>
              <a:sym typeface="Roboto"/>
            </a:endParaRPr>
          </a:p>
          <a:p>
            <a:pPr marL="0" lvl="0" indent="0" algn="l" rtl="0">
              <a:lnSpc>
                <a:spcPct val="100000"/>
              </a:lnSpc>
              <a:spcBef>
                <a:spcPts val="0"/>
              </a:spcBef>
              <a:spcAft>
                <a:spcPts val="0"/>
              </a:spcAft>
              <a:buClr>
                <a:schemeClr val="dk1"/>
              </a:buClr>
              <a:buSzPts val="1100"/>
              <a:buFont typeface="Arial"/>
              <a:buNone/>
            </a:pPr>
            <a:r>
              <a:rPr lang="en-US" sz="1050">
                <a:solidFill>
                  <a:schemeClr val="dk1"/>
                </a:solidFill>
                <a:highlight>
                  <a:srgbClr val="FFFFFF"/>
                </a:highlight>
                <a:latin typeface="Roboto"/>
                <a:ea typeface="Roboto"/>
                <a:cs typeface="Roboto"/>
                <a:sym typeface="Roboto"/>
              </a:rPr>
              <a:t>- search engines/data basis you used</a:t>
            </a:r>
            <a:endParaRPr sz="1050">
              <a:solidFill>
                <a:schemeClr val="dk1"/>
              </a:solidFill>
              <a:highlight>
                <a:srgbClr val="FFFFFF"/>
              </a:highlight>
              <a:latin typeface="Roboto"/>
              <a:ea typeface="Roboto"/>
              <a:cs typeface="Roboto"/>
              <a:sym typeface="Roboto"/>
            </a:endParaRPr>
          </a:p>
          <a:p>
            <a:pPr marL="0" lvl="0" indent="0" algn="l" rtl="0">
              <a:lnSpc>
                <a:spcPct val="100000"/>
              </a:lnSpc>
              <a:spcBef>
                <a:spcPts val="0"/>
              </a:spcBef>
              <a:spcAft>
                <a:spcPts val="0"/>
              </a:spcAft>
              <a:buClr>
                <a:schemeClr val="dk1"/>
              </a:buClr>
              <a:buSzPts val="1100"/>
              <a:buFont typeface="Arial"/>
              <a:buNone/>
            </a:pPr>
            <a:r>
              <a:rPr lang="en-US" sz="1050">
                <a:solidFill>
                  <a:schemeClr val="dk1"/>
                </a:solidFill>
                <a:highlight>
                  <a:srgbClr val="FFFFFF"/>
                </a:highlight>
                <a:latin typeface="Roboto"/>
                <a:ea typeface="Roboto"/>
                <a:cs typeface="Roboto"/>
                <a:sym typeface="Roboto"/>
              </a:rPr>
              <a:t>- search terms</a:t>
            </a:r>
            <a:endParaRPr sz="1050">
              <a:solidFill>
                <a:schemeClr val="dk1"/>
              </a:solidFill>
              <a:highlight>
                <a:srgbClr val="FFFFFF"/>
              </a:highlight>
              <a:latin typeface="Roboto"/>
              <a:ea typeface="Roboto"/>
              <a:cs typeface="Roboto"/>
              <a:sym typeface="Roboto"/>
            </a:endParaRPr>
          </a:p>
          <a:p>
            <a:pPr marL="0" lvl="0" indent="0" algn="l" rtl="0">
              <a:lnSpc>
                <a:spcPct val="100000"/>
              </a:lnSpc>
              <a:spcBef>
                <a:spcPts val="0"/>
              </a:spcBef>
              <a:spcAft>
                <a:spcPts val="0"/>
              </a:spcAft>
              <a:buSzPts val="1400"/>
              <a:buNone/>
            </a:pPr>
            <a:r>
              <a:rPr lang="en-US" sz="1050">
                <a:solidFill>
                  <a:schemeClr val="dk1"/>
                </a:solidFill>
                <a:highlight>
                  <a:srgbClr val="FFFFFF"/>
                </a:highlight>
                <a:latin typeface="Roboto"/>
                <a:ea typeface="Roboto"/>
                <a:cs typeface="Roboto"/>
                <a:sym typeface="Roboto"/>
              </a:rPr>
              <a:t>- is it qualitative or quantitative?</a:t>
            </a:r>
            <a:endParaRPr/>
          </a:p>
        </p:txBody>
      </p:sp>
      <p:sp>
        <p:nvSpPr>
          <p:cNvPr id="27" name="Google Shape;27;g13db1f991e2_0_20:notes"/>
          <p:cNvSpPr>
            <a:spLocks noGrp="1" noRot="1" noChangeAspect="1"/>
          </p:cNvSpPr>
          <p:nvPr>
            <p:ph type="sldImg" idx="2"/>
          </p:nvPr>
        </p:nvSpPr>
        <p:spPr>
          <a:xfrm>
            <a:off x="2143416" y="685800"/>
            <a:ext cx="25719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3"/>
          <p:cNvSpPr txBox="1">
            <a:spLocks noGrp="1"/>
          </p:cNvSpPr>
          <p:nvPr>
            <p:ph type="title"/>
          </p:nvPr>
        </p:nvSpPr>
        <p:spPr>
          <a:xfrm>
            <a:off x="522514" y="812800"/>
            <a:ext cx="31873500" cy="4470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72700" tIns="172700" rIns="172700" bIns="172700" anchor="ctr" anchorCtr="1">
            <a:noAutofit/>
          </a:bodyPr>
          <a:lstStyle>
            <a:lvl1pPr marR="0" lvl="0" algn="ctr" rtl="0">
              <a:lnSpc>
                <a:spcPct val="100000"/>
              </a:lnSpc>
              <a:spcBef>
                <a:spcPts val="0"/>
              </a:spcBef>
              <a:spcAft>
                <a:spcPts val="0"/>
              </a:spcAft>
              <a:buClr>
                <a:schemeClr val="lt1"/>
              </a:buClr>
              <a:buSzPts val="2600"/>
              <a:buFont typeface="Arial"/>
              <a:buNone/>
              <a:defRPr sz="59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2600"/>
              <a:buFont typeface="Arial"/>
              <a:buNone/>
              <a:defRPr sz="3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2600"/>
              <a:buFont typeface="Arial"/>
              <a:buNone/>
              <a:defRPr sz="3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2600"/>
              <a:buFont typeface="Arial"/>
              <a:buNone/>
              <a:defRPr sz="3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2600"/>
              <a:buFont typeface="Arial"/>
              <a:buNone/>
              <a:defRPr sz="3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2600"/>
              <a:buFont typeface="Arial"/>
              <a:buNone/>
              <a:defRPr sz="3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2600"/>
              <a:buFont typeface="Arial"/>
              <a:buNone/>
              <a:defRPr sz="3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2600"/>
              <a:buFont typeface="Arial"/>
              <a:buNone/>
              <a:defRPr sz="3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2600"/>
              <a:buFont typeface="Arial"/>
              <a:buNone/>
              <a:defRPr sz="3400" b="0" i="0" u="none" strike="noStrike" cap="none">
                <a:solidFill>
                  <a:srgbClr val="000000"/>
                </a:solidFill>
                <a:latin typeface="Arial"/>
                <a:ea typeface="Arial"/>
                <a:cs typeface="Arial"/>
                <a:sym typeface="Arial"/>
              </a:defRPr>
            </a:lvl9pPr>
          </a:lstStyle>
          <a:p>
            <a:endParaRPr/>
          </a:p>
        </p:txBody>
      </p:sp>
      <p:sp>
        <p:nvSpPr>
          <p:cNvPr id="8" name="Google Shape;8;p3"/>
          <p:cNvSpPr txBox="1">
            <a:spLocks noGrp="1"/>
          </p:cNvSpPr>
          <p:nvPr>
            <p:ph type="body" idx="1"/>
          </p:nvPr>
        </p:nvSpPr>
        <p:spPr>
          <a:xfrm>
            <a:off x="522515" y="5689600"/>
            <a:ext cx="101889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72700" tIns="172700" rIns="172700" bIns="172700" anchor="t" anchorCtr="0">
            <a:noAutofit/>
          </a:bodyPr>
          <a:lstStyle>
            <a:lvl1pPr marL="457200" marR="0" lvl="0" indent="-228600" algn="l" rtl="0">
              <a:lnSpc>
                <a:spcPct val="100000"/>
              </a:lnSpc>
              <a:spcBef>
                <a:spcPts val="800"/>
              </a:spcBef>
              <a:spcAft>
                <a:spcPts val="0"/>
              </a:spcAft>
              <a:buClr>
                <a:schemeClr val="lt1"/>
              </a:buClr>
              <a:buSzPts val="2600"/>
              <a:buFont typeface="Arial"/>
              <a:buNone/>
              <a:defRPr sz="4000" b="1" i="0" u="none" strike="noStrike" cap="none">
                <a:solidFill>
                  <a:schemeClr val="lt1"/>
                </a:solidFill>
                <a:latin typeface="Arial"/>
                <a:ea typeface="Arial"/>
                <a:cs typeface="Arial"/>
                <a:sym typeface="Arial"/>
              </a:defRPr>
            </a:lvl1pPr>
            <a:lvl2pPr marL="914400" marR="0" lvl="1" indent="-863600" algn="l" rtl="0">
              <a:lnSpc>
                <a:spcPct val="100000"/>
              </a:lnSpc>
              <a:spcBef>
                <a:spcPts val="2000"/>
              </a:spcBef>
              <a:spcAft>
                <a:spcPts val="0"/>
              </a:spcAft>
              <a:buClr>
                <a:schemeClr val="dk1"/>
              </a:buClr>
              <a:buSzPts val="10000"/>
              <a:buFont typeface="Arial"/>
              <a:buChar char="–"/>
              <a:defRPr sz="10000" b="0" i="0" u="none" strike="noStrike" cap="none">
                <a:solidFill>
                  <a:schemeClr val="dk1"/>
                </a:solidFill>
                <a:latin typeface="Times New Roman"/>
                <a:ea typeface="Times New Roman"/>
                <a:cs typeface="Times New Roman"/>
                <a:sym typeface="Times New Roman"/>
              </a:defRPr>
            </a:lvl2pPr>
            <a:lvl3pPr marL="1371600" marR="0" lvl="2" indent="-768350" algn="l" rtl="0">
              <a:lnSpc>
                <a:spcPct val="100000"/>
              </a:lnSpc>
              <a:spcBef>
                <a:spcPts val="1700"/>
              </a:spcBef>
              <a:spcAft>
                <a:spcPts val="0"/>
              </a:spcAft>
              <a:buClr>
                <a:schemeClr val="dk1"/>
              </a:buClr>
              <a:buSzPts val="8500"/>
              <a:buFont typeface="Arial"/>
              <a:buChar char="•"/>
              <a:defRPr sz="8500" b="0" i="0" u="none" strike="noStrike" cap="none">
                <a:solidFill>
                  <a:schemeClr val="dk1"/>
                </a:solidFill>
                <a:latin typeface="Times New Roman"/>
                <a:ea typeface="Times New Roman"/>
                <a:cs typeface="Times New Roman"/>
                <a:sym typeface="Times New Roman"/>
              </a:defRPr>
            </a:lvl3pPr>
            <a:lvl4pPr marL="1828800" marR="0" lvl="3"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4pPr>
            <a:lvl5pPr marL="2286000" marR="0" lvl="4"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3"/>
          <p:cNvSpPr txBox="1">
            <a:spLocks noGrp="1"/>
          </p:cNvSpPr>
          <p:nvPr>
            <p:ph type="body" idx="2"/>
          </p:nvPr>
        </p:nvSpPr>
        <p:spPr>
          <a:xfrm>
            <a:off x="522515" y="7518400"/>
            <a:ext cx="10188900" cy="11582400"/>
          </a:xfrm>
          <a:prstGeom prst="rect">
            <a:avLst/>
          </a:prstGeom>
          <a:noFill/>
          <a:ln>
            <a:noFill/>
          </a:ln>
        </p:spPr>
        <p:txBody>
          <a:bodyPr spcFirstLastPara="1" wrap="square" lIns="172700" tIns="172700" rIns="172700" bIns="172700" anchor="t" anchorCtr="0">
            <a:noAutofit/>
          </a:bodyPr>
          <a:lstStyle>
            <a:lvl1pPr marL="457200" marR="0" lvl="0" indent="-228600" algn="l" rtl="0">
              <a:lnSpc>
                <a:spcPct val="100000"/>
              </a:lnSpc>
              <a:spcBef>
                <a:spcPts val="500"/>
              </a:spcBef>
              <a:spcAft>
                <a:spcPts val="0"/>
              </a:spcAft>
              <a:buClr>
                <a:schemeClr val="dk1"/>
              </a:buClr>
              <a:buSzPts val="2600"/>
              <a:buFont typeface="Arial"/>
              <a:buNone/>
              <a:defRPr sz="26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chemeClr val="dk1"/>
              </a:buClr>
              <a:buSzPts val="2600"/>
              <a:buFont typeface="Arial"/>
              <a:buNone/>
              <a:defRPr sz="2600" b="0" i="0" u="none" strike="noStrike" cap="none">
                <a:solidFill>
                  <a:schemeClr val="dk1"/>
                </a:solidFill>
                <a:latin typeface="Times New Roman"/>
                <a:ea typeface="Times New Roman"/>
                <a:cs typeface="Times New Roman"/>
                <a:sym typeface="Times New Roman"/>
              </a:defRPr>
            </a:lvl2pPr>
            <a:lvl3pPr marL="1371600" marR="0" lvl="2" indent="-228600" algn="l" rtl="0">
              <a:lnSpc>
                <a:spcPct val="100000"/>
              </a:lnSpc>
              <a:spcBef>
                <a:spcPts val="500"/>
              </a:spcBef>
              <a:spcAft>
                <a:spcPts val="0"/>
              </a:spcAft>
              <a:buClr>
                <a:schemeClr val="dk1"/>
              </a:buClr>
              <a:buSzPts val="2600"/>
              <a:buFont typeface="Arial"/>
              <a:buNone/>
              <a:defRPr sz="2600" b="0" i="0" u="none" strike="noStrike" cap="none">
                <a:solidFill>
                  <a:schemeClr val="dk1"/>
                </a:solidFill>
                <a:latin typeface="Times New Roman"/>
                <a:ea typeface="Times New Roman"/>
                <a:cs typeface="Times New Roman"/>
                <a:sym typeface="Times New Roman"/>
              </a:defRPr>
            </a:lvl3pPr>
            <a:lvl4pPr marL="1828800" marR="0" lvl="3"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4pPr>
            <a:lvl5pPr marL="2286000" marR="0" lvl="4"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3"/>
          <p:cNvSpPr txBox="1">
            <a:spLocks noGrp="1"/>
          </p:cNvSpPr>
          <p:nvPr>
            <p:ph type="body" idx="3"/>
          </p:nvPr>
        </p:nvSpPr>
        <p:spPr>
          <a:xfrm>
            <a:off x="522515" y="19507200"/>
            <a:ext cx="101889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72700" tIns="172700" rIns="172700" bIns="172700" anchor="t" anchorCtr="0">
            <a:noAutofit/>
          </a:bodyPr>
          <a:lstStyle>
            <a:lvl1pPr marL="457200" marR="0" lvl="0" indent="-228600" algn="l" rtl="0">
              <a:lnSpc>
                <a:spcPct val="100000"/>
              </a:lnSpc>
              <a:spcBef>
                <a:spcPts val="800"/>
              </a:spcBef>
              <a:spcAft>
                <a:spcPts val="0"/>
              </a:spcAft>
              <a:buClr>
                <a:schemeClr val="lt1"/>
              </a:buClr>
              <a:buSzPts val="2600"/>
              <a:buFont typeface="Arial"/>
              <a:buNone/>
              <a:defRPr sz="4000" b="1" i="0" u="none" strike="noStrike" cap="none">
                <a:solidFill>
                  <a:schemeClr val="lt1"/>
                </a:solidFill>
                <a:latin typeface="Arial"/>
                <a:ea typeface="Arial"/>
                <a:cs typeface="Arial"/>
                <a:sym typeface="Arial"/>
              </a:defRPr>
            </a:lvl1pPr>
            <a:lvl2pPr marL="914400" marR="0" lvl="1" indent="-863600" algn="l" rtl="0">
              <a:lnSpc>
                <a:spcPct val="100000"/>
              </a:lnSpc>
              <a:spcBef>
                <a:spcPts val="2000"/>
              </a:spcBef>
              <a:spcAft>
                <a:spcPts val="0"/>
              </a:spcAft>
              <a:buClr>
                <a:schemeClr val="dk1"/>
              </a:buClr>
              <a:buSzPts val="10000"/>
              <a:buFont typeface="Arial"/>
              <a:buChar char="–"/>
              <a:defRPr sz="10000" b="0" i="0" u="none" strike="noStrike" cap="none">
                <a:solidFill>
                  <a:schemeClr val="dk1"/>
                </a:solidFill>
                <a:latin typeface="Times New Roman"/>
                <a:ea typeface="Times New Roman"/>
                <a:cs typeface="Times New Roman"/>
                <a:sym typeface="Times New Roman"/>
              </a:defRPr>
            </a:lvl2pPr>
            <a:lvl3pPr marL="1371600" marR="0" lvl="2" indent="-768350" algn="l" rtl="0">
              <a:lnSpc>
                <a:spcPct val="100000"/>
              </a:lnSpc>
              <a:spcBef>
                <a:spcPts val="1700"/>
              </a:spcBef>
              <a:spcAft>
                <a:spcPts val="0"/>
              </a:spcAft>
              <a:buClr>
                <a:schemeClr val="dk1"/>
              </a:buClr>
              <a:buSzPts val="8500"/>
              <a:buFont typeface="Arial"/>
              <a:buChar char="•"/>
              <a:defRPr sz="8500" b="0" i="0" u="none" strike="noStrike" cap="none">
                <a:solidFill>
                  <a:schemeClr val="dk1"/>
                </a:solidFill>
                <a:latin typeface="Times New Roman"/>
                <a:ea typeface="Times New Roman"/>
                <a:cs typeface="Times New Roman"/>
                <a:sym typeface="Times New Roman"/>
              </a:defRPr>
            </a:lvl3pPr>
            <a:lvl4pPr marL="1828800" marR="0" lvl="3"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4pPr>
            <a:lvl5pPr marL="2286000" marR="0" lvl="4"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3"/>
          <p:cNvSpPr txBox="1">
            <a:spLocks noGrp="1"/>
          </p:cNvSpPr>
          <p:nvPr>
            <p:ph type="body" idx="4"/>
          </p:nvPr>
        </p:nvSpPr>
        <p:spPr>
          <a:xfrm>
            <a:off x="522515" y="21336000"/>
            <a:ext cx="10188900" cy="9753600"/>
          </a:xfrm>
          <a:prstGeom prst="rect">
            <a:avLst/>
          </a:prstGeom>
          <a:noFill/>
          <a:ln>
            <a:noFill/>
          </a:ln>
        </p:spPr>
        <p:txBody>
          <a:bodyPr spcFirstLastPara="1" wrap="square" lIns="172700" tIns="172700" rIns="172700" bIns="172700" anchor="t" anchorCtr="0">
            <a:noAutofit/>
          </a:bodyPr>
          <a:lstStyle>
            <a:lvl1pPr marL="457200" marR="0" lvl="0" indent="-228600" algn="l" rtl="0">
              <a:lnSpc>
                <a:spcPct val="100000"/>
              </a:lnSpc>
              <a:spcBef>
                <a:spcPts val="500"/>
              </a:spcBef>
              <a:spcAft>
                <a:spcPts val="0"/>
              </a:spcAft>
              <a:buClr>
                <a:schemeClr val="dk1"/>
              </a:buClr>
              <a:buSzPts val="2600"/>
              <a:buFont typeface="Arial"/>
              <a:buNone/>
              <a:defRPr sz="2600" b="0" i="0" u="none" strike="noStrike" cap="none">
                <a:solidFill>
                  <a:schemeClr val="dk1"/>
                </a:solidFill>
                <a:latin typeface="Times New Roman"/>
                <a:ea typeface="Times New Roman"/>
                <a:cs typeface="Times New Roman"/>
                <a:sym typeface="Times New Roman"/>
              </a:defRPr>
            </a:lvl1pPr>
            <a:lvl2pPr marL="914400" marR="0" lvl="1"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2pPr>
            <a:lvl3pPr marL="1371600" marR="0" lvl="2"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3pPr>
            <a:lvl4pPr marL="1828800" marR="0" lvl="3"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4pPr>
            <a:lvl5pPr marL="2286000" marR="0" lvl="4"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3"/>
          <p:cNvSpPr txBox="1">
            <a:spLocks noGrp="1"/>
          </p:cNvSpPr>
          <p:nvPr>
            <p:ph type="body" idx="5"/>
          </p:nvPr>
        </p:nvSpPr>
        <p:spPr>
          <a:xfrm>
            <a:off x="522515" y="31496000"/>
            <a:ext cx="101889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72700" tIns="172700" rIns="172700" bIns="172700" anchor="t" anchorCtr="0">
            <a:noAutofit/>
          </a:bodyPr>
          <a:lstStyle>
            <a:lvl1pPr marL="457200" marR="0" lvl="0" indent="-228600" algn="l" rtl="0">
              <a:lnSpc>
                <a:spcPct val="100000"/>
              </a:lnSpc>
              <a:spcBef>
                <a:spcPts val="800"/>
              </a:spcBef>
              <a:spcAft>
                <a:spcPts val="0"/>
              </a:spcAft>
              <a:buClr>
                <a:schemeClr val="lt1"/>
              </a:buClr>
              <a:buSzPts val="2600"/>
              <a:buFont typeface="Arial"/>
              <a:buNone/>
              <a:defRPr sz="4000" b="1" i="0" u="none" strike="noStrike" cap="none">
                <a:solidFill>
                  <a:schemeClr val="lt1"/>
                </a:solidFill>
                <a:latin typeface="Arial"/>
                <a:ea typeface="Arial"/>
                <a:cs typeface="Arial"/>
                <a:sym typeface="Arial"/>
              </a:defRPr>
            </a:lvl1pPr>
            <a:lvl2pPr marL="914400" marR="0" lvl="1" indent="-863600" algn="l" rtl="0">
              <a:lnSpc>
                <a:spcPct val="100000"/>
              </a:lnSpc>
              <a:spcBef>
                <a:spcPts val="2000"/>
              </a:spcBef>
              <a:spcAft>
                <a:spcPts val="0"/>
              </a:spcAft>
              <a:buClr>
                <a:schemeClr val="dk1"/>
              </a:buClr>
              <a:buSzPts val="10000"/>
              <a:buFont typeface="Arial"/>
              <a:buChar char="–"/>
              <a:defRPr sz="10000" b="0" i="0" u="none" strike="noStrike" cap="none">
                <a:solidFill>
                  <a:schemeClr val="dk1"/>
                </a:solidFill>
                <a:latin typeface="Times New Roman"/>
                <a:ea typeface="Times New Roman"/>
                <a:cs typeface="Times New Roman"/>
                <a:sym typeface="Times New Roman"/>
              </a:defRPr>
            </a:lvl2pPr>
            <a:lvl3pPr marL="1371600" marR="0" lvl="2" indent="-768350" algn="l" rtl="0">
              <a:lnSpc>
                <a:spcPct val="100000"/>
              </a:lnSpc>
              <a:spcBef>
                <a:spcPts val="1700"/>
              </a:spcBef>
              <a:spcAft>
                <a:spcPts val="0"/>
              </a:spcAft>
              <a:buClr>
                <a:schemeClr val="dk1"/>
              </a:buClr>
              <a:buSzPts val="8500"/>
              <a:buFont typeface="Arial"/>
              <a:buChar char="•"/>
              <a:defRPr sz="8500" b="0" i="0" u="none" strike="noStrike" cap="none">
                <a:solidFill>
                  <a:schemeClr val="dk1"/>
                </a:solidFill>
                <a:latin typeface="Times New Roman"/>
                <a:ea typeface="Times New Roman"/>
                <a:cs typeface="Times New Roman"/>
                <a:sym typeface="Times New Roman"/>
              </a:defRPr>
            </a:lvl3pPr>
            <a:lvl4pPr marL="1828800" marR="0" lvl="3"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4pPr>
            <a:lvl5pPr marL="2286000" marR="0" lvl="4"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3"/>
          <p:cNvSpPr txBox="1">
            <a:spLocks noGrp="1"/>
          </p:cNvSpPr>
          <p:nvPr>
            <p:ph type="body" idx="6"/>
          </p:nvPr>
        </p:nvSpPr>
        <p:spPr>
          <a:xfrm>
            <a:off x="522515" y="33324800"/>
            <a:ext cx="10188900" cy="9753600"/>
          </a:xfrm>
          <a:prstGeom prst="rect">
            <a:avLst/>
          </a:prstGeom>
          <a:noFill/>
          <a:ln>
            <a:noFill/>
          </a:ln>
        </p:spPr>
        <p:txBody>
          <a:bodyPr spcFirstLastPara="1" wrap="square" lIns="172700" tIns="172700" rIns="172700" bIns="172700" anchor="t" anchorCtr="0">
            <a:noAutofit/>
          </a:bodyPr>
          <a:lstStyle>
            <a:lvl1pPr marL="457200" marR="0" lvl="0" indent="-228600" algn="l" rtl="0">
              <a:lnSpc>
                <a:spcPct val="100000"/>
              </a:lnSpc>
              <a:spcBef>
                <a:spcPts val="500"/>
              </a:spcBef>
              <a:spcAft>
                <a:spcPts val="0"/>
              </a:spcAft>
              <a:buClr>
                <a:schemeClr val="dk1"/>
              </a:buClr>
              <a:buSzPts val="2600"/>
              <a:buFont typeface="Arial"/>
              <a:buNone/>
              <a:defRPr sz="2600" b="0" i="0" u="none" strike="noStrike" cap="none">
                <a:solidFill>
                  <a:schemeClr val="dk1"/>
                </a:solidFill>
                <a:latin typeface="Times New Roman"/>
                <a:ea typeface="Times New Roman"/>
                <a:cs typeface="Times New Roman"/>
                <a:sym typeface="Times New Roman"/>
              </a:defRPr>
            </a:lvl1pPr>
            <a:lvl2pPr marL="914400" marR="0" lvl="1"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2pPr>
            <a:lvl3pPr marL="1371600" marR="0" lvl="2"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3pPr>
            <a:lvl4pPr marL="1828800" marR="0" lvl="3"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4pPr>
            <a:lvl5pPr marL="2286000" marR="0" lvl="4"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3"/>
          <p:cNvSpPr txBox="1">
            <a:spLocks noGrp="1"/>
          </p:cNvSpPr>
          <p:nvPr>
            <p:ph type="body" idx="7"/>
          </p:nvPr>
        </p:nvSpPr>
        <p:spPr>
          <a:xfrm>
            <a:off x="11364687" y="5689600"/>
            <a:ext cx="101889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72700" tIns="172700" rIns="172700" bIns="172700" anchor="t" anchorCtr="0">
            <a:noAutofit/>
          </a:bodyPr>
          <a:lstStyle>
            <a:lvl1pPr marL="457200" marR="0" lvl="0" indent="-228600" algn="l" rtl="0">
              <a:lnSpc>
                <a:spcPct val="100000"/>
              </a:lnSpc>
              <a:spcBef>
                <a:spcPts val="800"/>
              </a:spcBef>
              <a:spcAft>
                <a:spcPts val="0"/>
              </a:spcAft>
              <a:buClr>
                <a:schemeClr val="lt1"/>
              </a:buClr>
              <a:buSzPts val="2600"/>
              <a:buFont typeface="Arial"/>
              <a:buNone/>
              <a:defRPr sz="4000" b="1" i="0" u="none" strike="noStrike" cap="none">
                <a:solidFill>
                  <a:schemeClr val="lt1"/>
                </a:solidFill>
                <a:latin typeface="Arial"/>
                <a:ea typeface="Arial"/>
                <a:cs typeface="Arial"/>
                <a:sym typeface="Arial"/>
              </a:defRPr>
            </a:lvl1pPr>
            <a:lvl2pPr marL="914400" marR="0" lvl="1" indent="-863600" algn="l" rtl="0">
              <a:lnSpc>
                <a:spcPct val="100000"/>
              </a:lnSpc>
              <a:spcBef>
                <a:spcPts val="2000"/>
              </a:spcBef>
              <a:spcAft>
                <a:spcPts val="0"/>
              </a:spcAft>
              <a:buClr>
                <a:schemeClr val="dk1"/>
              </a:buClr>
              <a:buSzPts val="10000"/>
              <a:buFont typeface="Arial"/>
              <a:buChar char="–"/>
              <a:defRPr sz="10000" b="0" i="0" u="none" strike="noStrike" cap="none">
                <a:solidFill>
                  <a:schemeClr val="dk1"/>
                </a:solidFill>
                <a:latin typeface="Times New Roman"/>
                <a:ea typeface="Times New Roman"/>
                <a:cs typeface="Times New Roman"/>
                <a:sym typeface="Times New Roman"/>
              </a:defRPr>
            </a:lvl2pPr>
            <a:lvl3pPr marL="1371600" marR="0" lvl="2" indent="-768350" algn="l" rtl="0">
              <a:lnSpc>
                <a:spcPct val="100000"/>
              </a:lnSpc>
              <a:spcBef>
                <a:spcPts val="1700"/>
              </a:spcBef>
              <a:spcAft>
                <a:spcPts val="0"/>
              </a:spcAft>
              <a:buClr>
                <a:schemeClr val="dk1"/>
              </a:buClr>
              <a:buSzPts val="8500"/>
              <a:buFont typeface="Arial"/>
              <a:buChar char="•"/>
              <a:defRPr sz="8500" b="0" i="0" u="none" strike="noStrike" cap="none">
                <a:solidFill>
                  <a:schemeClr val="dk1"/>
                </a:solidFill>
                <a:latin typeface="Times New Roman"/>
                <a:ea typeface="Times New Roman"/>
                <a:cs typeface="Times New Roman"/>
                <a:sym typeface="Times New Roman"/>
              </a:defRPr>
            </a:lvl3pPr>
            <a:lvl4pPr marL="1828800" marR="0" lvl="3"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4pPr>
            <a:lvl5pPr marL="2286000" marR="0" lvl="4"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3"/>
          <p:cNvSpPr txBox="1">
            <a:spLocks noGrp="1"/>
          </p:cNvSpPr>
          <p:nvPr>
            <p:ph type="body" idx="8"/>
          </p:nvPr>
        </p:nvSpPr>
        <p:spPr>
          <a:xfrm>
            <a:off x="22206858" y="33324800"/>
            <a:ext cx="10188900" cy="9753600"/>
          </a:xfrm>
          <a:prstGeom prst="rect">
            <a:avLst/>
          </a:prstGeom>
          <a:noFill/>
          <a:ln>
            <a:noFill/>
          </a:ln>
        </p:spPr>
        <p:txBody>
          <a:bodyPr spcFirstLastPara="1" wrap="square" lIns="172700" tIns="172700" rIns="172700" bIns="172700" anchor="t" anchorCtr="0">
            <a:noAutofit/>
          </a:bodyPr>
          <a:lstStyle>
            <a:lvl1pPr marL="457200" marR="0" lvl="0"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1pPr>
            <a:lvl2pPr marL="914400" marR="0" lvl="1"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2pPr>
            <a:lvl3pPr marL="1371600" marR="0" lvl="2"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3pPr>
            <a:lvl4pPr marL="1828800" marR="0" lvl="3"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4pPr>
            <a:lvl5pPr marL="2286000" marR="0" lvl="4"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3"/>
          <p:cNvSpPr txBox="1">
            <a:spLocks noGrp="1"/>
          </p:cNvSpPr>
          <p:nvPr>
            <p:ph type="body" idx="9"/>
          </p:nvPr>
        </p:nvSpPr>
        <p:spPr>
          <a:xfrm>
            <a:off x="22206858" y="5689600"/>
            <a:ext cx="101889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72700" tIns="172700" rIns="172700" bIns="172700" anchor="t" anchorCtr="0">
            <a:noAutofit/>
          </a:bodyPr>
          <a:lstStyle>
            <a:lvl1pPr marL="457200" marR="0" lvl="0" indent="-228600" algn="l" rtl="0">
              <a:lnSpc>
                <a:spcPct val="100000"/>
              </a:lnSpc>
              <a:spcBef>
                <a:spcPts val="800"/>
              </a:spcBef>
              <a:spcAft>
                <a:spcPts val="0"/>
              </a:spcAft>
              <a:buClr>
                <a:schemeClr val="lt1"/>
              </a:buClr>
              <a:buSzPts val="2600"/>
              <a:buFont typeface="Arial"/>
              <a:buNone/>
              <a:defRPr sz="4000" b="1" i="0" u="none" strike="noStrike" cap="none">
                <a:solidFill>
                  <a:schemeClr val="lt1"/>
                </a:solidFill>
                <a:latin typeface="Arial"/>
                <a:ea typeface="Arial"/>
                <a:cs typeface="Arial"/>
                <a:sym typeface="Arial"/>
              </a:defRPr>
            </a:lvl1pPr>
            <a:lvl2pPr marL="914400" marR="0" lvl="1" indent="-863600" algn="l" rtl="0">
              <a:lnSpc>
                <a:spcPct val="100000"/>
              </a:lnSpc>
              <a:spcBef>
                <a:spcPts val="2000"/>
              </a:spcBef>
              <a:spcAft>
                <a:spcPts val="0"/>
              </a:spcAft>
              <a:buClr>
                <a:schemeClr val="dk1"/>
              </a:buClr>
              <a:buSzPts val="10000"/>
              <a:buFont typeface="Arial"/>
              <a:buChar char="–"/>
              <a:defRPr sz="10000" b="0" i="0" u="none" strike="noStrike" cap="none">
                <a:solidFill>
                  <a:schemeClr val="dk1"/>
                </a:solidFill>
                <a:latin typeface="Times New Roman"/>
                <a:ea typeface="Times New Roman"/>
                <a:cs typeface="Times New Roman"/>
                <a:sym typeface="Times New Roman"/>
              </a:defRPr>
            </a:lvl2pPr>
            <a:lvl3pPr marL="1371600" marR="0" lvl="2" indent="-768350" algn="l" rtl="0">
              <a:lnSpc>
                <a:spcPct val="100000"/>
              </a:lnSpc>
              <a:spcBef>
                <a:spcPts val="1700"/>
              </a:spcBef>
              <a:spcAft>
                <a:spcPts val="0"/>
              </a:spcAft>
              <a:buClr>
                <a:schemeClr val="dk1"/>
              </a:buClr>
              <a:buSzPts val="8500"/>
              <a:buFont typeface="Arial"/>
              <a:buChar char="•"/>
              <a:defRPr sz="8500" b="0" i="0" u="none" strike="noStrike" cap="none">
                <a:solidFill>
                  <a:schemeClr val="dk1"/>
                </a:solidFill>
                <a:latin typeface="Times New Roman"/>
                <a:ea typeface="Times New Roman"/>
                <a:cs typeface="Times New Roman"/>
                <a:sym typeface="Times New Roman"/>
              </a:defRPr>
            </a:lvl3pPr>
            <a:lvl4pPr marL="1828800" marR="0" lvl="3"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4pPr>
            <a:lvl5pPr marL="2286000" marR="0" lvl="4"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3"/>
          <p:cNvSpPr txBox="1">
            <a:spLocks noGrp="1"/>
          </p:cNvSpPr>
          <p:nvPr>
            <p:ph type="body" idx="13"/>
          </p:nvPr>
        </p:nvSpPr>
        <p:spPr>
          <a:xfrm>
            <a:off x="22206858" y="7518400"/>
            <a:ext cx="10188900" cy="23571300"/>
          </a:xfrm>
          <a:prstGeom prst="rect">
            <a:avLst/>
          </a:prstGeom>
          <a:noFill/>
          <a:ln>
            <a:noFill/>
          </a:ln>
        </p:spPr>
        <p:txBody>
          <a:bodyPr spcFirstLastPara="1" wrap="square" lIns="172700" tIns="172700" rIns="172700" bIns="172700" anchor="t" anchorCtr="0">
            <a:noAutofit/>
          </a:bodyPr>
          <a:lstStyle>
            <a:lvl1pPr marL="457200" marR="0" lvl="0"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1pPr>
            <a:lvl2pPr marL="914400" marR="0" lvl="1"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2pPr>
            <a:lvl3pPr marL="1371600" marR="0" lvl="2"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3pPr>
            <a:lvl4pPr marL="1828800" marR="0" lvl="3"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4pPr>
            <a:lvl5pPr marL="2286000" marR="0" lvl="4"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3"/>
          <p:cNvSpPr txBox="1">
            <a:spLocks noGrp="1"/>
          </p:cNvSpPr>
          <p:nvPr>
            <p:ph type="body" idx="14"/>
          </p:nvPr>
        </p:nvSpPr>
        <p:spPr>
          <a:xfrm>
            <a:off x="22206858" y="31496000"/>
            <a:ext cx="101889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72700" tIns="172700" rIns="172700" bIns="172700" anchor="t" anchorCtr="0">
            <a:noAutofit/>
          </a:bodyPr>
          <a:lstStyle>
            <a:lvl1pPr marL="457200" marR="0" lvl="0" indent="-228600" algn="l" rtl="0">
              <a:lnSpc>
                <a:spcPct val="100000"/>
              </a:lnSpc>
              <a:spcBef>
                <a:spcPts val="800"/>
              </a:spcBef>
              <a:spcAft>
                <a:spcPts val="0"/>
              </a:spcAft>
              <a:buClr>
                <a:schemeClr val="lt1"/>
              </a:buClr>
              <a:buSzPts val="2600"/>
              <a:buFont typeface="Arial"/>
              <a:buNone/>
              <a:defRPr sz="4000" b="1" i="0" u="none" strike="noStrike" cap="none">
                <a:solidFill>
                  <a:schemeClr val="lt1"/>
                </a:solidFill>
                <a:latin typeface="Arial"/>
                <a:ea typeface="Arial"/>
                <a:cs typeface="Arial"/>
                <a:sym typeface="Arial"/>
              </a:defRPr>
            </a:lvl1pPr>
            <a:lvl2pPr marL="914400" marR="0" lvl="1" indent="-863600" algn="l" rtl="0">
              <a:lnSpc>
                <a:spcPct val="100000"/>
              </a:lnSpc>
              <a:spcBef>
                <a:spcPts val="2000"/>
              </a:spcBef>
              <a:spcAft>
                <a:spcPts val="0"/>
              </a:spcAft>
              <a:buClr>
                <a:schemeClr val="dk1"/>
              </a:buClr>
              <a:buSzPts val="10000"/>
              <a:buFont typeface="Arial"/>
              <a:buChar char="–"/>
              <a:defRPr sz="10000" b="0" i="0" u="none" strike="noStrike" cap="none">
                <a:solidFill>
                  <a:schemeClr val="dk1"/>
                </a:solidFill>
                <a:latin typeface="Times New Roman"/>
                <a:ea typeface="Times New Roman"/>
                <a:cs typeface="Times New Roman"/>
                <a:sym typeface="Times New Roman"/>
              </a:defRPr>
            </a:lvl2pPr>
            <a:lvl3pPr marL="1371600" marR="0" lvl="2" indent="-768350" algn="l" rtl="0">
              <a:lnSpc>
                <a:spcPct val="100000"/>
              </a:lnSpc>
              <a:spcBef>
                <a:spcPts val="1700"/>
              </a:spcBef>
              <a:spcAft>
                <a:spcPts val="0"/>
              </a:spcAft>
              <a:buClr>
                <a:schemeClr val="dk1"/>
              </a:buClr>
              <a:buSzPts val="8500"/>
              <a:buFont typeface="Arial"/>
              <a:buChar char="•"/>
              <a:defRPr sz="8500" b="0" i="0" u="none" strike="noStrike" cap="none">
                <a:solidFill>
                  <a:schemeClr val="dk1"/>
                </a:solidFill>
                <a:latin typeface="Times New Roman"/>
                <a:ea typeface="Times New Roman"/>
                <a:cs typeface="Times New Roman"/>
                <a:sym typeface="Times New Roman"/>
              </a:defRPr>
            </a:lvl3pPr>
            <a:lvl4pPr marL="1828800" marR="0" lvl="3"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4pPr>
            <a:lvl5pPr marL="2286000" marR="0" lvl="4"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3"/>
          <p:cNvSpPr txBox="1">
            <a:spLocks noGrp="1"/>
          </p:cNvSpPr>
          <p:nvPr>
            <p:ph type="body" idx="15"/>
          </p:nvPr>
        </p:nvSpPr>
        <p:spPr>
          <a:xfrm>
            <a:off x="11364687" y="7518400"/>
            <a:ext cx="10188900" cy="35559900"/>
          </a:xfrm>
          <a:prstGeom prst="rect">
            <a:avLst/>
          </a:prstGeom>
          <a:noFill/>
          <a:ln>
            <a:noFill/>
          </a:ln>
        </p:spPr>
        <p:txBody>
          <a:bodyPr spcFirstLastPara="1" wrap="square" lIns="172700" tIns="172700" rIns="172700" bIns="172700" anchor="t" anchorCtr="0">
            <a:noAutofit/>
          </a:bodyPr>
          <a:lstStyle>
            <a:lvl1pPr marL="457200" marR="0" lvl="0" indent="-228600" algn="l" rtl="0">
              <a:lnSpc>
                <a:spcPct val="100000"/>
              </a:lnSpc>
              <a:spcBef>
                <a:spcPts val="500"/>
              </a:spcBef>
              <a:spcAft>
                <a:spcPts val="0"/>
              </a:spcAft>
              <a:buClr>
                <a:schemeClr val="dk1"/>
              </a:buClr>
              <a:buSzPts val="2600"/>
              <a:buFont typeface="Arial"/>
              <a:buNone/>
              <a:defRPr sz="26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chemeClr val="dk1"/>
              </a:buClr>
              <a:buSzPts val="2600"/>
              <a:buFont typeface="Arial"/>
              <a:buNone/>
              <a:defRPr sz="2600" b="0" i="0" u="none" strike="noStrike" cap="none">
                <a:solidFill>
                  <a:schemeClr val="dk1"/>
                </a:solidFill>
                <a:latin typeface="Times New Roman"/>
                <a:ea typeface="Times New Roman"/>
                <a:cs typeface="Times New Roman"/>
                <a:sym typeface="Times New Roman"/>
              </a:defRPr>
            </a:lvl2pPr>
            <a:lvl3pPr marL="1371600" marR="0" lvl="2"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3pPr>
            <a:lvl4pPr marL="1828800" marR="0" lvl="3"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4pPr>
            <a:lvl5pPr marL="2286000" marR="0" lvl="4" indent="-393700" algn="l" rtl="0">
              <a:lnSpc>
                <a:spcPct val="100000"/>
              </a:lnSpc>
              <a:spcBef>
                <a:spcPts val="500"/>
              </a:spcBef>
              <a:spcAft>
                <a:spcPts val="0"/>
              </a:spcAft>
              <a:buClr>
                <a:schemeClr val="dk1"/>
              </a:buClr>
              <a:buSzPts val="2600"/>
              <a:buFont typeface="Arial"/>
              <a:buChar char="»"/>
              <a:defRPr sz="2600" b="0" i="0" u="none" strike="noStrike" cap="none">
                <a:solidFill>
                  <a:schemeClr val="dk1"/>
                </a:solidFill>
                <a:latin typeface="Times New Roman"/>
                <a:ea typeface="Times New Roman"/>
                <a:cs typeface="Times New Roman"/>
                <a:sym typeface="Times New Roman"/>
              </a:defRPr>
            </a:lvl5pPr>
            <a:lvl6pPr marL="2743200" marR="0" lvl="5"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L="3200400" marR="0" lvl="6"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L="3657600" marR="0" lvl="7"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L="4114800" marR="0" lvl="8" indent="-698500"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3"/>
          <p:cNvSpPr>
            <a:spLocks noGrp="1"/>
          </p:cNvSpPr>
          <p:nvPr>
            <p:ph type="pic" idx="16"/>
          </p:nvPr>
        </p:nvSpPr>
        <p:spPr>
          <a:xfrm>
            <a:off x="914403" y="1219200"/>
            <a:ext cx="2351400" cy="3657600"/>
          </a:xfrm>
          <a:prstGeom prst="rect">
            <a:avLst/>
          </a:prstGeom>
          <a:solidFill>
            <a:schemeClr val="lt1"/>
          </a:solidFill>
          <a:ln>
            <a:noFill/>
          </a:ln>
        </p:spPr>
      </p:sp>
      <p:sp>
        <p:nvSpPr>
          <p:cNvPr id="21" name="Google Shape;21;p3"/>
          <p:cNvSpPr>
            <a:spLocks noGrp="1"/>
          </p:cNvSpPr>
          <p:nvPr>
            <p:ph type="pic" idx="17"/>
          </p:nvPr>
        </p:nvSpPr>
        <p:spPr>
          <a:xfrm>
            <a:off x="29783318" y="1219200"/>
            <a:ext cx="2351400" cy="3657600"/>
          </a:xfrm>
          <a:prstGeom prst="rect">
            <a:avLst/>
          </a:prstGeom>
          <a:solidFill>
            <a:schemeClr val="lt1"/>
          </a:solidFill>
          <a:ln>
            <a:noFill/>
          </a:ln>
        </p:spPr>
      </p:sp>
      <p:sp>
        <p:nvSpPr>
          <p:cNvPr id="22" name="Google Shape;22;p3"/>
          <p:cNvSpPr>
            <a:spLocks noGrp="1"/>
          </p:cNvSpPr>
          <p:nvPr>
            <p:ph type="chart" idx="18"/>
          </p:nvPr>
        </p:nvSpPr>
        <p:spPr>
          <a:xfrm>
            <a:off x="12148461" y="21539200"/>
            <a:ext cx="8621400" cy="8940900"/>
          </a:xfrm>
          <a:prstGeom prst="rect">
            <a:avLst/>
          </a:prstGeom>
          <a:noFill/>
          <a:ln>
            <a:noFill/>
          </a:ln>
        </p:spPr>
        <p:txBody>
          <a:bodyPr spcFirstLastPara="1" wrap="square" lIns="172700" tIns="172700" rIns="172700" bIns="172700" anchor="t" anchorCtr="0">
            <a:noAutofit/>
          </a:bodyPr>
          <a:lstStyle>
            <a:lvl1pPr marR="0" lvl="0" algn="l" rtl="0">
              <a:lnSpc>
                <a:spcPct val="100000"/>
              </a:lnSpc>
              <a:spcBef>
                <a:spcPts val="500"/>
              </a:spcBef>
              <a:spcAft>
                <a:spcPts val="0"/>
              </a:spcAft>
              <a:buClr>
                <a:schemeClr val="dk1"/>
              </a:buClr>
              <a:buSzPts val="2600"/>
              <a:buFont typeface="Arial"/>
              <a:buNone/>
              <a:defRPr sz="26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2000"/>
              </a:spcBef>
              <a:spcAft>
                <a:spcPts val="0"/>
              </a:spcAft>
              <a:buClr>
                <a:schemeClr val="dk1"/>
              </a:buClr>
              <a:buSzPts val="10000"/>
              <a:buFont typeface="Arial"/>
              <a:buChar char="–"/>
              <a:defRPr sz="100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1700"/>
              </a:spcBef>
              <a:spcAft>
                <a:spcPts val="0"/>
              </a:spcAft>
              <a:buClr>
                <a:schemeClr val="dk1"/>
              </a:buClr>
              <a:buSzPts val="8500"/>
              <a:buFont typeface="Arial"/>
              <a:buChar char="•"/>
              <a:defRPr sz="8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3"/>
          <p:cNvSpPr>
            <a:spLocks noGrp="1"/>
          </p:cNvSpPr>
          <p:nvPr>
            <p:ph type="chart" idx="19"/>
          </p:nvPr>
        </p:nvSpPr>
        <p:spPr>
          <a:xfrm>
            <a:off x="12148461" y="32715200"/>
            <a:ext cx="8621400" cy="8940900"/>
          </a:xfrm>
          <a:prstGeom prst="rect">
            <a:avLst/>
          </a:prstGeom>
          <a:noFill/>
          <a:ln>
            <a:noFill/>
          </a:ln>
        </p:spPr>
        <p:txBody>
          <a:bodyPr spcFirstLastPara="1" wrap="square" lIns="172700" tIns="172700" rIns="172700" bIns="172700" anchor="t" anchorCtr="0">
            <a:noAutofit/>
          </a:bodyPr>
          <a:lstStyle>
            <a:lvl1pPr marR="0" lvl="0" algn="l" rtl="0">
              <a:lnSpc>
                <a:spcPct val="100000"/>
              </a:lnSpc>
              <a:spcBef>
                <a:spcPts val="500"/>
              </a:spcBef>
              <a:spcAft>
                <a:spcPts val="0"/>
              </a:spcAft>
              <a:buClr>
                <a:schemeClr val="dk1"/>
              </a:buClr>
              <a:buSzPts val="2600"/>
              <a:buFont typeface="Arial"/>
              <a:buNone/>
              <a:defRPr sz="26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2000"/>
              </a:spcBef>
              <a:spcAft>
                <a:spcPts val="0"/>
              </a:spcAft>
              <a:buClr>
                <a:schemeClr val="dk1"/>
              </a:buClr>
              <a:buSzPts val="10000"/>
              <a:buFont typeface="Arial"/>
              <a:buChar char="–"/>
              <a:defRPr sz="100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1700"/>
              </a:spcBef>
              <a:spcAft>
                <a:spcPts val="0"/>
              </a:spcAft>
              <a:buClr>
                <a:schemeClr val="dk1"/>
              </a:buClr>
              <a:buSzPts val="8500"/>
              <a:buFont typeface="Arial"/>
              <a:buChar char="•"/>
              <a:defRPr sz="8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1500"/>
              </a:spcBef>
              <a:spcAft>
                <a:spcPts val="0"/>
              </a:spcAft>
              <a:buClr>
                <a:schemeClr val="dk1"/>
              </a:buClr>
              <a:buSzPts val="7400"/>
              <a:buFont typeface="Arial"/>
              <a:buChar char="•"/>
              <a:defRPr sz="74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3" descr="Logo.jpg"/>
          <p:cNvPicPr preferRelativeResize="0"/>
          <p:nvPr/>
        </p:nvPicPr>
        <p:blipFill rotWithShape="1">
          <a:blip r:embed="rId2">
            <a:alphaModFix/>
          </a:blip>
          <a:srcRect/>
          <a:stretch/>
        </p:blipFill>
        <p:spPr>
          <a:xfrm>
            <a:off x="30403800" y="43222363"/>
            <a:ext cx="2057400" cy="329184"/>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4E77C"/>
        </a:solidFill>
        <a:effectLst/>
      </p:bgPr>
    </p:bg>
    <p:spTree>
      <p:nvGrpSpPr>
        <p:cNvPr id="1" name="Shape 28"/>
        <p:cNvGrpSpPr/>
        <p:nvPr/>
      </p:nvGrpSpPr>
      <p:grpSpPr>
        <a:xfrm>
          <a:off x="0" y="0"/>
          <a:ext cx="0" cy="0"/>
          <a:chOff x="0" y="0"/>
          <a:chExt cx="0" cy="0"/>
        </a:xfrm>
      </p:grpSpPr>
      <p:sp>
        <p:nvSpPr>
          <p:cNvPr id="29" name="Google Shape;29;g13db1f991e2_0_20"/>
          <p:cNvSpPr txBox="1">
            <a:spLocks noGrp="1"/>
          </p:cNvSpPr>
          <p:nvPr>
            <p:ph type="title"/>
          </p:nvPr>
        </p:nvSpPr>
        <p:spPr>
          <a:xfrm>
            <a:off x="522514" y="812800"/>
            <a:ext cx="31873500" cy="4470300"/>
          </a:xfrm>
          <a:prstGeom prst="rect">
            <a:avLst/>
          </a:prstGeom>
          <a:solidFill>
            <a:srgbClr val="7D9E37"/>
          </a:solidFill>
          <a:ln w="9525" cap="flat" cmpd="sng">
            <a:solidFill>
              <a:srgbClr val="09306B"/>
            </a:solidFill>
            <a:prstDash val="solid"/>
            <a:round/>
            <a:headEnd type="none" w="sm" len="sm"/>
            <a:tailEnd type="none" w="sm" len="sm"/>
          </a:ln>
        </p:spPr>
        <p:txBody>
          <a:bodyPr spcFirstLastPara="1" wrap="square" lIns="148000" tIns="74000" rIns="148000" bIns="74000" anchor="ctr" anchorCtr="1">
            <a:noAutofit/>
          </a:bodyPr>
          <a:lstStyle/>
          <a:p>
            <a:pPr marL="0" marR="0" lvl="0" indent="0" algn="ctr" rtl="0">
              <a:lnSpc>
                <a:spcPct val="100000"/>
              </a:lnSpc>
              <a:spcBef>
                <a:spcPts val="0"/>
              </a:spcBef>
              <a:spcAft>
                <a:spcPts val="0"/>
              </a:spcAft>
              <a:buClr>
                <a:schemeClr val="lt1"/>
              </a:buClr>
              <a:buSzPts val="2600"/>
              <a:buFont typeface="Arial"/>
              <a:buNone/>
            </a:pPr>
            <a:r>
              <a:rPr lang="en-US" sz="7900"/>
              <a:t>Closing the Racial Wealth Gap Through Government Policies </a:t>
            </a:r>
            <a:endParaRPr sz="7900"/>
          </a:p>
          <a:p>
            <a:pPr marL="0" marR="0" lvl="0" indent="0" algn="ctr" rtl="0">
              <a:lnSpc>
                <a:spcPct val="100000"/>
              </a:lnSpc>
              <a:spcBef>
                <a:spcPts val="0"/>
              </a:spcBef>
              <a:spcAft>
                <a:spcPts val="0"/>
              </a:spcAft>
              <a:buClr>
                <a:schemeClr val="lt1"/>
              </a:buClr>
              <a:buSzPts val="2600"/>
              <a:buFont typeface="Arial"/>
              <a:buNone/>
            </a:pPr>
            <a:r>
              <a:rPr lang="en-US" sz="5500" b="0"/>
              <a:t>By: Payton Patterson</a:t>
            </a:r>
            <a:endParaRPr sz="5500" b="0"/>
          </a:p>
          <a:p>
            <a:pPr marL="0" marR="0" lvl="0" indent="0" algn="ctr" rtl="0">
              <a:lnSpc>
                <a:spcPct val="100000"/>
              </a:lnSpc>
              <a:spcBef>
                <a:spcPts val="0"/>
              </a:spcBef>
              <a:spcAft>
                <a:spcPts val="0"/>
              </a:spcAft>
              <a:buClr>
                <a:schemeClr val="lt1"/>
              </a:buClr>
              <a:buSzPts val="2600"/>
              <a:buFont typeface="Arial"/>
              <a:buNone/>
            </a:pPr>
            <a:r>
              <a:rPr lang="en-US" sz="5500" b="0"/>
              <a:t>Research Triangle High School</a:t>
            </a:r>
            <a:endParaRPr sz="5500" b="0"/>
          </a:p>
        </p:txBody>
      </p:sp>
      <p:sp>
        <p:nvSpPr>
          <p:cNvPr id="30" name="Google Shape;30;g13db1f991e2_0_20"/>
          <p:cNvSpPr txBox="1">
            <a:spLocks noGrp="1"/>
          </p:cNvSpPr>
          <p:nvPr>
            <p:ph type="body" idx="1"/>
          </p:nvPr>
        </p:nvSpPr>
        <p:spPr>
          <a:xfrm>
            <a:off x="522515" y="5689600"/>
            <a:ext cx="10188900" cy="1422300"/>
          </a:xfrm>
          <a:prstGeom prst="rect">
            <a:avLst/>
          </a:prstGeom>
          <a:solidFill>
            <a:schemeClr val="accent3"/>
          </a:solidFill>
          <a:ln w="9525" cap="flat" cmpd="sng">
            <a:solidFill>
              <a:srgbClr val="09306B"/>
            </a:solidFill>
            <a:prstDash val="solid"/>
            <a:round/>
            <a:headEnd type="none" w="sm" len="sm"/>
            <a:tailEnd type="none" w="sm" len="sm"/>
          </a:ln>
        </p:spPr>
        <p:txBody>
          <a:bodyPr spcFirstLastPara="1" wrap="square" lIns="148000" tIns="74000" rIns="148000" bIns="74000" anchor="t" anchorCtr="0">
            <a:noAutofit/>
          </a:bodyPr>
          <a:lstStyle/>
          <a:p>
            <a:pPr marL="0" marR="0" lvl="0" indent="0" algn="l" rtl="0">
              <a:lnSpc>
                <a:spcPct val="100000"/>
              </a:lnSpc>
              <a:spcBef>
                <a:spcPts val="0"/>
              </a:spcBef>
              <a:spcAft>
                <a:spcPts val="0"/>
              </a:spcAft>
              <a:buClr>
                <a:schemeClr val="lt1"/>
              </a:buClr>
              <a:buSzPts val="2600"/>
              <a:buFont typeface="Arial"/>
              <a:buNone/>
            </a:pPr>
            <a:r>
              <a:rPr lang="en-US" sz="5700"/>
              <a:t>				</a:t>
            </a:r>
            <a:r>
              <a:rPr lang="en-US" sz="57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Introduction</a:t>
            </a:r>
            <a:endParaRPr sz="5700" b="1" i="0" u="none" strike="noStrike" cap="none">
              <a:solidFill>
                <a:schemeClr val="lt1"/>
              </a:solidFill>
              <a:latin typeface="Arial"/>
              <a:ea typeface="Arial"/>
              <a:cs typeface="Arial"/>
              <a:sym typeface="Arial"/>
            </a:endParaRPr>
          </a:p>
        </p:txBody>
      </p:sp>
      <p:sp>
        <p:nvSpPr>
          <p:cNvPr id="31" name="Google Shape;31;g13db1f991e2_0_20"/>
          <p:cNvSpPr txBox="1">
            <a:spLocks noGrp="1"/>
          </p:cNvSpPr>
          <p:nvPr>
            <p:ph type="body" idx="7"/>
          </p:nvPr>
        </p:nvSpPr>
        <p:spPr>
          <a:xfrm>
            <a:off x="11680437" y="5689600"/>
            <a:ext cx="10188900" cy="1422300"/>
          </a:xfrm>
          <a:prstGeom prst="rect">
            <a:avLst/>
          </a:prstGeom>
          <a:solidFill>
            <a:schemeClr val="accent3"/>
          </a:solidFill>
          <a:ln w="9525" cap="flat" cmpd="sng">
            <a:solidFill>
              <a:srgbClr val="09306B"/>
            </a:solidFill>
            <a:prstDash val="solid"/>
            <a:round/>
            <a:headEnd type="none" w="sm" len="sm"/>
            <a:tailEnd type="none" w="sm" len="sm"/>
          </a:ln>
        </p:spPr>
        <p:txBody>
          <a:bodyPr spcFirstLastPara="1" wrap="square" lIns="148000" tIns="74000" rIns="148000" bIns="74000" anchor="t" anchorCtr="0">
            <a:noAutofit/>
          </a:bodyPr>
          <a:lstStyle/>
          <a:p>
            <a:pPr marL="0" marR="0" lvl="0" indent="0" algn="ctr" rtl="0">
              <a:lnSpc>
                <a:spcPct val="100000"/>
              </a:lnSpc>
              <a:spcBef>
                <a:spcPts val="0"/>
              </a:spcBef>
              <a:spcAft>
                <a:spcPts val="0"/>
              </a:spcAft>
              <a:buClr>
                <a:schemeClr val="lt1"/>
              </a:buClr>
              <a:buSzPts val="2600"/>
              <a:buFont typeface="Arial"/>
              <a:buNone/>
            </a:pPr>
            <a:r>
              <a:rPr lang="en-US" sz="5700"/>
              <a:t>Data</a:t>
            </a:r>
            <a:endParaRPr sz="5700" b="1" i="0" u="none" strike="noStrike" cap="none">
              <a:solidFill>
                <a:schemeClr val="lt1"/>
              </a:solidFill>
              <a:latin typeface="Arial"/>
              <a:ea typeface="Arial"/>
              <a:cs typeface="Arial"/>
              <a:sym typeface="Arial"/>
            </a:endParaRPr>
          </a:p>
        </p:txBody>
      </p:sp>
      <p:sp>
        <p:nvSpPr>
          <p:cNvPr id="32" name="Google Shape;32;g13db1f991e2_0_20"/>
          <p:cNvSpPr txBox="1">
            <a:spLocks noGrp="1"/>
          </p:cNvSpPr>
          <p:nvPr>
            <p:ph type="body" idx="14"/>
          </p:nvPr>
        </p:nvSpPr>
        <p:spPr>
          <a:xfrm>
            <a:off x="22693275" y="25216933"/>
            <a:ext cx="9777000" cy="1422300"/>
          </a:xfrm>
          <a:prstGeom prst="rect">
            <a:avLst/>
          </a:prstGeom>
          <a:solidFill>
            <a:schemeClr val="accent3"/>
          </a:solidFill>
          <a:ln w="9525" cap="flat" cmpd="sng">
            <a:solidFill>
              <a:srgbClr val="09306B"/>
            </a:solidFill>
            <a:prstDash val="solid"/>
            <a:round/>
            <a:headEnd type="none" w="sm" len="sm"/>
            <a:tailEnd type="none" w="sm" len="sm"/>
          </a:ln>
        </p:spPr>
        <p:txBody>
          <a:bodyPr spcFirstLastPara="1" wrap="square" lIns="148000" tIns="74000" rIns="148000" bIns="74000" anchor="t" anchorCtr="0">
            <a:noAutofit/>
          </a:bodyPr>
          <a:lstStyle/>
          <a:p>
            <a:pPr marL="0" marR="0" lvl="0" indent="0" algn="ctr" rtl="0">
              <a:lnSpc>
                <a:spcPct val="100000"/>
              </a:lnSpc>
              <a:spcBef>
                <a:spcPts val="0"/>
              </a:spcBef>
              <a:spcAft>
                <a:spcPts val="0"/>
              </a:spcAft>
              <a:buClr>
                <a:schemeClr val="lt1"/>
              </a:buClr>
              <a:buSzPts val="2600"/>
              <a:buFont typeface="Arial"/>
              <a:buNone/>
            </a:pPr>
            <a:r>
              <a:rPr lang="en-US" sz="5700"/>
              <a:t>Conclusion</a:t>
            </a:r>
            <a:endParaRPr sz="5700" b="1" i="0" u="none" strike="noStrike" cap="none">
              <a:solidFill>
                <a:schemeClr val="lt1"/>
              </a:solidFill>
              <a:latin typeface="Arial"/>
              <a:ea typeface="Arial"/>
              <a:cs typeface="Arial"/>
              <a:sym typeface="Arial"/>
            </a:endParaRPr>
          </a:p>
        </p:txBody>
      </p:sp>
      <p:pic>
        <p:nvPicPr>
          <p:cNvPr id="33" name="Google Shape;33;g13db1f991e2_0_20"/>
          <p:cNvPicPr preferRelativeResize="0"/>
          <p:nvPr/>
        </p:nvPicPr>
        <p:blipFill rotWithShape="1">
          <a:blip r:embed="rId3">
            <a:alphaModFix/>
          </a:blip>
          <a:srcRect l="17705" t="11387" r="17392" b="10504"/>
          <a:stretch/>
        </p:blipFill>
        <p:spPr>
          <a:xfrm>
            <a:off x="11595825" y="8363301"/>
            <a:ext cx="10711802" cy="14868933"/>
          </a:xfrm>
          <a:prstGeom prst="rect">
            <a:avLst/>
          </a:prstGeom>
          <a:noFill/>
          <a:ln>
            <a:noFill/>
          </a:ln>
        </p:spPr>
      </p:pic>
      <p:sp>
        <p:nvSpPr>
          <p:cNvPr id="34" name="Google Shape;34;g13db1f991e2_0_20"/>
          <p:cNvSpPr txBox="1">
            <a:spLocks noGrp="1"/>
          </p:cNvSpPr>
          <p:nvPr>
            <p:ph type="body" idx="7"/>
          </p:nvPr>
        </p:nvSpPr>
        <p:spPr>
          <a:xfrm>
            <a:off x="794862" y="31496000"/>
            <a:ext cx="10188900" cy="1422300"/>
          </a:xfrm>
          <a:prstGeom prst="rect">
            <a:avLst/>
          </a:prstGeom>
          <a:solidFill>
            <a:schemeClr val="accent3"/>
          </a:solidFill>
          <a:ln w="9525" cap="flat" cmpd="sng">
            <a:solidFill>
              <a:srgbClr val="09306B"/>
            </a:solidFill>
            <a:prstDash val="solid"/>
            <a:round/>
            <a:headEnd type="none" w="sm" len="sm"/>
            <a:tailEnd type="none" w="sm" len="sm"/>
          </a:ln>
        </p:spPr>
        <p:txBody>
          <a:bodyPr spcFirstLastPara="1" wrap="square" lIns="148000" tIns="74000" rIns="148000" bIns="74000" anchor="t" anchorCtr="0">
            <a:noAutofit/>
          </a:bodyPr>
          <a:lstStyle/>
          <a:p>
            <a:pPr marL="0" marR="0" lvl="0" indent="0" algn="ctr" rtl="0">
              <a:lnSpc>
                <a:spcPct val="100000"/>
              </a:lnSpc>
              <a:spcBef>
                <a:spcPts val="0"/>
              </a:spcBef>
              <a:spcAft>
                <a:spcPts val="0"/>
              </a:spcAft>
              <a:buClr>
                <a:schemeClr val="lt1"/>
              </a:buClr>
              <a:buSzPts val="2600"/>
              <a:buFont typeface="Arial"/>
              <a:buNone/>
            </a:pPr>
            <a:r>
              <a:rPr lang="en-US" sz="57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Methodology</a:t>
            </a:r>
            <a:endParaRPr sz="5700" b="1" i="0" u="none" strike="noStrike" cap="none">
              <a:solidFill>
                <a:schemeClr val="lt1"/>
              </a:solidFill>
              <a:latin typeface="Arial"/>
              <a:ea typeface="Arial"/>
              <a:cs typeface="Arial"/>
              <a:sym typeface="Arial"/>
            </a:endParaRPr>
          </a:p>
        </p:txBody>
      </p:sp>
      <p:sp>
        <p:nvSpPr>
          <p:cNvPr id="35" name="Google Shape;35;g13db1f991e2_0_20"/>
          <p:cNvSpPr/>
          <p:nvPr/>
        </p:nvSpPr>
        <p:spPr>
          <a:xfrm>
            <a:off x="22566450" y="5689600"/>
            <a:ext cx="9618900" cy="1422300"/>
          </a:xfrm>
          <a:prstGeom prst="rect">
            <a:avLst/>
          </a:prstGeom>
          <a:solidFill>
            <a:schemeClr val="accent3"/>
          </a:solidFill>
          <a:ln w="9525" cap="flat" cmpd="sng">
            <a:solidFill>
              <a:schemeClr val="dk2"/>
            </a:solidFill>
            <a:prstDash val="solid"/>
            <a:round/>
            <a:headEnd type="none" w="sm" len="sm"/>
            <a:tailEnd type="none" w="sm" len="sm"/>
          </a:ln>
        </p:spPr>
        <p:txBody>
          <a:bodyPr spcFirstLastPara="1" wrap="square" lIns="172700" tIns="172700" rIns="172700" bIns="172700" anchor="ctr" anchorCtr="0">
            <a:noAutofit/>
          </a:bodyPr>
          <a:lstStyle/>
          <a:p>
            <a:pPr marL="0" marR="0" lvl="0" indent="0" algn="l" rtl="0">
              <a:lnSpc>
                <a:spcPct val="100000"/>
              </a:lnSpc>
              <a:spcBef>
                <a:spcPts val="0"/>
              </a:spcBef>
              <a:spcAft>
                <a:spcPts val="0"/>
              </a:spcAft>
              <a:buClr>
                <a:srgbClr val="000000"/>
              </a:buClr>
              <a:buSzPts val="2600"/>
              <a:buFont typeface="Arial"/>
              <a:buNone/>
            </a:pPr>
            <a:endParaRPr sz="2600" b="0" i="0" u="none" strike="noStrike" cap="none">
              <a:solidFill>
                <a:srgbClr val="000000"/>
              </a:solidFill>
              <a:latin typeface="Arial"/>
              <a:ea typeface="Arial"/>
              <a:cs typeface="Arial"/>
              <a:sym typeface="Arial"/>
            </a:endParaRPr>
          </a:p>
        </p:txBody>
      </p:sp>
      <p:sp>
        <p:nvSpPr>
          <p:cNvPr id="36" name="Google Shape;36;g13db1f991e2_0_20"/>
          <p:cNvSpPr txBox="1"/>
          <p:nvPr/>
        </p:nvSpPr>
        <p:spPr>
          <a:xfrm>
            <a:off x="23936550" y="5348950"/>
            <a:ext cx="6878700" cy="2103600"/>
          </a:xfrm>
          <a:prstGeom prst="rect">
            <a:avLst/>
          </a:prstGeom>
          <a:noFill/>
          <a:ln>
            <a:noFill/>
          </a:ln>
        </p:spPr>
        <p:txBody>
          <a:bodyPr spcFirstLastPara="1" wrap="square" lIns="172700" tIns="172700" rIns="172700" bIns="172700" anchor="t" anchorCtr="0">
            <a:spAutoFit/>
          </a:bodyPr>
          <a:lstStyle/>
          <a:p>
            <a:pPr marL="0" marR="0" lvl="0" indent="0" algn="ctr" rtl="0">
              <a:lnSpc>
                <a:spcPct val="100000"/>
              </a:lnSpc>
              <a:spcBef>
                <a:spcPts val="0"/>
              </a:spcBef>
              <a:spcAft>
                <a:spcPts val="0"/>
              </a:spcAft>
              <a:buClr>
                <a:srgbClr val="000000"/>
              </a:buClr>
              <a:buSzPts val="5700"/>
              <a:buFont typeface="Arial"/>
              <a:buNone/>
            </a:pPr>
            <a:r>
              <a:rPr lang="en-US" sz="5700" b="1" i="0" u="none" strike="noStrike" cap="none">
                <a:solidFill>
                  <a:schemeClr val="lt1"/>
                </a:solidFill>
                <a:latin typeface="Arial"/>
                <a:ea typeface="Arial"/>
                <a:cs typeface="Arial"/>
                <a:sym typeface="Arial"/>
              </a:rPr>
              <a:t>Analysis: Continued</a:t>
            </a:r>
            <a:endParaRPr sz="5700" b="1" i="0" u="none" strike="noStrike" cap="none">
              <a:solidFill>
                <a:schemeClr val="lt1"/>
              </a:solidFill>
              <a:latin typeface="Arial"/>
              <a:ea typeface="Arial"/>
              <a:cs typeface="Arial"/>
              <a:sym typeface="Arial"/>
            </a:endParaRPr>
          </a:p>
        </p:txBody>
      </p:sp>
      <p:sp>
        <p:nvSpPr>
          <p:cNvPr id="37" name="Google Shape;37;g13db1f991e2_0_20"/>
          <p:cNvSpPr txBox="1"/>
          <p:nvPr/>
        </p:nvSpPr>
        <p:spPr>
          <a:xfrm>
            <a:off x="22722750" y="12919635"/>
            <a:ext cx="9618900" cy="10815600"/>
          </a:xfrm>
          <a:prstGeom prst="rect">
            <a:avLst/>
          </a:prstGeom>
          <a:noFill/>
          <a:ln>
            <a:noFill/>
          </a:ln>
        </p:spPr>
        <p:txBody>
          <a:bodyPr spcFirstLastPara="1" wrap="square" lIns="172700" tIns="172700" rIns="172700" bIns="172700" anchor="t" anchorCtr="0">
            <a:spAutoFit/>
          </a:bodyPr>
          <a:lstStyle/>
          <a:p>
            <a:pPr marL="0" marR="0" lvl="0" indent="0" algn="just" rtl="0">
              <a:lnSpc>
                <a:spcPct val="100000"/>
              </a:lnSpc>
              <a:spcBef>
                <a:spcPts val="0"/>
              </a:spcBef>
              <a:spcAft>
                <a:spcPts val="0"/>
              </a:spcAft>
              <a:buClr>
                <a:srgbClr val="000000"/>
              </a:buClr>
              <a:buSzPts val="3800"/>
              <a:buFont typeface="Arial"/>
              <a:buNone/>
            </a:pPr>
            <a:r>
              <a:rPr lang="en-US" sz="4000" b="0" i="0" u="none" strike="noStrike" cap="none">
                <a:solidFill>
                  <a:srgbClr val="000000"/>
                </a:solidFill>
                <a:latin typeface="Lora"/>
                <a:ea typeface="Lora"/>
                <a:cs typeface="Lora"/>
                <a:sym typeface="Lora"/>
              </a:rPr>
              <a:t>The report furthermore mentions a joint study from the Institute on Assets and Social Policy (IASP) and the National Low-Income Housing Coalition found that the loss in housing is estimated to be $4.8 billion for black people. </a:t>
            </a:r>
            <a:endParaRPr sz="4000" b="0" i="0" u="none" strike="noStrike" cap="none">
              <a:solidFill>
                <a:srgbClr val="000000"/>
              </a:solidFill>
              <a:latin typeface="Lora"/>
              <a:ea typeface="Lora"/>
              <a:cs typeface="Lora"/>
              <a:sym typeface="Lora"/>
            </a:endParaRPr>
          </a:p>
          <a:p>
            <a:pPr marL="0" marR="0" lvl="0" indent="0" algn="just" rtl="0">
              <a:lnSpc>
                <a:spcPct val="100000"/>
              </a:lnSpc>
              <a:spcBef>
                <a:spcPts val="0"/>
              </a:spcBef>
              <a:spcAft>
                <a:spcPts val="0"/>
              </a:spcAft>
              <a:buClr>
                <a:srgbClr val="000000"/>
              </a:buClr>
              <a:buSzPts val="3800"/>
              <a:buFont typeface="Arial"/>
              <a:buNone/>
            </a:pPr>
            <a:endParaRPr sz="4000" b="0" i="0" u="none" strike="noStrike" cap="none">
              <a:solidFill>
                <a:srgbClr val="000000"/>
              </a:solidFill>
              <a:latin typeface="Lora"/>
              <a:ea typeface="Lora"/>
              <a:cs typeface="Lora"/>
              <a:sym typeface="Lora"/>
            </a:endParaRPr>
          </a:p>
          <a:p>
            <a:pPr marL="0" marR="0" lvl="0" indent="0" algn="just" rtl="0">
              <a:lnSpc>
                <a:spcPct val="100000"/>
              </a:lnSpc>
              <a:spcBef>
                <a:spcPts val="0"/>
              </a:spcBef>
              <a:spcAft>
                <a:spcPts val="0"/>
              </a:spcAft>
              <a:buClr>
                <a:srgbClr val="000000"/>
              </a:buClr>
              <a:buSzPts val="3800"/>
              <a:buFont typeface="Arial"/>
              <a:buNone/>
            </a:pPr>
            <a:r>
              <a:rPr lang="en-US" sz="4000" b="0" i="0" u="none" strike="noStrike" cap="none">
                <a:solidFill>
                  <a:srgbClr val="000000"/>
                </a:solidFill>
                <a:latin typeface="Lora"/>
                <a:ea typeface="Lora"/>
                <a:cs typeface="Lora"/>
                <a:sym typeface="Lora"/>
              </a:rPr>
              <a:t>In a  2010 article, “The racial Wealth Gap and the Borrower’s Dilemma”, writer N.S. Chiteji mentions that a “household’s wealth status is affected by both the value of its assets and its outstanding debt” (Chiteji 2010). Another significant way to close the intergenerational wealth gap could be </a:t>
            </a:r>
            <a:r>
              <a:rPr lang="en-US" sz="4000" b="1" i="0" u="none" strike="noStrike" cap="none">
                <a:solidFill>
                  <a:srgbClr val="000000"/>
                </a:solidFill>
                <a:latin typeface="Lora"/>
                <a:ea typeface="Lora"/>
                <a:cs typeface="Lora"/>
                <a:sym typeface="Lora"/>
              </a:rPr>
              <a:t>eliminating all student debt. </a:t>
            </a:r>
            <a:endParaRPr sz="4000" b="0" i="0" u="none" strike="noStrike" cap="none">
              <a:solidFill>
                <a:srgbClr val="000000"/>
              </a:solidFill>
              <a:latin typeface="Lora"/>
              <a:ea typeface="Lora"/>
              <a:cs typeface="Lora"/>
              <a:sym typeface="Lora"/>
            </a:endParaRPr>
          </a:p>
        </p:txBody>
      </p:sp>
      <p:sp>
        <p:nvSpPr>
          <p:cNvPr id="38" name="Google Shape;38;g13db1f991e2_0_20"/>
          <p:cNvSpPr txBox="1"/>
          <p:nvPr/>
        </p:nvSpPr>
        <p:spPr>
          <a:xfrm>
            <a:off x="900" y="7564800"/>
            <a:ext cx="10711800" cy="20451300"/>
          </a:xfrm>
          <a:prstGeom prst="rect">
            <a:avLst/>
          </a:prstGeom>
          <a:noFill/>
          <a:ln>
            <a:noFill/>
          </a:ln>
        </p:spPr>
        <p:txBody>
          <a:bodyPr spcFirstLastPara="1" wrap="square" lIns="172700" tIns="172700" rIns="172700" bIns="172700" anchor="t" anchorCtr="0">
            <a:spAutoFit/>
          </a:bodyPr>
          <a:lstStyle/>
          <a:p>
            <a:pPr marL="863600" marR="0" lvl="0" indent="0" algn="just" rtl="0">
              <a:lnSpc>
                <a:spcPct val="100000"/>
              </a:lnSpc>
              <a:spcBef>
                <a:spcPts val="0"/>
              </a:spcBef>
              <a:spcAft>
                <a:spcPts val="0"/>
              </a:spcAft>
              <a:buClr>
                <a:srgbClr val="000000"/>
              </a:buClr>
              <a:buSzPts val="4000"/>
              <a:buFont typeface="Arial"/>
              <a:buNone/>
            </a:pPr>
            <a:r>
              <a:rPr lang="en-US" sz="4000" b="0" i="0" u="none" strike="noStrike" cap="none">
                <a:solidFill>
                  <a:schemeClr val="dk1"/>
                </a:solidFill>
                <a:latin typeface="Lora"/>
                <a:ea typeface="Lora"/>
                <a:cs typeface="Lora"/>
                <a:sym typeface="Lora"/>
              </a:rPr>
              <a:t>In 1865, following the death of President Abraham Lincoln, the Emancipation Proclamation went into effect freeing “all persons held as slaves”. Ironically ending slavery did not end the struggle for Blacks in American society. The era of Jim Crow created a system of complex racial inequalities for African Americans that still impact their lives today.  </a:t>
            </a:r>
            <a:endParaRPr sz="4000" b="0" i="0" u="none" strike="noStrike" cap="none">
              <a:solidFill>
                <a:schemeClr val="dk1"/>
              </a:solidFill>
              <a:latin typeface="Lora"/>
              <a:ea typeface="Lora"/>
              <a:cs typeface="Lora"/>
              <a:sym typeface="Lora"/>
            </a:endParaRPr>
          </a:p>
          <a:p>
            <a:pPr marL="863600" marR="0" lvl="0" indent="0" algn="just" rtl="0">
              <a:lnSpc>
                <a:spcPct val="100000"/>
              </a:lnSpc>
              <a:spcBef>
                <a:spcPts val="0"/>
              </a:spcBef>
              <a:spcAft>
                <a:spcPts val="0"/>
              </a:spcAft>
              <a:buClr>
                <a:srgbClr val="000000"/>
              </a:buClr>
              <a:buSzPts val="4000"/>
              <a:buFont typeface="Arial"/>
              <a:buNone/>
            </a:pPr>
            <a:endParaRPr sz="4000" b="0" i="0" u="none" strike="noStrike" cap="none">
              <a:solidFill>
                <a:schemeClr val="dk1"/>
              </a:solidFill>
              <a:latin typeface="Lora"/>
              <a:ea typeface="Lora"/>
              <a:cs typeface="Lora"/>
              <a:sym typeface="Lora"/>
            </a:endParaRPr>
          </a:p>
          <a:p>
            <a:pPr marL="863600" marR="0" lvl="0" indent="0" algn="just" rtl="0">
              <a:lnSpc>
                <a:spcPct val="100000"/>
              </a:lnSpc>
              <a:spcBef>
                <a:spcPts val="0"/>
              </a:spcBef>
              <a:spcAft>
                <a:spcPts val="0"/>
              </a:spcAft>
              <a:buClr>
                <a:srgbClr val="000000"/>
              </a:buClr>
              <a:buSzPts val="4000"/>
              <a:buFont typeface="Arial"/>
              <a:buNone/>
            </a:pPr>
            <a:r>
              <a:rPr lang="en-US" sz="4000" b="0" i="0" u="none" strike="noStrike" cap="none">
                <a:solidFill>
                  <a:schemeClr val="dk1"/>
                </a:solidFill>
                <a:latin typeface="Lora"/>
                <a:ea typeface="Lora"/>
                <a:cs typeface="Lora"/>
                <a:sym typeface="Lora"/>
              </a:rPr>
              <a:t>One key area that continues to plague black people is generational wealth inequality. By the year 2064, white families will possess $2,782,727 in wealth while African American families may only have $789,164. This is a 70% disparity (Fox 2020). This disparity will be devastating to blacks families because the price of living will also increase and likely limit extra income in black households. Ultimately, this will  continue the trend of inequality for years to come. </a:t>
            </a:r>
            <a:endParaRPr sz="4000" b="0" i="0" u="none" strike="noStrike" cap="none">
              <a:solidFill>
                <a:schemeClr val="dk1"/>
              </a:solidFill>
              <a:latin typeface="Lora"/>
              <a:ea typeface="Lora"/>
              <a:cs typeface="Lora"/>
              <a:sym typeface="Lora"/>
            </a:endParaRPr>
          </a:p>
          <a:p>
            <a:pPr marL="863600" marR="0" lvl="0" indent="0" algn="just" rtl="0">
              <a:lnSpc>
                <a:spcPct val="100000"/>
              </a:lnSpc>
              <a:spcBef>
                <a:spcPts val="0"/>
              </a:spcBef>
              <a:spcAft>
                <a:spcPts val="0"/>
              </a:spcAft>
              <a:buClr>
                <a:srgbClr val="000000"/>
              </a:buClr>
              <a:buSzPts val="4000"/>
              <a:buFont typeface="Arial"/>
              <a:buNone/>
            </a:pPr>
            <a:endParaRPr sz="4000" b="0" i="0" u="none" strike="noStrike" cap="none">
              <a:solidFill>
                <a:schemeClr val="dk1"/>
              </a:solidFill>
              <a:latin typeface="Lora"/>
              <a:ea typeface="Lora"/>
              <a:cs typeface="Lora"/>
              <a:sym typeface="Lora"/>
            </a:endParaRPr>
          </a:p>
          <a:p>
            <a:pPr marL="863600" marR="0" lvl="0" indent="0" algn="just" rtl="0">
              <a:lnSpc>
                <a:spcPct val="100000"/>
              </a:lnSpc>
              <a:spcBef>
                <a:spcPts val="0"/>
              </a:spcBef>
              <a:spcAft>
                <a:spcPts val="0"/>
              </a:spcAft>
              <a:buClr>
                <a:srgbClr val="000000"/>
              </a:buClr>
              <a:buSzPts val="4000"/>
              <a:buFont typeface="Arial"/>
              <a:buNone/>
            </a:pPr>
            <a:r>
              <a:rPr lang="en-US" sz="4000" b="0" i="0" u="none" strike="noStrike" cap="none">
                <a:solidFill>
                  <a:schemeClr val="dk1"/>
                </a:solidFill>
                <a:latin typeface="Lora"/>
                <a:ea typeface="Lora"/>
                <a:cs typeface="Lora"/>
                <a:sym typeface="Lora"/>
              </a:rPr>
              <a:t>This work aims to educate readers about the impact of financial inequality and how the Government can help close the gap to provide economic equity for black people. </a:t>
            </a:r>
            <a:endParaRPr sz="4000" b="0" i="0" u="none" strike="noStrike" cap="none">
              <a:solidFill>
                <a:schemeClr val="dk1"/>
              </a:solidFill>
              <a:latin typeface="Lora"/>
              <a:ea typeface="Lora"/>
              <a:cs typeface="Lora"/>
              <a:sym typeface="Lora"/>
            </a:endParaRPr>
          </a:p>
          <a:p>
            <a:pPr marL="863600" marR="0" lvl="0" indent="0" algn="just" rtl="0">
              <a:lnSpc>
                <a:spcPct val="100000"/>
              </a:lnSpc>
              <a:spcBef>
                <a:spcPts val="0"/>
              </a:spcBef>
              <a:spcAft>
                <a:spcPts val="0"/>
              </a:spcAft>
              <a:buClr>
                <a:srgbClr val="000000"/>
              </a:buClr>
              <a:buSzPts val="4000"/>
              <a:buFont typeface="Arial"/>
              <a:buNone/>
            </a:pPr>
            <a:endParaRPr sz="4000" b="0" i="0" u="none" strike="noStrike" cap="none">
              <a:solidFill>
                <a:schemeClr val="dk1"/>
              </a:solidFill>
              <a:latin typeface="Lora"/>
              <a:ea typeface="Lora"/>
              <a:cs typeface="Lora"/>
              <a:sym typeface="Lora"/>
            </a:endParaRPr>
          </a:p>
          <a:p>
            <a:pPr marL="863600" marR="0" lvl="0" indent="0" algn="just" rtl="0">
              <a:lnSpc>
                <a:spcPct val="100000"/>
              </a:lnSpc>
              <a:spcBef>
                <a:spcPts val="0"/>
              </a:spcBef>
              <a:spcAft>
                <a:spcPts val="0"/>
              </a:spcAft>
              <a:buClr>
                <a:srgbClr val="000000"/>
              </a:buClr>
              <a:buSzPts val="4000"/>
              <a:buFont typeface="Arial"/>
              <a:buNone/>
            </a:pPr>
            <a:endParaRPr sz="4000" b="0" i="0" u="none" strike="noStrike" cap="none">
              <a:solidFill>
                <a:schemeClr val="dk1"/>
              </a:solidFill>
              <a:latin typeface="Lora"/>
              <a:ea typeface="Lora"/>
              <a:cs typeface="Lora"/>
              <a:sym typeface="Lora"/>
            </a:endParaRPr>
          </a:p>
          <a:p>
            <a:pPr marL="0" marR="0" lvl="0" indent="0" algn="ctr" rtl="0">
              <a:lnSpc>
                <a:spcPct val="100000"/>
              </a:lnSpc>
              <a:spcBef>
                <a:spcPts val="0"/>
              </a:spcBef>
              <a:spcAft>
                <a:spcPts val="0"/>
              </a:spcAft>
              <a:buClr>
                <a:srgbClr val="000000"/>
              </a:buClr>
              <a:buSzPts val="2600"/>
              <a:buFont typeface="Arial"/>
              <a:buNone/>
            </a:pPr>
            <a:endParaRPr sz="2600" b="0" i="0" u="none" strike="noStrike" cap="none">
              <a:solidFill>
                <a:srgbClr val="000000"/>
              </a:solidFill>
              <a:latin typeface="Arial"/>
              <a:ea typeface="Arial"/>
              <a:cs typeface="Arial"/>
              <a:sym typeface="Arial"/>
            </a:endParaRPr>
          </a:p>
        </p:txBody>
      </p:sp>
      <p:sp>
        <p:nvSpPr>
          <p:cNvPr id="39" name="Google Shape;39;g13db1f991e2_0_20"/>
          <p:cNvSpPr txBox="1"/>
          <p:nvPr/>
        </p:nvSpPr>
        <p:spPr>
          <a:xfrm>
            <a:off x="807600" y="28583733"/>
            <a:ext cx="9618900" cy="1795800"/>
          </a:xfrm>
          <a:prstGeom prst="rect">
            <a:avLst/>
          </a:prstGeom>
          <a:noFill/>
          <a:ln>
            <a:noFill/>
          </a:ln>
        </p:spPr>
        <p:txBody>
          <a:bodyPr spcFirstLastPara="1" wrap="square" lIns="172700" tIns="172700" rIns="172700" bIns="172700" anchor="t" anchorCtr="0">
            <a:spAutoFit/>
          </a:bodyPr>
          <a:lstStyle/>
          <a:p>
            <a:pPr marL="0" marR="0" lvl="0" indent="0" algn="ctr" rtl="0">
              <a:lnSpc>
                <a:spcPct val="100000"/>
              </a:lnSpc>
              <a:spcBef>
                <a:spcPts val="0"/>
              </a:spcBef>
              <a:spcAft>
                <a:spcPts val="0"/>
              </a:spcAft>
              <a:buClr>
                <a:schemeClr val="dk1"/>
              </a:buClr>
              <a:buSzPts val="2100"/>
              <a:buFont typeface="Arial"/>
              <a:buNone/>
            </a:pPr>
            <a:r>
              <a:rPr lang="en-US" sz="4700" b="1" i="0" u="none" strike="noStrike" cap="none">
                <a:solidFill>
                  <a:schemeClr val="dk1"/>
                </a:solidFill>
                <a:latin typeface="Lora"/>
                <a:ea typeface="Lora"/>
                <a:cs typeface="Lora"/>
                <a:sym typeface="Lora"/>
              </a:rPr>
              <a:t>What can the government do to close the racial wealth gap? </a:t>
            </a:r>
            <a:endParaRPr sz="2600" b="0" i="0" u="none" strike="noStrike" cap="none">
              <a:solidFill>
                <a:srgbClr val="000000"/>
              </a:solidFill>
              <a:latin typeface="Arial"/>
              <a:ea typeface="Arial"/>
              <a:cs typeface="Arial"/>
              <a:sym typeface="Arial"/>
            </a:endParaRPr>
          </a:p>
        </p:txBody>
      </p:sp>
      <p:sp>
        <p:nvSpPr>
          <p:cNvPr id="40" name="Google Shape;40;g13db1f991e2_0_20"/>
          <p:cNvSpPr txBox="1">
            <a:spLocks noGrp="1"/>
          </p:cNvSpPr>
          <p:nvPr>
            <p:ph type="body" idx="7"/>
          </p:nvPr>
        </p:nvSpPr>
        <p:spPr>
          <a:xfrm>
            <a:off x="794862" y="26793867"/>
            <a:ext cx="10188900" cy="1422300"/>
          </a:xfrm>
          <a:prstGeom prst="rect">
            <a:avLst/>
          </a:prstGeom>
          <a:solidFill>
            <a:schemeClr val="accent3"/>
          </a:solidFill>
          <a:ln w="9525" cap="flat" cmpd="sng">
            <a:solidFill>
              <a:srgbClr val="09306B"/>
            </a:solidFill>
            <a:prstDash val="solid"/>
            <a:round/>
            <a:headEnd type="none" w="sm" len="sm"/>
            <a:tailEnd type="none" w="sm" len="sm"/>
          </a:ln>
        </p:spPr>
        <p:txBody>
          <a:bodyPr spcFirstLastPara="1" wrap="square" lIns="148000" tIns="74000" rIns="148000" bIns="74000" anchor="t" anchorCtr="0">
            <a:noAutofit/>
          </a:bodyPr>
          <a:lstStyle/>
          <a:p>
            <a:pPr marL="0" marR="0" lvl="0" indent="0" algn="ctr" rtl="0">
              <a:lnSpc>
                <a:spcPct val="100000"/>
              </a:lnSpc>
              <a:spcBef>
                <a:spcPts val="0"/>
              </a:spcBef>
              <a:spcAft>
                <a:spcPts val="0"/>
              </a:spcAft>
              <a:buClr>
                <a:schemeClr val="lt1"/>
              </a:buClr>
              <a:buSzPts val="2600"/>
              <a:buFont typeface="Arial"/>
              <a:buNone/>
            </a:pPr>
            <a:r>
              <a:rPr lang="en-US" sz="5700"/>
              <a:t>Question</a:t>
            </a:r>
            <a:endParaRPr sz="5700" b="1" i="0" u="none" strike="noStrike" cap="none">
              <a:solidFill>
                <a:schemeClr val="lt1"/>
              </a:solidFill>
              <a:latin typeface="Arial"/>
              <a:ea typeface="Arial"/>
              <a:cs typeface="Arial"/>
              <a:sym typeface="Arial"/>
            </a:endParaRPr>
          </a:p>
        </p:txBody>
      </p:sp>
      <p:sp>
        <p:nvSpPr>
          <p:cNvPr id="41" name="Google Shape;41;g13db1f991e2_0_20"/>
          <p:cNvSpPr txBox="1"/>
          <p:nvPr/>
        </p:nvSpPr>
        <p:spPr>
          <a:xfrm>
            <a:off x="1000725" y="33512133"/>
            <a:ext cx="9777000" cy="8968500"/>
          </a:xfrm>
          <a:prstGeom prst="rect">
            <a:avLst/>
          </a:prstGeom>
          <a:noFill/>
          <a:ln>
            <a:noFill/>
          </a:ln>
        </p:spPr>
        <p:txBody>
          <a:bodyPr spcFirstLastPara="1" wrap="square" lIns="172700" tIns="172700" rIns="172700" bIns="172700" anchor="t" anchorCtr="0">
            <a:spAutoFit/>
          </a:bodyPr>
          <a:lstStyle/>
          <a:p>
            <a:pPr marL="0" marR="0" lvl="0" indent="0" algn="just" rtl="0">
              <a:lnSpc>
                <a:spcPct val="100000"/>
              </a:lnSpc>
              <a:spcBef>
                <a:spcPts val="0"/>
              </a:spcBef>
              <a:spcAft>
                <a:spcPts val="0"/>
              </a:spcAft>
              <a:buClr>
                <a:srgbClr val="000000"/>
              </a:buClr>
              <a:buSzPts val="4000"/>
              <a:buFont typeface="Arial"/>
              <a:buNone/>
            </a:pPr>
            <a:r>
              <a:rPr lang="en-US" sz="4000" b="0" i="0" u="none" strike="noStrike" cap="none">
                <a:solidFill>
                  <a:srgbClr val="000000"/>
                </a:solidFill>
                <a:latin typeface="Lora"/>
                <a:ea typeface="Lora"/>
                <a:cs typeface="Lora"/>
                <a:sym typeface="Lora"/>
              </a:rPr>
              <a:t>This work is derived from qualitative and quantitative research found in scholarly journals and reports. Search topics include generational wealth gaps, government solutions to close generational wealth gap, etcetera.  A few primary sources stemmed from Chuck Collins’ “Ten Solutions to Bridge the Racial Wealth Divide”. Some secondary sources include “The Gender Wage Gap By Occupation 2017 : and by Race and Ethnicity” and “The racial Wealth Gap and the Borrowers Dilema” by N.S. Chiteji. </a:t>
            </a:r>
            <a:endParaRPr sz="4000" b="0" i="0" u="none" strike="noStrike" cap="none">
              <a:solidFill>
                <a:srgbClr val="000000"/>
              </a:solidFill>
              <a:latin typeface="Lora"/>
              <a:ea typeface="Lora"/>
              <a:cs typeface="Lora"/>
              <a:sym typeface="Lora"/>
            </a:endParaRPr>
          </a:p>
        </p:txBody>
      </p:sp>
      <p:sp>
        <p:nvSpPr>
          <p:cNvPr id="42" name="Google Shape;42;g13db1f991e2_0_20"/>
          <p:cNvSpPr txBox="1"/>
          <p:nvPr/>
        </p:nvSpPr>
        <p:spPr>
          <a:xfrm>
            <a:off x="22919700" y="27238200"/>
            <a:ext cx="9462600" cy="4658700"/>
          </a:xfrm>
          <a:prstGeom prst="rect">
            <a:avLst/>
          </a:prstGeom>
          <a:noFill/>
          <a:ln>
            <a:noFill/>
          </a:ln>
        </p:spPr>
        <p:txBody>
          <a:bodyPr spcFirstLastPara="1" wrap="square" lIns="172700" tIns="172700" rIns="172700" bIns="172700" anchor="t" anchorCtr="0">
            <a:spAutoFit/>
          </a:bodyPr>
          <a:lstStyle/>
          <a:p>
            <a:pPr marL="0" marR="0" lvl="0" indent="0" algn="just" rtl="0">
              <a:lnSpc>
                <a:spcPct val="100000"/>
              </a:lnSpc>
              <a:spcBef>
                <a:spcPts val="0"/>
              </a:spcBef>
              <a:spcAft>
                <a:spcPts val="0"/>
              </a:spcAft>
              <a:buClr>
                <a:srgbClr val="000000"/>
              </a:buClr>
              <a:buSzPts val="4000"/>
              <a:buFont typeface="Arial"/>
              <a:buNone/>
            </a:pPr>
            <a:r>
              <a:rPr lang="en-US" sz="4000" b="0" i="0" u="none" strike="noStrike" cap="none">
                <a:solidFill>
                  <a:srgbClr val="000000"/>
                </a:solidFill>
                <a:latin typeface="Lora"/>
                <a:ea typeface="Lora"/>
                <a:cs typeface="Lora"/>
                <a:sym typeface="Lora"/>
              </a:rPr>
              <a:t>In accordance the the  research, the writer found that providing minors </a:t>
            </a:r>
            <a:r>
              <a:rPr lang="en-US" sz="4000" b="0" i="0" u="none" strike="noStrike" cap="none">
                <a:solidFill>
                  <a:srgbClr val="000000"/>
                </a:solidFill>
                <a:latin typeface="Lora"/>
                <a:ea typeface="Lora"/>
                <a:cs typeface="Lora"/>
                <a:sym typeface="Lora"/>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with</a:t>
            </a:r>
            <a:r>
              <a:rPr lang="en-US" sz="4000" b="0" i="0" u="none" strike="noStrike" cap="none">
                <a:solidFill>
                  <a:srgbClr val="000000"/>
                </a:solidFill>
                <a:latin typeface="Lora"/>
                <a:ea typeface="Lora"/>
                <a:cs typeface="Lora"/>
                <a:sym typeface="Lora"/>
              </a:rPr>
              <a:t> a guaranteed income, investing  in affordable housing , and eliminating student debt are clear ways the government can close the racial wealth gap. </a:t>
            </a:r>
            <a:endParaRPr sz="4000" b="0" i="0" u="none" strike="noStrike" cap="none">
              <a:solidFill>
                <a:srgbClr val="000000"/>
              </a:solidFill>
              <a:latin typeface="Lora"/>
              <a:ea typeface="Lora"/>
              <a:cs typeface="Lora"/>
              <a:sym typeface="Lora"/>
            </a:endParaRPr>
          </a:p>
        </p:txBody>
      </p:sp>
      <p:sp>
        <p:nvSpPr>
          <p:cNvPr id="43" name="Google Shape;43;g13db1f991e2_0_20"/>
          <p:cNvSpPr txBox="1"/>
          <p:nvPr/>
        </p:nvSpPr>
        <p:spPr>
          <a:xfrm>
            <a:off x="12142350" y="27676467"/>
            <a:ext cx="9618900" cy="11431500"/>
          </a:xfrm>
          <a:prstGeom prst="rect">
            <a:avLst/>
          </a:prstGeom>
          <a:noFill/>
          <a:ln>
            <a:noFill/>
          </a:ln>
        </p:spPr>
        <p:txBody>
          <a:bodyPr spcFirstLastPara="1" wrap="square" lIns="172700" tIns="172700" rIns="172700" bIns="172700" anchor="t" anchorCtr="0">
            <a:spAutoFit/>
          </a:bodyPr>
          <a:lstStyle/>
          <a:p>
            <a:pPr marL="0" marR="0" lvl="0" indent="0" algn="just" rtl="0">
              <a:lnSpc>
                <a:spcPct val="100000"/>
              </a:lnSpc>
              <a:spcBef>
                <a:spcPts val="0"/>
              </a:spcBef>
              <a:spcAft>
                <a:spcPts val="0"/>
              </a:spcAft>
              <a:buClr>
                <a:srgbClr val="000000"/>
              </a:buClr>
              <a:buSzPts val="4000"/>
              <a:buFont typeface="Arial"/>
              <a:buNone/>
            </a:pPr>
            <a:r>
              <a:rPr lang="en-US" sz="4000" b="0" i="0" u="none" strike="noStrike" cap="none">
                <a:solidFill>
                  <a:schemeClr val="dk1"/>
                </a:solidFill>
                <a:latin typeface="Lora"/>
                <a:ea typeface="Lora"/>
                <a:cs typeface="Lora"/>
                <a:sym typeface="Lora"/>
              </a:rPr>
              <a:t>This graph shows white people in America have a significant advantage as they advance in age.  In the report “Ten Solutions to Bridge the Racial Wealth Gap”, writer, Chuck Collins and others, discuss possible solutions the government can implement to assist African Americans with closing the wealth gap.</a:t>
            </a:r>
            <a:endParaRPr sz="4000" b="0" i="0" u="none" strike="noStrike" cap="none">
              <a:solidFill>
                <a:schemeClr val="dk1"/>
              </a:solidFill>
              <a:latin typeface="Lora"/>
              <a:ea typeface="Lora"/>
              <a:cs typeface="Lora"/>
              <a:sym typeface="Lora"/>
            </a:endParaRPr>
          </a:p>
          <a:p>
            <a:pPr marL="0" marR="0" lvl="0" indent="0" algn="just" rtl="0">
              <a:lnSpc>
                <a:spcPct val="100000"/>
              </a:lnSpc>
              <a:spcBef>
                <a:spcPts val="0"/>
              </a:spcBef>
              <a:spcAft>
                <a:spcPts val="0"/>
              </a:spcAft>
              <a:buClr>
                <a:srgbClr val="000000"/>
              </a:buClr>
              <a:buSzPts val="4000"/>
              <a:buFont typeface="Arial"/>
              <a:buNone/>
            </a:pPr>
            <a:r>
              <a:rPr lang="en-US" sz="4000" b="0" i="0" u="none" strike="noStrike" cap="none">
                <a:solidFill>
                  <a:schemeClr val="dk1"/>
                </a:solidFill>
                <a:latin typeface="Lora"/>
                <a:ea typeface="Lora"/>
                <a:cs typeface="Lora"/>
                <a:sym typeface="Lora"/>
              </a:rPr>
              <a:t> </a:t>
            </a:r>
            <a:endParaRPr sz="4000" b="0" i="0" u="none" strike="noStrike" cap="none">
              <a:solidFill>
                <a:schemeClr val="dk1"/>
              </a:solidFill>
              <a:latin typeface="Lora"/>
              <a:ea typeface="Lora"/>
              <a:cs typeface="Lora"/>
              <a:sym typeface="Lora"/>
            </a:endParaRPr>
          </a:p>
          <a:p>
            <a:pPr marL="0" marR="0" lvl="0" indent="0" algn="just" rtl="0">
              <a:lnSpc>
                <a:spcPct val="100000"/>
              </a:lnSpc>
              <a:spcBef>
                <a:spcPts val="0"/>
              </a:spcBef>
              <a:spcAft>
                <a:spcPts val="0"/>
              </a:spcAft>
              <a:buClr>
                <a:srgbClr val="000000"/>
              </a:buClr>
              <a:buSzPts val="4000"/>
              <a:buFont typeface="Arial"/>
              <a:buNone/>
            </a:pPr>
            <a:r>
              <a:rPr lang="en-US" sz="4000" b="0" i="0" u="none" strike="noStrike" cap="none">
                <a:solidFill>
                  <a:schemeClr val="dk1"/>
                </a:solidFill>
                <a:latin typeface="Lora"/>
                <a:ea typeface="Lora"/>
                <a:cs typeface="Lora"/>
                <a:sym typeface="Lora"/>
              </a:rPr>
              <a:t>The first possible solution is </a:t>
            </a:r>
            <a:r>
              <a:rPr lang="en-US" sz="4000" b="1" i="0" u="none" strike="noStrike" cap="none">
                <a:solidFill>
                  <a:schemeClr val="dk1"/>
                </a:solidFill>
                <a:latin typeface="Lora"/>
                <a:ea typeface="Lora"/>
                <a:cs typeface="Lora"/>
                <a:sym typeface="Lora"/>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baby bonds</a:t>
            </a:r>
            <a:r>
              <a:rPr lang="en-US" sz="4000" b="1" i="0" u="none" strike="noStrike" cap="none">
                <a:solidFill>
                  <a:schemeClr val="dk1"/>
                </a:solidFill>
                <a:latin typeface="Lora"/>
                <a:ea typeface="Lora"/>
                <a:cs typeface="Lora"/>
                <a:sym typeface="Lora"/>
              </a:rPr>
              <a:t>. </a:t>
            </a:r>
            <a:r>
              <a:rPr lang="en-US" sz="4000" b="0" i="0" u="none" strike="noStrike" cap="none">
                <a:solidFill>
                  <a:schemeClr val="dk1"/>
                </a:solidFill>
                <a:latin typeface="Lora"/>
                <a:ea typeface="Lora"/>
                <a:cs typeface="Lora"/>
                <a:sym typeface="Lora"/>
              </a:rPr>
              <a:t>Baby bonds will provide every child at least $1,000 at birth. The government would add an additional $2,000 annually until their adulthood. This money can be used for education, purchasing homes, or even starting a business. </a:t>
            </a:r>
            <a:endParaRPr sz="2600" b="0" i="0" u="none" strike="noStrike" cap="none">
              <a:solidFill>
                <a:srgbClr val="000000"/>
              </a:solidFill>
              <a:latin typeface="Arial"/>
              <a:ea typeface="Arial"/>
              <a:cs typeface="Arial"/>
              <a:sym typeface="Arial"/>
            </a:endParaRPr>
          </a:p>
        </p:txBody>
      </p:sp>
      <p:sp>
        <p:nvSpPr>
          <p:cNvPr id="44" name="Google Shape;44;g13db1f991e2_0_20"/>
          <p:cNvSpPr/>
          <p:nvPr/>
        </p:nvSpPr>
        <p:spPr>
          <a:xfrm>
            <a:off x="12142350" y="25371467"/>
            <a:ext cx="9618900" cy="1422300"/>
          </a:xfrm>
          <a:prstGeom prst="rect">
            <a:avLst/>
          </a:prstGeom>
          <a:solidFill>
            <a:schemeClr val="accent3"/>
          </a:solidFill>
          <a:ln w="9525" cap="flat" cmpd="sng">
            <a:solidFill>
              <a:srgbClr val="09306B"/>
            </a:solidFill>
            <a:prstDash val="solid"/>
            <a:round/>
            <a:headEnd type="none" w="sm" len="sm"/>
            <a:tailEnd type="none" w="sm" len="sm"/>
          </a:ln>
        </p:spPr>
        <p:txBody>
          <a:bodyPr spcFirstLastPara="1" wrap="square" lIns="172700" tIns="172700" rIns="172700" bIns="172700" anchor="ctr" anchorCtr="0">
            <a:noAutofit/>
          </a:bodyPr>
          <a:lstStyle/>
          <a:p>
            <a:pPr marL="0" marR="0" lvl="0" indent="0" algn="ctr" rtl="0">
              <a:lnSpc>
                <a:spcPct val="100000"/>
              </a:lnSpc>
              <a:spcBef>
                <a:spcPts val="0"/>
              </a:spcBef>
              <a:spcAft>
                <a:spcPts val="0"/>
              </a:spcAft>
              <a:buClr>
                <a:schemeClr val="dk1"/>
              </a:buClr>
              <a:buSzPts val="5700"/>
              <a:buFont typeface="Arial"/>
              <a:buNone/>
            </a:pPr>
            <a:r>
              <a:rPr lang="en-US" sz="5700" b="1" i="0" u="none" strike="noStrike" cap="none">
                <a:solidFill>
                  <a:schemeClr val="lt1"/>
                </a:solidFill>
                <a:latin typeface="Arial"/>
                <a:ea typeface="Arial"/>
                <a:cs typeface="Arial"/>
                <a:sym typeface="Arial"/>
              </a:rPr>
              <a:t>Analysis</a:t>
            </a:r>
            <a:endParaRPr sz="2600" b="0" i="0" u="none" strike="noStrike" cap="none">
              <a:solidFill>
                <a:srgbClr val="000000"/>
              </a:solidFill>
              <a:latin typeface="Arial"/>
              <a:ea typeface="Arial"/>
              <a:cs typeface="Arial"/>
              <a:sym typeface="Arial"/>
            </a:endParaRPr>
          </a:p>
        </p:txBody>
      </p:sp>
      <p:sp>
        <p:nvSpPr>
          <p:cNvPr id="45" name="Google Shape;45;g13db1f991e2_0_20"/>
          <p:cNvSpPr txBox="1"/>
          <p:nvPr/>
        </p:nvSpPr>
        <p:spPr>
          <a:xfrm>
            <a:off x="22722750" y="7518400"/>
            <a:ext cx="9462600" cy="4658700"/>
          </a:xfrm>
          <a:prstGeom prst="rect">
            <a:avLst/>
          </a:prstGeom>
          <a:noFill/>
          <a:ln>
            <a:noFill/>
          </a:ln>
        </p:spPr>
        <p:txBody>
          <a:bodyPr spcFirstLastPara="1" wrap="square" lIns="172700" tIns="172700" rIns="172700" bIns="172700" anchor="t" anchorCtr="0">
            <a:spAutoFit/>
          </a:bodyPr>
          <a:lstStyle/>
          <a:p>
            <a:pPr marL="0" marR="0" lvl="0" indent="0" algn="just" rtl="0">
              <a:lnSpc>
                <a:spcPct val="100000"/>
              </a:lnSpc>
              <a:spcBef>
                <a:spcPts val="0"/>
              </a:spcBef>
              <a:spcAft>
                <a:spcPts val="0"/>
              </a:spcAft>
              <a:buClr>
                <a:srgbClr val="000000"/>
              </a:buClr>
              <a:buSzPts val="4000"/>
              <a:buFont typeface="Arial"/>
              <a:buNone/>
            </a:pPr>
            <a:r>
              <a:rPr lang="en-US" sz="4000" b="0" i="0" u="none" strike="noStrike" cap="none">
                <a:solidFill>
                  <a:schemeClr val="dk1"/>
                </a:solidFill>
                <a:latin typeface="Lora"/>
                <a:ea typeface="Lora"/>
                <a:cs typeface="Lora"/>
                <a:sym typeface="Lora"/>
              </a:rPr>
              <a:t>“Affordable housing does not just mean just development of new housing, but also shifting the tax incentives that currently prioritize wealthy homeowners over low-income renters and first-time home buys” (Collins 2019).  </a:t>
            </a:r>
            <a:endParaRPr sz="2600" b="0" i="0" u="none" strike="noStrike" cap="none">
              <a:solidFill>
                <a:srgbClr val="000000"/>
              </a:solidFill>
              <a:latin typeface="Arial"/>
              <a:ea typeface="Arial"/>
              <a:cs typeface="Arial"/>
              <a:sym typeface="Arial"/>
            </a:endParaRPr>
          </a:p>
        </p:txBody>
      </p:sp>
      <p:sp>
        <p:nvSpPr>
          <p:cNvPr id="46" name="Google Shape;46;g13db1f991e2_0_20"/>
          <p:cNvSpPr txBox="1"/>
          <p:nvPr/>
        </p:nvSpPr>
        <p:spPr>
          <a:xfrm>
            <a:off x="12142350" y="40236467"/>
            <a:ext cx="9618900" cy="2196000"/>
          </a:xfrm>
          <a:prstGeom prst="rect">
            <a:avLst/>
          </a:prstGeom>
          <a:noFill/>
          <a:ln>
            <a:noFill/>
          </a:ln>
        </p:spPr>
        <p:txBody>
          <a:bodyPr spcFirstLastPara="1" wrap="square" lIns="172700" tIns="172700" rIns="172700" bIns="172700" anchor="t" anchorCtr="0">
            <a:spAutoFit/>
          </a:bodyPr>
          <a:lstStyle/>
          <a:p>
            <a:pPr marL="0" marR="0" lvl="0" indent="0" algn="just" rtl="0">
              <a:lnSpc>
                <a:spcPct val="100000"/>
              </a:lnSpc>
              <a:spcBef>
                <a:spcPts val="0"/>
              </a:spcBef>
              <a:spcAft>
                <a:spcPts val="0"/>
              </a:spcAft>
              <a:buClr>
                <a:srgbClr val="000000"/>
              </a:buClr>
              <a:buSzPts val="4000"/>
              <a:buFont typeface="Arial"/>
              <a:buNone/>
            </a:pPr>
            <a:r>
              <a:rPr lang="en-US" sz="4000" b="0" i="0" u="none" strike="noStrike" cap="none">
                <a:solidFill>
                  <a:schemeClr val="dk1"/>
                </a:solidFill>
                <a:latin typeface="Lora"/>
                <a:ea typeface="Lora"/>
                <a:cs typeface="Lora"/>
                <a:sym typeface="Lora"/>
              </a:rPr>
              <a:t>Another government consideration could be </a:t>
            </a:r>
            <a:r>
              <a:rPr lang="en-US" sz="4000" b="1" i="0" u="none" strike="noStrike" cap="none">
                <a:solidFill>
                  <a:schemeClr val="dk1"/>
                </a:solidFill>
                <a:latin typeface="Lora"/>
                <a:ea typeface="Lora"/>
                <a:cs typeface="Lora"/>
                <a:sym typeface="Lora"/>
              </a:rPr>
              <a:t>investing in affordable housing</a:t>
            </a:r>
            <a:r>
              <a:rPr lang="en-US" sz="4000" b="0" i="0" u="none" strike="noStrike" cap="none">
                <a:solidFill>
                  <a:schemeClr val="dk1"/>
                </a:solidFill>
                <a:latin typeface="Lora"/>
                <a:ea typeface="Lora"/>
                <a:cs typeface="Lora"/>
                <a:sym typeface="Lora"/>
              </a:rPr>
              <a:t>. </a:t>
            </a:r>
            <a:endParaRPr sz="4000" b="0" i="0" u="none" strike="noStrike" cap="none">
              <a:solidFill>
                <a:srgbClr val="000000"/>
              </a:solidFill>
              <a:latin typeface="Arial"/>
              <a:ea typeface="Arial"/>
              <a:cs typeface="Arial"/>
              <a:sym typeface="Arial"/>
            </a:endParaRPr>
          </a:p>
        </p:txBody>
      </p:sp>
      <p:pic>
        <p:nvPicPr>
          <p:cNvPr id="47" name="Google Shape;47;g13db1f991e2_0_20"/>
          <p:cNvPicPr preferRelativeResize="0"/>
          <p:nvPr/>
        </p:nvPicPr>
        <p:blipFill rotWithShape="1">
          <a:blip r:embed="rId4">
            <a:alphaModFix/>
          </a:blip>
          <a:srcRect/>
          <a:stretch/>
        </p:blipFill>
        <p:spPr>
          <a:xfrm>
            <a:off x="22919700" y="32639467"/>
            <a:ext cx="9462600" cy="9974400"/>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619</Words>
  <Application>Microsoft Office PowerPoint</Application>
  <PresentationFormat>Custom</PresentationFormat>
  <Paragraphs>33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Lora</vt:lpstr>
      <vt:lpstr>Roboto</vt:lpstr>
      <vt:lpstr>Times New Roman</vt:lpstr>
      <vt:lpstr>Office Theme</vt:lpstr>
      <vt:lpstr>Closing the Racial Wealth Gap Through Government Policies  By: Payton Patterson Research Triangle High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the Racial Wealth Gap Through Government Policies  By: Payton Patterson Research Triangle High School</dc:title>
  <dc:creator>Kennedy Ruff</dc:creator>
  <cp:lastModifiedBy>Kennedy Ruff</cp:lastModifiedBy>
  <cp:revision>2</cp:revision>
  <dcterms:modified xsi:type="dcterms:W3CDTF">2022-09-15T14:38:29Z</dcterms:modified>
</cp:coreProperties>
</file>