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sh5vcFt4tXW5iRIpkCAF8dofwE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chel Ruff"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E572B0-5BF5-4034-AAAC-521B0DF178FB}" v="5" dt="2023-07-27T19:50:24.867"/>
    <p1510:client id="{6B5D1A55-8C74-48DF-986E-BB6038812724}" v="162" dt="2023-07-28T00:24:10.116"/>
    <p1510:client id="{9EE55F2A-1782-41FE-A5F5-93D079130BCA}" v="2" dt="2023-07-28T00:22:51.6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notesMaster" Target="notesMasters/notesMaster1.xml"/><Relationship Id="rId7" Type="http://customschemas.google.com/relationships/presentationmetadata" Target="meta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heme" Target="theme/theme1.xml"/><Relationship Id="rId10" Type="http://schemas.openxmlformats.org/officeDocument/2006/relationships/viewProps" Target="viewProps.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5FE572B0-5BF5-4034-AAAC-521B0DF178FB}"/>
    <pc:docChg chg="modSld">
      <pc:chgData name="Amelie Novio" userId="" providerId="" clId="Web-{5FE572B0-5BF5-4034-AAAC-521B0DF178FB}" dt="2023-07-27T19:50:24.867" v="3" actId="1076"/>
      <pc:docMkLst>
        <pc:docMk/>
      </pc:docMkLst>
      <pc:sldChg chg="addSp modSp">
        <pc:chgData name="Amelie Novio" userId="" providerId="" clId="Web-{5FE572B0-5BF5-4034-AAAC-521B0DF178FB}" dt="2023-07-27T19:50:24.867" v="3" actId="1076"/>
        <pc:sldMkLst>
          <pc:docMk/>
          <pc:sldMk cId="0" sldId="256"/>
        </pc:sldMkLst>
        <pc:picChg chg="add mod">
          <ac:chgData name="Amelie Novio" userId="" providerId="" clId="Web-{5FE572B0-5BF5-4034-AAAC-521B0DF178FB}" dt="2023-07-27T19:50:24.867" v="3" actId="1076"/>
          <ac:picMkLst>
            <pc:docMk/>
            <pc:sldMk cId="0" sldId="256"/>
            <ac:picMk id="2" creationId="{6A519EB1-5D59-461C-0A92-E3B1E15016A8}"/>
          </ac:picMkLst>
        </pc:picChg>
      </pc:sldChg>
    </pc:docChg>
  </pc:docChgLst>
  <pc:docChgLst>
    <pc:chgData name="Amelie Novio" clId="Web-{6B5D1A55-8C74-48DF-986E-BB6038812724}"/>
    <pc:docChg chg="modSld">
      <pc:chgData name="Amelie Novio" userId="" providerId="" clId="Web-{6B5D1A55-8C74-48DF-986E-BB6038812724}" dt="2023-07-28T00:24:10.116" v="121" actId="20577"/>
      <pc:docMkLst>
        <pc:docMk/>
      </pc:docMkLst>
      <pc:sldChg chg="modSp">
        <pc:chgData name="Amelie Novio" userId="" providerId="" clId="Web-{6B5D1A55-8C74-48DF-986E-BB6038812724}" dt="2023-07-28T00:24:10.116" v="121" actId="20577"/>
        <pc:sldMkLst>
          <pc:docMk/>
          <pc:sldMk cId="0" sldId="256"/>
        </pc:sldMkLst>
        <pc:spChg chg="mod">
          <ac:chgData name="Amelie Novio" userId="" providerId="" clId="Web-{6B5D1A55-8C74-48DF-986E-BB6038812724}" dt="2023-07-28T00:24:10.116" v="121" actId="20577"/>
          <ac:spMkLst>
            <pc:docMk/>
            <pc:sldMk cId="0" sldId="256"/>
            <ac:spMk id="33" creationId="{00000000-0000-0000-0000-000000000000}"/>
          </ac:spMkLst>
        </pc:spChg>
      </pc:sldChg>
    </pc:docChg>
  </pc:docChgLst>
  <pc:docChgLst>
    <pc:chgData name="Amelie Novio" userId="tEDAIMlifARlWelngY0E/MRQBIdAzZdvxlxq/kft0yU=" providerId="None" clId="Web-{6B5D1A55-8C74-48DF-986E-BB6038812724}"/>
    <pc:docChg chg="modSld">
      <pc:chgData name="Amelie Novio" userId="tEDAIMlifARlWelngY0E/MRQBIdAzZdvxlxq/kft0yU=" providerId="None" clId="Web-{6B5D1A55-8C74-48DF-986E-BB6038812724}" dt="2023-07-28T00:23:45.927" v="40" actId="20577"/>
      <pc:docMkLst>
        <pc:docMk/>
      </pc:docMkLst>
      <pc:sldChg chg="modSp">
        <pc:chgData name="Amelie Novio" userId="tEDAIMlifARlWelngY0E/MRQBIdAzZdvxlxq/kft0yU=" providerId="None" clId="Web-{6B5D1A55-8C74-48DF-986E-BB6038812724}" dt="2023-07-28T00:23:45.927" v="40" actId="20577"/>
        <pc:sldMkLst>
          <pc:docMk/>
          <pc:sldMk cId="0" sldId="256"/>
        </pc:sldMkLst>
        <pc:spChg chg="mod">
          <ac:chgData name="Amelie Novio" userId="tEDAIMlifARlWelngY0E/MRQBIdAzZdvxlxq/kft0yU=" providerId="None" clId="Web-{6B5D1A55-8C74-48DF-986E-BB6038812724}" dt="2023-07-28T00:23:45.927" v="40" actId="20577"/>
          <ac:spMkLst>
            <pc:docMk/>
            <pc:sldMk cId="0" sldId="256"/>
            <ac:spMk id="33" creationId="{00000000-0000-0000-0000-000000000000}"/>
          </ac:spMkLst>
        </pc:spChg>
      </pc:sldChg>
    </pc:docChg>
  </pc:docChgLst>
  <pc:docChgLst>
    <pc:chgData name="Amelie Novio" clId="Web-{9EE55F2A-1782-41FE-A5F5-93D079130BCA}"/>
    <pc:docChg chg="modSld">
      <pc:chgData name="Amelie Novio" userId="" providerId="" clId="Web-{9EE55F2A-1782-41FE-A5F5-93D079130BCA}" dt="2023-07-28T00:22:51.603" v="1" actId="20577"/>
      <pc:docMkLst>
        <pc:docMk/>
      </pc:docMkLst>
      <pc:sldChg chg="modSp">
        <pc:chgData name="Amelie Novio" userId="" providerId="" clId="Web-{9EE55F2A-1782-41FE-A5F5-93D079130BCA}" dt="2023-07-28T00:22:51.603" v="1" actId="20577"/>
        <pc:sldMkLst>
          <pc:docMk/>
          <pc:sldMk cId="0" sldId="256"/>
        </pc:sldMkLst>
        <pc:spChg chg="mod">
          <ac:chgData name="Amelie Novio" userId="" providerId="" clId="Web-{9EE55F2A-1782-41FE-A5F5-93D079130BCA}" dt="2023-07-28T00:22:44.118" v="0" actId="20577"/>
          <ac:spMkLst>
            <pc:docMk/>
            <pc:sldMk cId="0" sldId="256"/>
            <ac:spMk id="36" creationId="{00000000-0000-0000-0000-000000000000}"/>
          </ac:spMkLst>
        </pc:spChg>
        <pc:spChg chg="mod">
          <ac:chgData name="Amelie Novio" userId="" providerId="" clId="Web-{9EE55F2A-1782-41FE-A5F5-93D079130BCA}" dt="2023-07-28T00:22:51.603" v="1" actId="20577"/>
          <ac:spMkLst>
            <pc:docMk/>
            <pc:sldMk cId="0" sldId="256"/>
            <ac:spMk id="38"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0" dt="2023-07-27T14:38:27.623" idx="2">
    <p:pos x="9325" y="1344"/>
    <p:text>https://www.ncbi.nlm.nih.gov/pmc/articles/PMC5449200/</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1pfkW5Q"/>
      </p:ext>
    </p:extLst>
  </p:cm>
  <p:cm authorId="0" dt="2023-07-27T14:57:27.699" idx="1">
    <p:pos x="9380" y="1693"/>
    <p:text>Stereotypical perceptions of Black women are highly prevalent within the medical community, leading to the stress of anticipated and actual experiences of biased treatment (e.g., Melfi et al., 2000).
Stigmas are negative stereotypes, which means that the application of the Stereotype Threat Theory in healthcare would provide a better understanding of how African-American women experience maternal healthcare. 
According to Rich,” Ineffective communication creates a chain of issues that can negatively impact a person’s trust in their health care providers. The trend is seen in pregnant black mothers and leads to preventable health related complications or deaths.” This quote further explains the issue of miscommunication due to social stigmas. mortality rates, anxiety, and higher complications.</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1pfkW5U"/>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www.ncbi.nlm.nih.gov/pmc/articles/PMC5449200/#R19"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9000" cy="1676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ctr" anchorCtr="1">
            <a:noAutofit/>
          </a:bodyPr>
          <a:lstStyle/>
          <a:p>
            <a:pPr marL="0" marR="0" lvl="0" indent="0" algn="ctr" rtl="0">
              <a:lnSpc>
                <a:spcPct val="100000"/>
              </a:lnSpc>
              <a:spcBef>
                <a:spcPts val="0"/>
              </a:spcBef>
              <a:spcAft>
                <a:spcPts val="0"/>
              </a:spcAft>
              <a:buClr>
                <a:schemeClr val="lt1"/>
              </a:buClr>
              <a:buSzPts val="1400"/>
              <a:buFont typeface="Arial"/>
              <a:buNone/>
            </a:pPr>
            <a:r>
              <a:rPr lang="en-US"/>
              <a:t>Social Stigmas within Black Maternal Health</a:t>
            </a:r>
            <a:br>
              <a:rPr lang="en-US"/>
            </a:br>
            <a:r>
              <a:rPr lang="en-US"/>
              <a:t>Olaitan Ajasa</a:t>
            </a:r>
            <a:br>
              <a:rPr lang="en-US"/>
            </a:br>
            <a:r>
              <a:rPr lang="en-US"/>
              <a:t>Durham School of the Arts</a:t>
            </a:r>
            <a:endParaRPr sz="3100" b="1" i="0" u="none" strike="noStrike" cap="none">
              <a:solidFill>
                <a:schemeClr val="lt1"/>
              </a:solidFill>
              <a:latin typeface="Arial"/>
              <a:ea typeface="Arial"/>
              <a:cs typeface="Arial"/>
              <a:sym typeface="Arial"/>
            </a:endParaRPr>
          </a:p>
        </p:txBody>
      </p:sp>
      <p:sp>
        <p:nvSpPr>
          <p:cNvPr id="30" name="Google Shape;30;p1"/>
          <p:cNvSpPr txBox="1">
            <a:spLocks noGrp="1"/>
          </p:cNvSpPr>
          <p:nvPr>
            <p:ph type="body" idx="1"/>
          </p:nvPr>
        </p:nvSpPr>
        <p:spPr>
          <a:xfrm>
            <a:off x="348343" y="2133600"/>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a:t>   Introduction</a:t>
            </a:r>
            <a:endParaRPr sz="3000" b="1" i="0" u="none" strike="noStrike" cap="none">
              <a:solidFill>
                <a:schemeClr val="lt1"/>
              </a:solidFill>
              <a:latin typeface="Arial"/>
              <a:ea typeface="Arial"/>
              <a:cs typeface="Arial"/>
              <a:sym typeface="Arial"/>
            </a:endParaRPr>
          </a:p>
        </p:txBody>
      </p:sp>
      <p:sp>
        <p:nvSpPr>
          <p:cNvPr id="31" name="Google Shape;31;p1"/>
          <p:cNvSpPr txBox="1">
            <a:spLocks noGrp="1"/>
          </p:cNvSpPr>
          <p:nvPr>
            <p:ph type="body" idx="2"/>
          </p:nvPr>
        </p:nvSpPr>
        <p:spPr>
          <a:xfrm>
            <a:off x="89700" y="2819400"/>
            <a:ext cx="7597200" cy="4372800"/>
          </a:xfrm>
          <a:prstGeom prst="rect">
            <a:avLst/>
          </a:prstGeom>
          <a:noFill/>
          <a:ln>
            <a:noFill/>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1800">
                <a:solidFill>
                  <a:srgbClr val="000000"/>
                </a:solidFill>
                <a:latin typeface="Arial"/>
                <a:ea typeface="Arial"/>
                <a:cs typeface="Arial"/>
                <a:sym typeface="Arial"/>
              </a:rPr>
              <a:t>For years, African American women have struggled to get the adequate help they need in maternal healthcare. Many obstetrics and gynecology (OBGYN) doctors have deemed African American women's self-advocacy as ignorant, disrespectful, and dramatic. This project will expand on the effects that these claims can bring to the African American female community. </a:t>
            </a:r>
            <a:endParaRPr sz="1800" b="1">
              <a:solidFill>
                <a:srgbClr val="000000"/>
              </a:solidFill>
              <a:latin typeface="Arial"/>
              <a:ea typeface="Arial"/>
              <a:cs typeface="Arial"/>
              <a:sym typeface="Arial"/>
            </a:endParaRPr>
          </a:p>
          <a:p>
            <a:pPr marL="0" lvl="0" indent="457200" algn="l" rtl="0">
              <a:lnSpc>
                <a:spcPct val="100000"/>
              </a:lnSpc>
              <a:spcBef>
                <a:spcPts val="0"/>
              </a:spcBef>
              <a:spcAft>
                <a:spcPts val="0"/>
              </a:spcAft>
              <a:buSzPts val="1400"/>
              <a:buNone/>
            </a:pPr>
            <a:endParaRPr sz="1800" b="1">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r>
              <a:rPr lang="en-US" sz="1800" b="1">
                <a:solidFill>
                  <a:srgbClr val="000000"/>
                </a:solidFill>
                <a:latin typeface="Arial"/>
                <a:ea typeface="Arial"/>
                <a:cs typeface="Arial"/>
                <a:sym typeface="Arial"/>
              </a:rPr>
              <a:t>Research Question</a:t>
            </a:r>
            <a:endParaRPr sz="1800" b="1">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800">
                <a:solidFill>
                  <a:srgbClr val="000000"/>
                </a:solidFill>
                <a:latin typeface="Arial"/>
                <a:ea typeface="Arial"/>
                <a:cs typeface="Arial"/>
                <a:sym typeface="Arial"/>
              </a:rPr>
              <a:t>How do social stigmas in healthcare impact maternal health for African American women?</a:t>
            </a:r>
            <a:endParaRPr sz="1800">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endParaRPr sz="1800" b="1">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r>
              <a:rPr lang="en-US" sz="1800" b="1">
                <a:solidFill>
                  <a:srgbClr val="000000"/>
                </a:solidFill>
                <a:latin typeface="Arial"/>
                <a:ea typeface="Arial"/>
                <a:cs typeface="Arial"/>
                <a:sym typeface="Arial"/>
              </a:rPr>
              <a:t>Thesis Statement </a:t>
            </a:r>
            <a:endParaRPr sz="1800" b="1">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800">
                <a:solidFill>
                  <a:srgbClr val="000000"/>
                </a:solidFill>
                <a:latin typeface="Arial"/>
                <a:ea typeface="Arial"/>
                <a:cs typeface="Arial"/>
                <a:sym typeface="Arial"/>
              </a:rPr>
              <a:t>The social stigmas in healthcare impact maternal health for African American women by increasing maternal mortality rates, mood and anxiety disorders (pre and postpartum), and higher risk of complications with their infants. </a:t>
            </a:r>
            <a:endParaRPr sz="1800">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endParaRPr>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a:solidFill>
                <a:srgbClr val="000000"/>
              </a:solidFill>
              <a:latin typeface="Arial"/>
              <a:ea typeface="Arial"/>
              <a:cs typeface="Arial"/>
              <a:sym typeface="Arial"/>
            </a:endParaRPr>
          </a:p>
          <a:p>
            <a:pPr marL="0" lvl="0" indent="0" algn="l" rtl="0">
              <a:lnSpc>
                <a:spcPct val="100000"/>
              </a:lnSpc>
              <a:spcBef>
                <a:spcPts val="0"/>
              </a:spcBef>
              <a:spcAft>
                <a:spcPts val="0"/>
              </a:spcAft>
              <a:buSzPts val="1400"/>
              <a:buNone/>
            </a:pPr>
            <a:endParaRPr/>
          </a:p>
        </p:txBody>
      </p:sp>
      <p:sp>
        <p:nvSpPr>
          <p:cNvPr id="32" name="Google Shape;32;p1"/>
          <p:cNvSpPr txBox="1">
            <a:spLocks noGrp="1"/>
          </p:cNvSpPr>
          <p:nvPr>
            <p:ph type="body" idx="3"/>
          </p:nvPr>
        </p:nvSpPr>
        <p:spPr>
          <a:xfrm>
            <a:off x="141875" y="7481863"/>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a:t>Background </a:t>
            </a:r>
            <a:endParaRPr sz="3000" b="1" i="0" u="none" strike="noStrike" cap="none">
              <a:solidFill>
                <a:schemeClr val="lt1"/>
              </a:solidFill>
              <a:latin typeface="Arial"/>
              <a:ea typeface="Arial"/>
              <a:cs typeface="Arial"/>
              <a:sym typeface="Arial"/>
            </a:endParaRPr>
          </a:p>
        </p:txBody>
      </p:sp>
      <p:sp>
        <p:nvSpPr>
          <p:cNvPr id="33" name="Google Shape;33;p1"/>
          <p:cNvSpPr txBox="1">
            <a:spLocks noGrp="1"/>
          </p:cNvSpPr>
          <p:nvPr>
            <p:ph type="body" idx="4"/>
          </p:nvPr>
        </p:nvSpPr>
        <p:spPr>
          <a:xfrm>
            <a:off x="141863" y="8304950"/>
            <a:ext cx="7193700" cy="5867400"/>
          </a:xfrm>
          <a:prstGeom prst="rect">
            <a:avLst/>
          </a:prstGeom>
          <a:noFill/>
          <a:ln>
            <a:noFill/>
          </a:ln>
        </p:spPr>
        <p:txBody>
          <a:bodyPr spcFirstLastPara="1" wrap="square" lIns="78350" tIns="39175" rIns="78350" bIns="39175" anchor="t" anchorCtr="0">
            <a:noAutofit/>
          </a:bodyPr>
          <a:lstStyle/>
          <a:p>
            <a:pPr marL="0" indent="0">
              <a:lnSpc>
                <a:spcPct val="115000"/>
              </a:lnSpc>
              <a:spcBef>
                <a:spcPts val="0"/>
              </a:spcBef>
              <a:buSzPts val="1100"/>
            </a:pPr>
            <a:r>
              <a:rPr lang="en-US" sz="1800">
                <a:solidFill>
                  <a:srgbClr val="0E101A"/>
                </a:solidFill>
                <a:latin typeface="Arial"/>
                <a:ea typeface="Arial"/>
                <a:cs typeface="Arial"/>
                <a:sym typeface="Arial"/>
              </a:rPr>
              <a:t>The preconceived bias towards black women's maternal health has stemmed all the way back to 1884. When an inhumane gynecologist unfairly tested female black slaves and used them as animals to be tested upon.</a:t>
            </a:r>
            <a:r>
              <a:rPr lang="en-US" sz="1800" b="1">
                <a:solidFill>
                  <a:srgbClr val="0E101A"/>
                </a:solidFill>
                <a:latin typeface="Arial"/>
                <a:ea typeface="Arial"/>
                <a:cs typeface="Arial"/>
                <a:sym typeface="Arial"/>
              </a:rPr>
              <a:t> </a:t>
            </a:r>
            <a:r>
              <a:rPr lang="en-US" sz="1800" b="1" i="1">
                <a:solidFill>
                  <a:srgbClr val="0E101A"/>
                </a:solidFill>
                <a:latin typeface="Arial"/>
                <a:ea typeface="Arial"/>
                <a:cs typeface="Arial"/>
                <a:sym typeface="Arial"/>
              </a:rPr>
              <a:t>(Owens p.43-48</a:t>
            </a:r>
            <a:endParaRPr lang="en-US" sz="1800">
              <a:solidFill>
                <a:srgbClr val="0E101A"/>
              </a:solidFill>
              <a:latin typeface="Arial"/>
              <a:ea typeface="Arial"/>
              <a:cs typeface="Arial"/>
              <a:sym typeface="Arial"/>
            </a:endParaRPr>
          </a:p>
          <a:p>
            <a:pPr marL="0" lvl="0" indent="0" algn="l">
              <a:lnSpc>
                <a:spcPct val="114999"/>
              </a:lnSpc>
              <a:spcBef>
                <a:spcPts val="0"/>
              </a:spcBef>
              <a:spcAft>
                <a:spcPts val="0"/>
              </a:spcAft>
              <a:buSzPts val="1100"/>
              <a:buFont typeface="Arial"/>
              <a:buNone/>
            </a:pPr>
            <a:r>
              <a:rPr lang="en-US" sz="1800">
                <a:solidFill>
                  <a:srgbClr val="0E101A"/>
                </a:solidFill>
                <a:latin typeface="Arial"/>
                <a:ea typeface="Arial"/>
                <a:cs typeface="Arial"/>
                <a:sym typeface="Arial"/>
              </a:rPr>
              <a:t>                                </a:t>
            </a:r>
            <a:endParaRPr lang="en-US" sz="1800">
              <a:solidFill>
                <a:srgbClr val="0E101A"/>
              </a:solidFill>
              <a:latin typeface="Arial"/>
              <a:ea typeface="Arial"/>
              <a:cs typeface="Arial"/>
            </a:endParaRPr>
          </a:p>
          <a:p>
            <a:pPr marL="0" indent="0">
              <a:lnSpc>
                <a:spcPct val="115000"/>
              </a:lnSpc>
              <a:spcBef>
                <a:spcPts val="0"/>
              </a:spcBef>
              <a:buSzPts val="1100"/>
            </a:pPr>
            <a:r>
              <a:rPr lang="en-US" sz="1800">
                <a:solidFill>
                  <a:srgbClr val="0E101A"/>
                </a:solidFill>
                <a:latin typeface="Arial"/>
                <a:ea typeface="Arial"/>
                <a:cs typeface="Arial"/>
                <a:sym typeface="Arial"/>
              </a:rPr>
              <a:t>According to </a:t>
            </a:r>
            <a:r>
              <a:rPr lang="en-US" sz="1800" i="1">
                <a:solidFill>
                  <a:srgbClr val="0E101A"/>
                </a:solidFill>
                <a:latin typeface="Arial"/>
                <a:ea typeface="Arial"/>
                <a:cs typeface="Arial"/>
                <a:sym typeface="Arial"/>
              </a:rPr>
              <a:t>Owens</a:t>
            </a:r>
            <a:r>
              <a:rPr lang="en-US" sz="1800">
                <a:solidFill>
                  <a:srgbClr val="0E101A"/>
                </a:solidFill>
                <a:latin typeface="Arial"/>
                <a:ea typeface="Arial"/>
                <a:cs typeface="Arial"/>
                <a:sym typeface="Arial"/>
              </a:rPr>
              <a:t>, James Marion Sims (father of modern gynecology), performed numerous experiments on enslaved women in Alabama. The goal of these experiments was to be the first to repair the vesicovaginal fistula. A vesicovaginal fistula is an abnormal opening between the bladder and the vaginal area, which causes urine to leak excessively through the vagina. This complication can be an issue after vaginal surgery or complicated childbirth. After about thirty or more surgeries on numerous slave patients, Sims was able to solve this complication. Unfortunately, while Sims was solving the impediment, he came up with a misogynoir conclusion; that black women could withstand pain better than white women.  </a:t>
            </a:r>
            <a:r>
              <a:rPr lang="en-US" sz="1800" i="1">
                <a:solidFill>
                  <a:srgbClr val="0E101A"/>
                </a:solidFill>
                <a:latin typeface="Arial"/>
                <a:ea typeface="Arial"/>
                <a:cs typeface="Arial"/>
                <a:sym typeface="Arial"/>
              </a:rPr>
              <a:t>(Owens p.43-48)</a:t>
            </a:r>
            <a:endParaRPr sz="1800">
              <a:solidFill>
                <a:srgbClr val="0E101A"/>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800">
              <a:solidFill>
                <a:srgbClr val="0E101A"/>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800">
                <a:solidFill>
                  <a:srgbClr val="0E101A"/>
                </a:solidFill>
                <a:latin typeface="Arial"/>
                <a:ea typeface="Arial"/>
                <a:cs typeface="Arial"/>
                <a:sym typeface="Arial"/>
              </a:rPr>
              <a:t>These misconceptions have been the reason as to why doctors believe pregnant African American women, “exaggerate their pain”. Which then results in poor prenatal healthcare among Black women. Leading to poor maternal health outcomes in prenatal and postnatal care, such as infants with low weights, higher infant and maternal mortality rates, and increased mental health issues.</a:t>
            </a:r>
            <a:endParaRPr sz="1800">
              <a:solidFill>
                <a:srgbClr val="0E101A"/>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1800" i="1">
              <a:latin typeface="Arial"/>
              <a:ea typeface="Arial"/>
              <a:cs typeface="Arial"/>
              <a:sym typeface="Arial"/>
            </a:endParaRPr>
          </a:p>
        </p:txBody>
      </p:sp>
      <p:sp>
        <p:nvSpPr>
          <p:cNvPr id="34" name="Google Shape;34;p1"/>
          <p:cNvSpPr txBox="1">
            <a:spLocks noGrp="1"/>
          </p:cNvSpPr>
          <p:nvPr>
            <p:ph type="body" idx="7"/>
          </p:nvPr>
        </p:nvSpPr>
        <p:spPr>
          <a:xfrm>
            <a:off x="7576458" y="2133600"/>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a:t>   Data Analysis </a:t>
            </a:r>
            <a:endParaRPr sz="3000" b="1" i="0" u="none" strike="noStrike" cap="none">
              <a:solidFill>
                <a:schemeClr val="lt1"/>
              </a:solidFill>
              <a:latin typeface="Arial"/>
              <a:ea typeface="Arial"/>
              <a:cs typeface="Arial"/>
              <a:sym typeface="Arial"/>
            </a:endParaRPr>
          </a:p>
        </p:txBody>
      </p:sp>
      <p:sp>
        <p:nvSpPr>
          <p:cNvPr id="35" name="Google Shape;35;p1"/>
          <p:cNvSpPr txBox="1">
            <a:spLocks noGrp="1"/>
          </p:cNvSpPr>
          <p:nvPr>
            <p:ph type="body" idx="8"/>
          </p:nvPr>
        </p:nvSpPr>
        <p:spPr>
          <a:xfrm>
            <a:off x="14831025" y="11505350"/>
            <a:ext cx="6853500" cy="5169900"/>
          </a:xfrm>
          <a:prstGeom prst="rect">
            <a:avLst/>
          </a:prstGeom>
          <a:noFill/>
          <a:ln>
            <a:noFill/>
          </a:ln>
        </p:spPr>
        <p:txBody>
          <a:bodyPr spcFirstLastPara="1" wrap="square" lIns="78350" tIns="39175" rIns="78350" bIns="39175" anchor="t" anchorCtr="0">
            <a:noAutofit/>
          </a:bodyPr>
          <a:lstStyle/>
          <a:p>
            <a:pPr marL="0" lvl="0" indent="0" algn="l" rtl="0">
              <a:lnSpc>
                <a:spcPct val="115000"/>
              </a:lnSpc>
              <a:spcBef>
                <a:spcPts val="0"/>
              </a:spcBef>
              <a:spcAft>
                <a:spcPts val="1200"/>
              </a:spcAft>
              <a:buClr>
                <a:schemeClr val="dk1"/>
              </a:buClr>
              <a:buSzPts val="1100"/>
              <a:buFont typeface="Arial"/>
              <a:buNone/>
            </a:pPr>
            <a:r>
              <a:rPr lang="en-US" sz="1800">
                <a:latin typeface="Arial"/>
                <a:ea typeface="Arial"/>
                <a:cs typeface="Arial"/>
                <a:sym typeface="Arial"/>
              </a:rPr>
              <a:t>African American women's complications during or before childbirth have increased drastically each year. This problem isn’t easy to solve but it doesn’t mean we should give up without trying. There are many effective practices that prenatal healthcare providers can do to solve this dilemma. Fundamentally, doctors should detect and eliminate any sign of bias towards any patients. Healthcare providers should come in with an openview towards individuals. It is imperative that doctors listen to Black women when they advocate their problems. When a patient expresses they are feeling immense pain after birth, they need to trust and believe them, quickly find out the problem, and take accountability. Another effective way is to know more about your patient and see what struggles they may go through. These are the first steps to take to try and reduce the complications African American women face in maternal health.  </a:t>
            </a:r>
            <a:endParaRPr sz="1800" b="0" i="0" u="none" strike="noStrike" cap="none">
              <a:solidFill>
                <a:schemeClr val="dk1"/>
              </a:solidFill>
              <a:latin typeface="Times New Roman"/>
              <a:ea typeface="Times New Roman"/>
              <a:cs typeface="Times New Roman"/>
              <a:sym typeface="Times New Roman"/>
            </a:endParaRPr>
          </a:p>
        </p:txBody>
      </p:sp>
      <p:sp>
        <p:nvSpPr>
          <p:cNvPr id="36" name="Google Shape;36;p1"/>
          <p:cNvSpPr txBox="1">
            <a:spLocks noGrp="1"/>
          </p:cNvSpPr>
          <p:nvPr>
            <p:ph type="body" idx="9"/>
          </p:nvPr>
        </p:nvSpPr>
        <p:spPr>
          <a:xfrm>
            <a:off x="14804535" y="6497400"/>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ctr" anchorCtr="0">
            <a:noAutofit/>
          </a:bodyPr>
          <a:lstStyle/>
          <a:p>
            <a:pPr marL="0" lvl="0" indent="0" algn="ctr" rtl="0">
              <a:lnSpc>
                <a:spcPct val="100000"/>
              </a:lnSpc>
              <a:spcBef>
                <a:spcPts val="0"/>
              </a:spcBef>
              <a:spcAft>
                <a:spcPts val="0"/>
              </a:spcAft>
              <a:buSzPts val="1400"/>
              <a:buNone/>
            </a:pPr>
            <a:r>
              <a:rPr lang="en-US" sz="3000">
                <a:ea typeface="Calibri"/>
                <a:cs typeface="Calibri"/>
                <a:sym typeface="Calibri"/>
              </a:rPr>
              <a:t>Methodology </a:t>
            </a:r>
            <a:endParaRPr lang="en-US" sz="3000" i="0" u="none" strike="noStrike" cap="none">
              <a:ea typeface="Calibri"/>
              <a:cs typeface="Calibri"/>
              <a:sym typeface="Calibri"/>
            </a:endParaRPr>
          </a:p>
        </p:txBody>
      </p:sp>
      <p:sp>
        <p:nvSpPr>
          <p:cNvPr id="37" name="Google Shape;37;p1"/>
          <p:cNvSpPr txBox="1">
            <a:spLocks noGrp="1"/>
          </p:cNvSpPr>
          <p:nvPr>
            <p:ph type="body" idx="13"/>
          </p:nvPr>
        </p:nvSpPr>
        <p:spPr>
          <a:xfrm>
            <a:off x="14861475" y="7285925"/>
            <a:ext cx="6792600" cy="4372800"/>
          </a:xfrm>
          <a:prstGeom prst="rect">
            <a:avLst/>
          </a:prstGeom>
          <a:noFill/>
          <a:ln>
            <a:noFill/>
          </a:ln>
        </p:spPr>
        <p:txBody>
          <a:bodyPr spcFirstLastPara="1" wrap="square" lIns="78350" tIns="39175" rIns="78350" bIns="391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highlight>
                  <a:srgbClr val="FFFFFF"/>
                </a:highlight>
                <a:latin typeface="Arial"/>
                <a:ea typeface="Arial"/>
                <a:cs typeface="Arial"/>
                <a:sym typeface="Arial"/>
              </a:rPr>
              <a:t>To gain the information needed, I examined secondary resources such as JSTOR.org, Google Scholars, and publications from Harvard's school of Public Health. A significant amount of  my research was qualitative, based upon several stories from Black women's experiences in maternal health. My quantitative research examined the statistics and data that conveyed the increase of Black mothers’ mortality and low infant birth rates. I found it difficult to rely completely on qualitative research as I wanted to find credible stories that weren’t biased.</a:t>
            </a:r>
            <a:endParaRPr sz="1800" b="0" i="0" u="none" strike="noStrike" cap="none">
              <a:solidFill>
                <a:schemeClr val="dk1"/>
              </a:solidFill>
              <a:latin typeface="Times New Roman"/>
              <a:ea typeface="Times New Roman"/>
              <a:cs typeface="Times New Roman"/>
              <a:sym typeface="Times New Roman"/>
            </a:endParaRPr>
          </a:p>
        </p:txBody>
      </p:sp>
      <p:sp>
        <p:nvSpPr>
          <p:cNvPr id="38" name="Google Shape;38;p1"/>
          <p:cNvSpPr txBox="1">
            <a:spLocks noGrp="1"/>
          </p:cNvSpPr>
          <p:nvPr>
            <p:ph type="body" idx="14"/>
          </p:nvPr>
        </p:nvSpPr>
        <p:spPr>
          <a:xfrm>
            <a:off x="14861472" y="10971950"/>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a:ea typeface="Calibri"/>
                <a:cs typeface="Calibri"/>
                <a:sym typeface="Calibri"/>
              </a:rPr>
              <a:t>Conclusion </a:t>
            </a:r>
            <a:endParaRPr lang="en-US" sz="3000" b="1" i="0" u="none" strike="noStrike" cap="none">
              <a:ea typeface="Calibri"/>
              <a:cs typeface="Calibri"/>
              <a:sym typeface="Calibri"/>
            </a:endParaRPr>
          </a:p>
        </p:txBody>
      </p:sp>
      <p:sp>
        <p:nvSpPr>
          <p:cNvPr id="39" name="Google Shape;39;p1"/>
          <p:cNvSpPr txBox="1">
            <a:spLocks noGrp="1"/>
          </p:cNvSpPr>
          <p:nvPr>
            <p:ph type="body" idx="15"/>
          </p:nvPr>
        </p:nvSpPr>
        <p:spPr>
          <a:xfrm>
            <a:off x="7687008" y="2533650"/>
            <a:ext cx="6792600" cy="13335000"/>
          </a:xfrm>
          <a:prstGeom prst="rect">
            <a:avLst/>
          </a:prstGeom>
          <a:noFill/>
          <a:ln>
            <a:noFill/>
          </a:ln>
        </p:spPr>
        <p:txBody>
          <a:bodyPr spcFirstLastPara="1" wrap="square" lIns="78350" tIns="39175" rIns="78350" bIns="3917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1800"/>
              <a:t>   </a:t>
            </a: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endParaRPr sz="1800"/>
          </a:p>
          <a:p>
            <a:pPr marL="0" lvl="0" indent="0" algn="l" rtl="0">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The infographic showcases the racial and ethnic disparities that occur in America’s high maternal mortality rates. In 2019, black womens mortality rates were at 40.8% while their white counterparts were at 12.7%. According to the Centers for Disease Control and Prevention (CDC), “Pregnancy related mortality ratios are 3.2 times higher for black women &amp; 2.3 times higher for American Indian/ Alaska Native than for white women”. This shows how badly systemic racism affects a black women’s experiences in the hospital.</a:t>
            </a:r>
            <a:endParaRPr sz="1800">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800">
                <a:latin typeface="Arial"/>
                <a:ea typeface="Arial"/>
                <a:cs typeface="Arial"/>
                <a:sym typeface="Arial"/>
              </a:rPr>
              <a:t>(Health Equity 2019)</a:t>
            </a:r>
            <a:endParaRPr sz="1800">
              <a:latin typeface="Arial"/>
              <a:ea typeface="Arial"/>
              <a:cs typeface="Arial"/>
              <a:sym typeface="Arial"/>
            </a:endParaRPr>
          </a:p>
        </p:txBody>
      </p:sp>
      <p:pic>
        <p:nvPicPr>
          <p:cNvPr id="40" name="Google Shape;40;p1"/>
          <p:cNvPicPr preferRelativeResize="0"/>
          <p:nvPr/>
        </p:nvPicPr>
        <p:blipFill>
          <a:blip r:embed="rId3">
            <a:alphaModFix/>
          </a:blip>
          <a:stretch>
            <a:fillRect/>
          </a:stretch>
        </p:blipFill>
        <p:spPr>
          <a:xfrm>
            <a:off x="8772650" y="2819400"/>
            <a:ext cx="4354425" cy="3013600"/>
          </a:xfrm>
          <a:prstGeom prst="rect">
            <a:avLst/>
          </a:prstGeom>
          <a:noFill/>
          <a:ln>
            <a:noFill/>
          </a:ln>
        </p:spPr>
      </p:pic>
      <p:sp>
        <p:nvSpPr>
          <p:cNvPr id="41" name="Google Shape;41;p1"/>
          <p:cNvSpPr txBox="1"/>
          <p:nvPr/>
        </p:nvSpPr>
        <p:spPr>
          <a:xfrm>
            <a:off x="7687000" y="12492600"/>
            <a:ext cx="6792600" cy="39666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200"/>
              </a:spcAft>
              <a:buClr>
                <a:schemeClr val="dk1"/>
              </a:buClr>
              <a:buSzPts val="1100"/>
              <a:buFont typeface="Arial"/>
              <a:buNone/>
            </a:pPr>
            <a:r>
              <a:rPr lang="en-US" sz="1800">
                <a:solidFill>
                  <a:schemeClr val="dk1"/>
                </a:solidFill>
              </a:rPr>
              <a:t>This graph portrays the percentage of low birth weight infants by race and ethnicity in North Carolina. The occurrence of low birth weights is 14.1% among infants of  NC- born black women which is almost twice the rates of Latino (7.4%) and white (7.6%) infants. Black women disproportionately have low birth weight infants due to the stress of the discrimination and systemic racism in maternal healthcare. According to Duke University School of Medicine, “Non-Hispanic Black and Latina women experience higher rates of depression and anxiety during pregnancy and are at greater risk of poor pregnancy outcomes”. This is crucial to black women and their infants. (NC Early Childhood Foundation 2016)</a:t>
            </a:r>
            <a:endParaRPr sz="1800"/>
          </a:p>
        </p:txBody>
      </p:sp>
      <p:sp>
        <p:nvSpPr>
          <p:cNvPr id="42" name="Google Shape;42;p1"/>
          <p:cNvSpPr txBox="1">
            <a:spLocks noGrp="1"/>
          </p:cNvSpPr>
          <p:nvPr>
            <p:ph type="body" idx="7"/>
          </p:nvPr>
        </p:nvSpPr>
        <p:spPr>
          <a:xfrm>
            <a:off x="14804483" y="2133600"/>
            <a:ext cx="6792600" cy="533400"/>
          </a:xfrm>
          <a:prstGeom prst="rect">
            <a:avLst/>
          </a:prstGeom>
          <a:solidFill>
            <a:srgbClr val="EA9999"/>
          </a:solidFill>
          <a:ln w="9525" cap="flat" cmpd="sng">
            <a:solidFill>
              <a:srgbClr val="09306B"/>
            </a:solidFill>
            <a:prstDash val="solid"/>
            <a:round/>
            <a:headEnd type="none" w="sm" len="sm"/>
            <a:tailEnd type="none" w="sm" len="sm"/>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a:t>                  </a:t>
            </a:r>
            <a:r>
              <a:rPr lang="en-US" sz="3000">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0"/>
                  </a:ext>
                </a:extLst>
              </a:rPr>
              <a:t>    Findings </a:t>
            </a:r>
            <a:endParaRPr lang="en-US" sz="3000" b="1" i="0" u="none" strike="noStrike" cap="none">
              <a:solidFill>
                <a:schemeClr val="lt1"/>
              </a:solidFill>
              <a:latin typeface="Arial"/>
              <a:ea typeface="Arial"/>
              <a:cs typeface="Arial"/>
              <a:sym typeface="Arial"/>
            </a:endParaRPr>
          </a:p>
        </p:txBody>
      </p:sp>
      <p:pic>
        <p:nvPicPr>
          <p:cNvPr id="43" name="Google Shape;43;p1"/>
          <p:cNvPicPr preferRelativeResize="0"/>
          <p:nvPr/>
        </p:nvPicPr>
        <p:blipFill>
          <a:blip r:embed="rId4">
            <a:alphaModFix/>
          </a:blip>
          <a:stretch>
            <a:fillRect/>
          </a:stretch>
        </p:blipFill>
        <p:spPr>
          <a:xfrm>
            <a:off x="9092675" y="9297500"/>
            <a:ext cx="3714382" cy="3013601"/>
          </a:xfrm>
          <a:prstGeom prst="rect">
            <a:avLst/>
          </a:prstGeom>
          <a:noFill/>
          <a:ln>
            <a:noFill/>
          </a:ln>
        </p:spPr>
      </p:pic>
      <p:sp>
        <p:nvSpPr>
          <p:cNvPr id="44" name="Google Shape;44;p1"/>
          <p:cNvSpPr txBox="1"/>
          <p:nvPr/>
        </p:nvSpPr>
        <p:spPr>
          <a:xfrm>
            <a:off x="14891925" y="2688900"/>
            <a:ext cx="6792600" cy="3509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800"/>
              <a:t>The prevalent social stigmas that Black mothers face is comm</a:t>
            </a:r>
            <a:r>
              <a:rPr lang="en-US" sz="1800">
                <a:extLst>
                  <a:ext uri="http://customooxmlschemas.google.com/">
                    <go:slidesCustomData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 textRoundtripDataId="1"/>
                  </a:ext>
                </a:extLst>
              </a:rPr>
              <a:t>on in maternal health. However, the most commonly used phrase to describe social stigmas is “The Stereotype Threat Theory” (STT). </a:t>
            </a:r>
            <a:r>
              <a:rPr lang="en-US" sz="1800"/>
              <a:t>Stigmas are negative stereotypes, which means that the application of STT in maternal healthcare would provide a better understanding of how deleterious the African American women experience is in maternal healthcare. According to Blanton, “</a:t>
            </a:r>
            <a:r>
              <a:rPr lang="en-US" sz="1800">
                <a:solidFill>
                  <a:srgbClr val="212121"/>
                </a:solidFill>
                <a:highlight>
                  <a:srgbClr val="FFFFFF"/>
                </a:highlight>
              </a:rPr>
              <a:t>In fact, Black women report worrying about stereotypes and feeling like doctors and other medical professionals treat them differently because of their race or ethnicity.” This is similar to Black women in maternal health when they feel the social stigmas whilst they are in prenatal care </a:t>
            </a:r>
            <a:r>
              <a:rPr lang="en-US" sz="1800">
                <a:highlight>
                  <a:srgbClr val="FFFFFF"/>
                </a:highlight>
              </a:rPr>
              <a:t>(</a:t>
            </a:r>
            <a:r>
              <a:rPr lang="en-US" sz="1800" u="sng">
                <a:highlight>
                  <a:srgbClr val="FFFFFF"/>
                </a:highlight>
                <a:hlinkClick r:id="rId5"/>
              </a:rPr>
              <a:t>Lillie-Blanton et al., 2000</a:t>
            </a:r>
            <a:r>
              <a:rPr lang="en-US" sz="1800">
                <a:highlight>
                  <a:srgbClr val="FFFFFF"/>
                </a:highlight>
              </a:rPr>
              <a:t>).</a:t>
            </a:r>
            <a:endParaRPr lang="en-US" sz="1800"/>
          </a:p>
        </p:txBody>
      </p:sp>
      <p:pic>
        <p:nvPicPr>
          <p:cNvPr id="2" name="Picture 2" descr="A qr code with a few black squares&#10;&#10;Description automatically generated">
            <a:extLst>
              <a:ext uri="{FF2B5EF4-FFF2-40B4-BE49-F238E27FC236}">
                <a16:creationId xmlns:a16="http://schemas.microsoft.com/office/drawing/2014/main" id="{6A519EB1-5D59-461C-0A92-E3B1E15016A8}"/>
              </a:ext>
            </a:extLst>
          </p:cNvPr>
          <p:cNvPicPr>
            <a:picLocks noChangeAspect="1"/>
          </p:cNvPicPr>
          <p:nvPr/>
        </p:nvPicPr>
        <p:blipFill>
          <a:blip r:embed="rId6"/>
          <a:stretch>
            <a:fillRect/>
          </a:stretch>
        </p:blipFill>
        <p:spPr>
          <a:xfrm>
            <a:off x="20092736" y="433137"/>
            <a:ext cx="1419727" cy="141972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Social Stigmas within Black Maternal Health Olaitan Ajasa Durham School of the Arts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Stigmas within Black Maternal Health Olaitan Ajasa Durham School of the Arts</dc:title>
  <cp:revision>1</cp:revision>
  <dcterms:modified xsi:type="dcterms:W3CDTF">2023-07-28T00:24:48Z</dcterms:modified>
</cp:coreProperties>
</file>