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9" r:id="rId1"/>
  </p:sldMasterIdLst>
  <p:notesMasterIdLst>
    <p:notesMasterId r:id="rId3"/>
  </p:notesMasterIdLst>
  <p:sldIdLst>
    <p:sldId id="256" r:id="rId2"/>
  </p:sldIdLst>
  <p:sldSz cx="43891200" cy="32918400"/>
  <p:notesSz cx="6858000" cy="9144000"/>
  <p:embeddedFontLst>
    <p:embeddedFont>
      <p:font typeface="Caveat" pitchFamily="2" charset="0"/>
      <p:regular r:id="rId4"/>
      <p:bold r:id="rId5"/>
    </p:embeddedFont>
    <p:embeddedFont>
      <p:font typeface="Lexend" pitchFamily="2" charset="77"/>
      <p:regular r:id="rId6"/>
      <p:bold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6778C9-E3C4-40B0-894B-601640011581}" v="15" dt="2023-07-27T18:07:28.467"/>
    <p1510:client id="{B8322068-2D55-4DFA-9E5E-569F5B4C5A44}" v="1" dt="2023-07-27T18:41:33.638"/>
    <p1510:client id="{BAEA6209-0C44-42DF-92AB-8E225F8D8EE8}" v="15" dt="2023-07-27T19:01:56.517"/>
    <p1510:client id="{FFC9E29B-06AB-447D-96B4-4F532E362115}" v="4" dt="2023-07-27T18:19:30.17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7"/>
    <p:restoredTop sz="94655"/>
  </p:normalViewPr>
  <p:slideViewPr>
    <p:cSldViewPr snapToGrid="0">
      <p:cViewPr varScale="1">
        <p:scale>
          <a:sx n="24" d="100"/>
          <a:sy n="24" d="100"/>
        </p:scale>
        <p:origin x="1816" y="2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notesMaster" Target="notesMasters/notesMaster1.xml"/><Relationship Id="rId7" Type="http://schemas.openxmlformats.org/officeDocument/2006/relationships/font" Target="fonts/font4.fnt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dra Santillan" clId="Web-{216778C9-E3C4-40B0-894B-601640011581}"/>
    <pc:docChg chg="modSld">
      <pc:chgData name="Sandra Santillan" userId="" providerId="" clId="Web-{216778C9-E3C4-40B0-894B-601640011581}" dt="2023-07-27T18:07:28.467" v="12" actId="1076"/>
      <pc:docMkLst>
        <pc:docMk/>
      </pc:docMkLst>
      <pc:sldChg chg="addSp modSp">
        <pc:chgData name="Sandra Santillan" userId="" providerId="" clId="Web-{216778C9-E3C4-40B0-894B-601640011581}" dt="2023-07-27T18:07:28.467" v="12" actId="1076"/>
        <pc:sldMkLst>
          <pc:docMk/>
          <pc:sldMk cId="0" sldId="256"/>
        </pc:sldMkLst>
        <pc:spChg chg="mod">
          <ac:chgData name="Sandra Santillan" userId="" providerId="" clId="Web-{216778C9-E3C4-40B0-894B-601640011581}" dt="2023-07-27T18:05:19.119" v="3" actId="20577"/>
          <ac:spMkLst>
            <pc:docMk/>
            <pc:sldMk cId="0" sldId="256"/>
            <ac:spMk id="37" creationId="{00000000-0000-0000-0000-000000000000}"/>
          </ac:spMkLst>
        </pc:spChg>
        <pc:picChg chg="add mod">
          <ac:chgData name="Sandra Santillan" userId="" providerId="" clId="Web-{216778C9-E3C4-40B0-894B-601640011581}" dt="2023-07-27T18:07:28.467" v="12" actId="1076"/>
          <ac:picMkLst>
            <pc:docMk/>
            <pc:sldMk cId="0" sldId="256"/>
            <ac:picMk id="2" creationId="{A0167DFA-2610-0F15-E41A-74A8E3DD060F}"/>
          </ac:picMkLst>
        </pc:picChg>
      </pc:sldChg>
    </pc:docChg>
  </pc:docChgLst>
  <pc:docChgLst>
    <pc:chgData name="Sandra Santillan" clId="Web-{BAEA6209-0C44-42DF-92AB-8E225F8D8EE8}"/>
    <pc:docChg chg="modSld">
      <pc:chgData name="Sandra Santillan" userId="" providerId="" clId="Web-{BAEA6209-0C44-42DF-92AB-8E225F8D8EE8}" dt="2023-07-27T19:01:55.126" v="13" actId="20577"/>
      <pc:docMkLst>
        <pc:docMk/>
      </pc:docMkLst>
      <pc:sldChg chg="modSp">
        <pc:chgData name="Sandra Santillan" userId="" providerId="" clId="Web-{BAEA6209-0C44-42DF-92AB-8E225F8D8EE8}" dt="2023-07-27T19:01:55.126" v="13" actId="20577"/>
        <pc:sldMkLst>
          <pc:docMk/>
          <pc:sldMk cId="0" sldId="256"/>
        </pc:sldMkLst>
        <pc:spChg chg="mod">
          <ac:chgData name="Sandra Santillan" userId="" providerId="" clId="Web-{BAEA6209-0C44-42DF-92AB-8E225F8D8EE8}" dt="2023-07-27T19:01:03.531" v="11" actId="20577"/>
          <ac:spMkLst>
            <pc:docMk/>
            <pc:sldMk cId="0" sldId="256"/>
            <ac:spMk id="30" creationId="{00000000-0000-0000-0000-000000000000}"/>
          </ac:spMkLst>
        </pc:spChg>
        <pc:spChg chg="mod">
          <ac:chgData name="Sandra Santillan" userId="" providerId="" clId="Web-{BAEA6209-0C44-42DF-92AB-8E225F8D8EE8}" dt="2023-07-27T19:00:34.483" v="2" actId="1076"/>
          <ac:spMkLst>
            <pc:docMk/>
            <pc:sldMk cId="0" sldId="256"/>
            <ac:spMk id="32" creationId="{00000000-0000-0000-0000-000000000000}"/>
          </ac:spMkLst>
        </pc:spChg>
        <pc:spChg chg="mod">
          <ac:chgData name="Sandra Santillan" userId="" providerId="" clId="Web-{BAEA6209-0C44-42DF-92AB-8E225F8D8EE8}" dt="2023-07-27T19:00:19.733" v="1" actId="1076"/>
          <ac:spMkLst>
            <pc:docMk/>
            <pc:sldMk cId="0" sldId="256"/>
            <ac:spMk id="37" creationId="{00000000-0000-0000-0000-000000000000}"/>
          </ac:spMkLst>
        </pc:spChg>
        <pc:spChg chg="mod">
          <ac:chgData name="Sandra Santillan" userId="" providerId="" clId="Web-{BAEA6209-0C44-42DF-92AB-8E225F8D8EE8}" dt="2023-07-27T19:01:55.126" v="13" actId="20577"/>
          <ac:spMkLst>
            <pc:docMk/>
            <pc:sldMk cId="0" sldId="256"/>
            <ac:spMk id="45" creationId="{00000000-0000-0000-0000-000000000000}"/>
          </ac:spMkLst>
        </pc:spChg>
      </pc:sldChg>
    </pc:docChg>
  </pc:docChgLst>
  <pc:docChgLst>
    <pc:chgData name="Sandra Santillan" clId="Web-{FFC9E29B-06AB-447D-96B4-4F532E362115}"/>
    <pc:docChg chg="modSld">
      <pc:chgData name="Sandra Santillan" userId="" providerId="" clId="Web-{FFC9E29B-06AB-447D-96B4-4F532E362115}" dt="2023-07-27T18:19:30.177" v="3" actId="1076"/>
      <pc:docMkLst>
        <pc:docMk/>
      </pc:docMkLst>
      <pc:sldChg chg="addSp delSp modSp">
        <pc:chgData name="Sandra Santillan" userId="" providerId="" clId="Web-{FFC9E29B-06AB-447D-96B4-4F532E362115}" dt="2023-07-27T18:19:30.177" v="3" actId="1076"/>
        <pc:sldMkLst>
          <pc:docMk/>
          <pc:sldMk cId="0" sldId="256"/>
        </pc:sldMkLst>
        <pc:picChg chg="del">
          <ac:chgData name="Sandra Santillan" userId="" providerId="" clId="Web-{FFC9E29B-06AB-447D-96B4-4F532E362115}" dt="2023-07-27T18:19:07.255" v="0"/>
          <ac:picMkLst>
            <pc:docMk/>
            <pc:sldMk cId="0" sldId="256"/>
            <ac:picMk id="2" creationId="{A0167DFA-2610-0F15-E41A-74A8E3DD060F}"/>
          </ac:picMkLst>
        </pc:picChg>
        <pc:picChg chg="add mod">
          <ac:chgData name="Sandra Santillan" userId="" providerId="" clId="Web-{FFC9E29B-06AB-447D-96B4-4F532E362115}" dt="2023-07-27T18:19:30.177" v="3" actId="1076"/>
          <ac:picMkLst>
            <pc:docMk/>
            <pc:sldMk cId="0" sldId="256"/>
            <ac:picMk id="3" creationId="{6F0637A0-4339-D883-7E1C-BC2D25C9EEA1}"/>
          </ac:picMkLst>
        </pc:picChg>
      </pc:sldChg>
    </pc:docChg>
  </pc:docChgLst>
  <pc:docChgLst>
    <pc:chgData name="Sandra Santillan" clId="Web-{B8322068-2D55-4DFA-9E5E-569F5B4C5A44}"/>
    <pc:docChg chg="modSld">
      <pc:chgData name="Sandra Santillan" userId="" providerId="" clId="Web-{B8322068-2D55-4DFA-9E5E-569F5B4C5A44}" dt="2023-07-27T18:41:33.638" v="0" actId="1076"/>
      <pc:docMkLst>
        <pc:docMk/>
      </pc:docMkLst>
      <pc:sldChg chg="modSp">
        <pc:chgData name="Sandra Santillan" userId="" providerId="" clId="Web-{B8322068-2D55-4DFA-9E5E-569F5B4C5A44}" dt="2023-07-27T18:41:33.638" v="0" actId="1076"/>
        <pc:sldMkLst>
          <pc:docMk/>
          <pc:sldMk cId="0" sldId="256"/>
        </pc:sldMkLst>
        <pc:picChg chg="mod">
          <ac:chgData name="Sandra Santillan" userId="" providerId="" clId="Web-{B8322068-2D55-4DFA-9E5E-569F5B4C5A44}" dt="2023-07-27T18:41:33.638" v="0" actId="1076"/>
          <ac:picMkLst>
            <pc:docMk/>
            <pc:sldMk cId="0" sldId="256"/>
            <ac:picMk id="3" creationId="{6F0637A0-4339-D883-7E1C-BC2D25C9EEA1}"/>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marR="0" lvl="0"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1pPr>
            <a:lvl2pPr marL="914400" marR="0" lvl="1"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2pPr>
            <a:lvl3pPr marL="1371600" marR="0" lvl="2"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3pPr>
            <a:lvl4pPr marL="1828800" marR="0" lvl="3"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4pPr>
            <a:lvl5pPr marL="2286000" marR="0" lvl="4"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5pPr>
            <a:lvl6pPr marL="2743200" marR="0" lvl="5"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6pPr>
            <a:lvl7pPr marL="3200400" marR="0" lvl="6"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7pPr>
            <a:lvl8pPr marL="3657600" marR="0" lvl="7"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8pPr>
            <a:lvl9pPr marL="4114800" marR="0" lvl="8" indent="-317500" algn="l" rtl="0">
              <a:lnSpc>
                <a:spcPct val="100000"/>
              </a:lnSpc>
              <a:spcBef>
                <a:spcPts val="0"/>
              </a:spcBef>
              <a:spcAft>
                <a:spcPts val="0"/>
              </a:spcAft>
              <a:buClr>
                <a:srgbClr val="000000"/>
              </a:buClr>
              <a:buSzPts val="1400"/>
              <a:buFont typeface="Arial"/>
              <a:buChar char="■"/>
              <a:defRPr sz="11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
        <p:cNvGrpSpPr/>
        <p:nvPr/>
      </p:nvGrpSpPr>
      <p:grpSpPr>
        <a:xfrm>
          <a:off x="0" y="0"/>
          <a:ext cx="0" cy="0"/>
          <a:chOff x="0" y="0"/>
          <a:chExt cx="0" cy="0"/>
        </a:xfrm>
      </p:grpSpPr>
      <p:sp>
        <p:nvSpPr>
          <p:cNvPr id="26" name="Google Shape;26;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endParaRPr/>
          </a:p>
        </p:txBody>
      </p:sp>
      <p:sp>
        <p:nvSpPr>
          <p:cNvPr id="27" name="Google Shape;27;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36&quot; x 48&quot; Poster">
  <p:cSld name="36&quot; x 48&quot; Poster">
    <p:spTree>
      <p:nvGrpSpPr>
        <p:cNvPr id="1" name="Shape 6"/>
        <p:cNvGrpSpPr/>
        <p:nvPr/>
      </p:nvGrpSpPr>
      <p:grpSpPr>
        <a:xfrm>
          <a:off x="0" y="0"/>
          <a:ext cx="0" cy="0"/>
          <a:chOff x="0" y="0"/>
          <a:chExt cx="0" cy="0"/>
        </a:xfrm>
      </p:grpSpPr>
      <p:sp>
        <p:nvSpPr>
          <p:cNvPr id="7" name="Google Shape;7;p2"/>
          <p:cNvSpPr txBox="1">
            <a:spLocks noGrp="1"/>
          </p:cNvSpPr>
          <p:nvPr>
            <p:ph type="title"/>
          </p:nvPr>
        </p:nvSpPr>
        <p:spPr>
          <a:xfrm>
            <a:off x="696687" y="609600"/>
            <a:ext cx="42497830" cy="3352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ctr" anchorCtr="1">
            <a:noAutofit/>
          </a:bodyPr>
          <a:lstStyle>
            <a:lvl1pPr marR="0" lvl="0" algn="ctr" rtl="0">
              <a:lnSpc>
                <a:spcPct val="100000"/>
              </a:lnSpc>
              <a:spcBef>
                <a:spcPts val="0"/>
              </a:spcBef>
              <a:spcAft>
                <a:spcPts val="0"/>
              </a:spcAft>
              <a:buClr>
                <a:schemeClr val="lt1"/>
              </a:buClr>
              <a:buSzPts val="1400"/>
              <a:buFont typeface="Arial"/>
              <a:buNone/>
              <a:defRPr sz="6200" b="1" i="0" u="none" strike="noStrike" cap="none">
                <a:solidFill>
                  <a:schemeClr val="lt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3600" b="0" i="0" u="none" strike="noStrike" cap="none">
                <a:solidFill>
                  <a:srgbClr val="000000"/>
                </a:solidFill>
                <a:latin typeface="Arial"/>
                <a:ea typeface="Arial"/>
                <a:cs typeface="Arial"/>
                <a:sym typeface="Arial"/>
              </a:defRPr>
            </a:lvl9pPr>
          </a:lstStyle>
          <a:p>
            <a:endParaRPr/>
          </a:p>
        </p:txBody>
      </p:sp>
      <p:sp>
        <p:nvSpPr>
          <p:cNvPr id="8" name="Google Shape;8;p2"/>
          <p:cNvSpPr txBox="1">
            <a:spLocks noGrp="1"/>
          </p:cNvSpPr>
          <p:nvPr>
            <p:ph type="body" idx="1"/>
          </p:nvPr>
        </p:nvSpPr>
        <p:spPr>
          <a:xfrm>
            <a:off x="696687"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9" name="Google Shape;9;p2"/>
          <p:cNvSpPr txBox="1">
            <a:spLocks noGrp="1"/>
          </p:cNvSpPr>
          <p:nvPr>
            <p:ph type="body" idx="2"/>
          </p:nvPr>
        </p:nvSpPr>
        <p:spPr>
          <a:xfrm>
            <a:off x="696687" y="5638800"/>
            <a:ext cx="13585370" cy="86868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L="2743200" marR="0" lvl="2"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0" name="Google Shape;10;p2"/>
          <p:cNvSpPr txBox="1">
            <a:spLocks noGrp="1"/>
          </p:cNvSpPr>
          <p:nvPr>
            <p:ph type="body" idx="3"/>
          </p:nvPr>
        </p:nvSpPr>
        <p:spPr>
          <a:xfrm>
            <a:off x="696687" y="146304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1" name="Google Shape;11;p2"/>
          <p:cNvSpPr txBox="1">
            <a:spLocks noGrp="1"/>
          </p:cNvSpPr>
          <p:nvPr>
            <p:ph type="body" idx="4"/>
          </p:nvPr>
        </p:nvSpPr>
        <p:spPr>
          <a:xfrm>
            <a:off x="696687" y="16002000"/>
            <a:ext cx="13585370" cy="73152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2" name="Google Shape;12;p2"/>
          <p:cNvSpPr txBox="1">
            <a:spLocks noGrp="1"/>
          </p:cNvSpPr>
          <p:nvPr>
            <p:ph type="body" idx="5"/>
          </p:nvPr>
        </p:nvSpPr>
        <p:spPr>
          <a:xfrm>
            <a:off x="696687" y="236220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3" name="Google Shape;13;p2"/>
          <p:cNvSpPr txBox="1">
            <a:spLocks noGrp="1"/>
          </p:cNvSpPr>
          <p:nvPr>
            <p:ph type="body" idx="6"/>
          </p:nvPr>
        </p:nvSpPr>
        <p:spPr>
          <a:xfrm>
            <a:off x="696687" y="24993600"/>
            <a:ext cx="13585370" cy="7315200"/>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4" name="Google Shape;14;p2"/>
          <p:cNvSpPr txBox="1">
            <a:spLocks noGrp="1"/>
          </p:cNvSpPr>
          <p:nvPr>
            <p:ph type="body" idx="7"/>
          </p:nvPr>
        </p:nvSpPr>
        <p:spPr>
          <a:xfrm>
            <a:off x="15152917"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5" name="Google Shape;15;p2"/>
          <p:cNvSpPr txBox="1">
            <a:spLocks noGrp="1"/>
          </p:cNvSpPr>
          <p:nvPr>
            <p:ph type="body" idx="8"/>
          </p:nvPr>
        </p:nvSpPr>
        <p:spPr>
          <a:xfrm>
            <a:off x="29609145" y="24993600"/>
            <a:ext cx="13585370" cy="7315200"/>
          </a:xfrm>
          <a:prstGeom prst="rect">
            <a:avLst/>
          </a:prstGeom>
          <a:noFill/>
          <a:ln>
            <a:noFill/>
          </a:ln>
        </p:spPr>
        <p:txBody>
          <a:bodyPr spcFirstLastPara="1" wrap="square" lIns="91425" tIns="91425" rIns="91425" bIns="91425" anchor="t" anchorCtr="0">
            <a:noAutofit/>
          </a:bodyPr>
          <a:lstStyle>
            <a:lvl1pPr marL="914400" marR="0" lvl="0"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6" name="Google Shape;16;p2"/>
          <p:cNvSpPr txBox="1">
            <a:spLocks noGrp="1"/>
          </p:cNvSpPr>
          <p:nvPr>
            <p:ph type="body" idx="9"/>
          </p:nvPr>
        </p:nvSpPr>
        <p:spPr>
          <a:xfrm>
            <a:off x="29609145" y="42672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7" name="Google Shape;17;p2"/>
          <p:cNvSpPr txBox="1">
            <a:spLocks noGrp="1"/>
          </p:cNvSpPr>
          <p:nvPr>
            <p:ph type="body" idx="13"/>
          </p:nvPr>
        </p:nvSpPr>
        <p:spPr>
          <a:xfrm>
            <a:off x="29609145" y="5638800"/>
            <a:ext cx="13585370" cy="17678400"/>
          </a:xfrm>
          <a:prstGeom prst="rect">
            <a:avLst/>
          </a:prstGeom>
          <a:noFill/>
          <a:ln>
            <a:noFill/>
          </a:ln>
        </p:spPr>
        <p:txBody>
          <a:bodyPr spcFirstLastPara="1" wrap="square" lIns="91425" tIns="91425" rIns="91425" bIns="91425" anchor="t" anchorCtr="0">
            <a:noAutofit/>
          </a:bodyPr>
          <a:lstStyle>
            <a:lvl1pPr marL="914400" marR="0" lvl="0"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1pPr>
            <a:lvl2pPr marL="1828800" marR="0" lvl="1"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8" name="Google Shape;18;p2"/>
          <p:cNvSpPr txBox="1">
            <a:spLocks noGrp="1"/>
          </p:cNvSpPr>
          <p:nvPr>
            <p:ph type="body" idx="14"/>
          </p:nvPr>
        </p:nvSpPr>
        <p:spPr>
          <a:xfrm>
            <a:off x="29609145" y="23622000"/>
            <a:ext cx="13585370" cy="1066800"/>
          </a:xfrm>
          <a:prstGeom prst="rect">
            <a:avLst/>
          </a:prstGeom>
          <a:solidFill>
            <a:srgbClr val="C4172F"/>
          </a:solidFill>
          <a:ln w="9525" cap="flat" cmpd="sng">
            <a:solidFill>
              <a:srgbClr val="C4172F"/>
            </a:solidFill>
            <a:prstDash val="solid"/>
            <a:round/>
            <a:headEnd type="none" w="sm" len="sm"/>
            <a:tailEnd type="none" w="sm" len="sm"/>
          </a:ln>
        </p:spPr>
        <p:txBody>
          <a:bodyPr spcFirstLastPara="1" wrap="square" lIns="91425" tIns="91425" rIns="91425" bIns="91425" anchor="t" anchorCtr="0">
            <a:noAutofit/>
          </a:bodyPr>
          <a:lstStyle>
            <a:lvl1pPr marL="914400" marR="0" lvl="0" indent="-457200" algn="l" rtl="0">
              <a:lnSpc>
                <a:spcPct val="100000"/>
              </a:lnSpc>
              <a:spcBef>
                <a:spcPts val="840"/>
              </a:spcBef>
              <a:spcAft>
                <a:spcPts val="0"/>
              </a:spcAft>
              <a:buClr>
                <a:schemeClr val="lt1"/>
              </a:buClr>
              <a:buSzPts val="1400"/>
              <a:buFont typeface="Arial"/>
              <a:buNone/>
              <a:defRPr sz="4200" b="1" i="0" u="none" strike="noStrike" cap="none">
                <a:solidFill>
                  <a:schemeClr val="lt1"/>
                </a:solidFill>
                <a:latin typeface="Arial"/>
                <a:ea typeface="Arial"/>
                <a:cs typeface="Arial"/>
                <a:sym typeface="Arial"/>
              </a:defRPr>
            </a:lvl1pPr>
            <a:lvl2pPr marL="1828800" marR="0" lvl="1" indent="-1130300"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L="2743200" marR="0" lvl="2" indent="-1028700"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L="3657600" marR="0" lvl="3"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L="4572000" marR="0" lvl="4"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19" name="Google Shape;19;p2"/>
          <p:cNvSpPr txBox="1">
            <a:spLocks noGrp="1"/>
          </p:cNvSpPr>
          <p:nvPr>
            <p:ph type="body" idx="15"/>
          </p:nvPr>
        </p:nvSpPr>
        <p:spPr>
          <a:xfrm>
            <a:off x="15152917" y="5638801"/>
            <a:ext cx="13585370" cy="26670002"/>
          </a:xfrm>
          <a:prstGeom prst="rect">
            <a:avLst/>
          </a:prstGeom>
          <a:noFill/>
          <a:ln>
            <a:noFill/>
          </a:ln>
        </p:spPr>
        <p:txBody>
          <a:bodyPr spcFirstLastPara="1" wrap="square" lIns="91425" tIns="91425" rIns="91425" bIns="91425" anchor="t" anchorCtr="0">
            <a:noAutofit/>
          </a:bodyPr>
          <a:lstStyle>
            <a:lvl1pPr marL="914400" marR="0" lvl="0"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L="1828800" marR="0" lvl="1" indent="-45720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2pPr>
            <a:lvl3pPr marL="2743200" marR="0" lvl="2"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3pPr>
            <a:lvl4pPr marL="3657600" marR="0" lvl="3"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4pPr>
            <a:lvl5pPr marL="4572000" marR="0" lvl="4" indent="-635000" algn="l" rtl="0">
              <a:lnSpc>
                <a:spcPct val="100000"/>
              </a:lnSpc>
              <a:spcBef>
                <a:spcPts val="560"/>
              </a:spcBef>
              <a:spcAft>
                <a:spcPts val="0"/>
              </a:spcAft>
              <a:buClr>
                <a:schemeClr val="dk1"/>
              </a:buClr>
              <a:buSzPts val="1400"/>
              <a:buFont typeface="Arial"/>
              <a:buChar char="»"/>
              <a:defRPr sz="2800" b="0" i="0" u="none" strike="noStrike" cap="none">
                <a:solidFill>
                  <a:schemeClr val="dk1"/>
                </a:solidFill>
                <a:latin typeface="Times New Roman"/>
                <a:ea typeface="Times New Roman"/>
                <a:cs typeface="Times New Roman"/>
                <a:sym typeface="Times New Roman"/>
              </a:defRPr>
            </a:lvl5pPr>
            <a:lvl6pPr marL="5486400" marR="0" lvl="5"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L="6400800" marR="0" lvl="6"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L="7315200" marR="0" lvl="7"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L="8229600" marR="0" lvl="8" indent="-952500"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0" name="Google Shape;20;p2"/>
          <p:cNvSpPr>
            <a:spLocks noGrp="1"/>
          </p:cNvSpPr>
          <p:nvPr>
            <p:ph type="pic" idx="16"/>
          </p:nvPr>
        </p:nvSpPr>
        <p:spPr>
          <a:xfrm>
            <a:off x="1219205" y="914400"/>
            <a:ext cx="3135086" cy="2743200"/>
          </a:xfrm>
          <a:prstGeom prst="rect">
            <a:avLst/>
          </a:prstGeom>
          <a:solidFill>
            <a:schemeClr val="lt1"/>
          </a:solidFill>
          <a:ln>
            <a:noFill/>
          </a:ln>
        </p:spPr>
      </p:sp>
      <p:sp>
        <p:nvSpPr>
          <p:cNvPr id="21" name="Google Shape;21;p2"/>
          <p:cNvSpPr>
            <a:spLocks noGrp="1"/>
          </p:cNvSpPr>
          <p:nvPr>
            <p:ph type="pic" idx="17"/>
          </p:nvPr>
        </p:nvSpPr>
        <p:spPr>
          <a:xfrm>
            <a:off x="39711091" y="914400"/>
            <a:ext cx="3135086" cy="2743200"/>
          </a:xfrm>
          <a:prstGeom prst="rect">
            <a:avLst/>
          </a:prstGeom>
          <a:solidFill>
            <a:schemeClr val="lt1"/>
          </a:solidFill>
          <a:ln>
            <a:noFill/>
          </a:ln>
        </p:spPr>
      </p:sp>
      <p:sp>
        <p:nvSpPr>
          <p:cNvPr id="22" name="Google Shape;22;p2"/>
          <p:cNvSpPr>
            <a:spLocks noGrp="1"/>
          </p:cNvSpPr>
          <p:nvPr>
            <p:ph type="chart" idx="18"/>
          </p:nvPr>
        </p:nvSpPr>
        <p:spPr>
          <a:xfrm>
            <a:off x="16197949" y="16154400"/>
            <a:ext cx="11495314" cy="6705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sp>
        <p:nvSpPr>
          <p:cNvPr id="23" name="Google Shape;23;p2"/>
          <p:cNvSpPr>
            <a:spLocks noGrp="1"/>
          </p:cNvSpPr>
          <p:nvPr>
            <p:ph type="chart" idx="19"/>
          </p:nvPr>
        </p:nvSpPr>
        <p:spPr>
          <a:xfrm>
            <a:off x="16197949" y="24536400"/>
            <a:ext cx="11495314" cy="6705600"/>
          </a:xfrm>
          <a:prstGeom prst="rect">
            <a:avLst/>
          </a:prstGeom>
          <a:noFill/>
          <a:ln>
            <a:noFill/>
          </a:ln>
        </p:spPr>
        <p:txBody>
          <a:bodyPr spcFirstLastPara="1" wrap="square" lIns="91425" tIns="91425" rIns="91425" bIns="91425" anchor="t" anchorCtr="0">
            <a:noAutofit/>
          </a:bodyPr>
          <a:lstStyle>
            <a:lvl1pPr marR="0" lvl="0" algn="l" rtl="0">
              <a:lnSpc>
                <a:spcPct val="100000"/>
              </a:lnSpc>
              <a:spcBef>
                <a:spcPts val="560"/>
              </a:spcBef>
              <a:spcAft>
                <a:spcPts val="0"/>
              </a:spcAft>
              <a:buClr>
                <a:schemeClr val="dk1"/>
              </a:buClr>
              <a:buSzPts val="1400"/>
              <a:buFont typeface="Arial"/>
              <a:buNone/>
              <a:defRPr sz="2800" b="0" i="0" u="none" strike="noStrike" cap="none">
                <a:solidFill>
                  <a:schemeClr val="dk1"/>
                </a:solidFill>
                <a:latin typeface="Times New Roman"/>
                <a:ea typeface="Times New Roman"/>
                <a:cs typeface="Times New Roman"/>
                <a:sym typeface="Times New Roman"/>
              </a:defRPr>
            </a:lvl1pPr>
            <a:lvl2pPr marR="0" lvl="1" algn="l" rtl="0">
              <a:lnSpc>
                <a:spcPct val="100000"/>
              </a:lnSpc>
              <a:spcBef>
                <a:spcPts val="2120"/>
              </a:spcBef>
              <a:spcAft>
                <a:spcPts val="0"/>
              </a:spcAft>
              <a:buClr>
                <a:schemeClr val="dk1"/>
              </a:buClr>
              <a:buSzPts val="5300"/>
              <a:buFont typeface="Arial"/>
              <a:buChar char="–"/>
              <a:defRPr sz="10600" b="0" i="0" u="none" strike="noStrike" cap="none">
                <a:solidFill>
                  <a:schemeClr val="dk1"/>
                </a:solidFill>
                <a:latin typeface="Times New Roman"/>
                <a:ea typeface="Times New Roman"/>
                <a:cs typeface="Times New Roman"/>
                <a:sym typeface="Times New Roman"/>
              </a:defRPr>
            </a:lvl2pPr>
            <a:lvl3pPr marR="0" lvl="2" algn="l" rtl="0">
              <a:lnSpc>
                <a:spcPct val="100000"/>
              </a:lnSpc>
              <a:spcBef>
                <a:spcPts val="1800"/>
              </a:spcBef>
              <a:spcAft>
                <a:spcPts val="0"/>
              </a:spcAft>
              <a:buClr>
                <a:schemeClr val="dk1"/>
              </a:buClr>
              <a:buSzPts val="4500"/>
              <a:buFont typeface="Arial"/>
              <a:buChar char="•"/>
              <a:defRPr sz="9000" b="0" i="0" u="none" strike="noStrike" cap="none">
                <a:solidFill>
                  <a:schemeClr val="dk1"/>
                </a:solidFill>
                <a:latin typeface="Times New Roman"/>
                <a:ea typeface="Times New Roman"/>
                <a:cs typeface="Times New Roman"/>
                <a:sym typeface="Times New Roman"/>
              </a:defRPr>
            </a:lvl3pPr>
            <a:lvl4pPr marR="0" lvl="3"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4pPr>
            <a:lvl5pPr marR="0" lvl="4"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5pPr>
            <a:lvl6pPr marR="0" lvl="5"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6pPr>
            <a:lvl7pPr marR="0" lvl="6"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7pPr>
            <a:lvl8pPr marR="0" lvl="7"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8pPr>
            <a:lvl9pPr marR="0" lvl="8" algn="l" rtl="0">
              <a:lnSpc>
                <a:spcPct val="100000"/>
              </a:lnSpc>
              <a:spcBef>
                <a:spcPts val="1560"/>
              </a:spcBef>
              <a:spcAft>
                <a:spcPts val="0"/>
              </a:spcAft>
              <a:buClr>
                <a:schemeClr val="dk1"/>
              </a:buClr>
              <a:buSzPts val="3900"/>
              <a:buFont typeface="Arial"/>
              <a:buChar char="•"/>
              <a:defRPr sz="7800" b="0" i="0" u="none" strike="noStrike" cap="none">
                <a:solidFill>
                  <a:schemeClr val="dk1"/>
                </a:solidFill>
                <a:latin typeface="Times New Roman"/>
                <a:ea typeface="Times New Roman"/>
                <a:cs typeface="Times New Roman"/>
                <a:sym typeface="Times New Roman"/>
              </a:defRPr>
            </a:lvl9pPr>
          </a:lstStyle>
          <a:p>
            <a:endParaRPr/>
          </a:p>
        </p:txBody>
      </p:sp>
      <p:pic>
        <p:nvPicPr>
          <p:cNvPr id="24" name="Google Shape;24;p2" descr="Logo.jpg"/>
          <p:cNvPicPr preferRelativeResize="0"/>
          <p:nvPr/>
        </p:nvPicPr>
        <p:blipFill rotWithShape="1">
          <a:blip r:embed="rId2">
            <a:alphaModFix/>
          </a:blip>
          <a:srcRect/>
          <a:stretch/>
        </p:blipFill>
        <p:spPr>
          <a:xfrm>
            <a:off x="40538400" y="32416772"/>
            <a:ext cx="2743200" cy="438912"/>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28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8"/>
        <p:cNvGrpSpPr/>
        <p:nvPr/>
      </p:nvGrpSpPr>
      <p:grpSpPr>
        <a:xfrm>
          <a:off x="0" y="0"/>
          <a:ext cx="0" cy="0"/>
          <a:chOff x="0" y="0"/>
          <a:chExt cx="0" cy="0"/>
        </a:xfrm>
      </p:grpSpPr>
      <p:sp>
        <p:nvSpPr>
          <p:cNvPr id="29" name="Google Shape;29;p3"/>
          <p:cNvSpPr txBox="1">
            <a:spLocks noGrp="1"/>
          </p:cNvSpPr>
          <p:nvPr>
            <p:ph type="title"/>
          </p:nvPr>
        </p:nvSpPr>
        <p:spPr>
          <a:xfrm>
            <a:off x="696687" y="609600"/>
            <a:ext cx="42497830" cy="3352800"/>
          </a:xfrm>
          <a:prstGeom prst="rect">
            <a:avLst/>
          </a:prstGeom>
          <a:solidFill>
            <a:srgbClr val="E06666"/>
          </a:solidFill>
          <a:ln w="9525" cap="flat" cmpd="sng">
            <a:solidFill>
              <a:srgbClr val="09306B"/>
            </a:solidFill>
            <a:prstDash val="solid"/>
            <a:round/>
            <a:headEnd type="none" w="sm" len="sm"/>
            <a:tailEnd type="none" w="sm" len="sm"/>
          </a:ln>
        </p:spPr>
        <p:txBody>
          <a:bodyPr spcFirstLastPara="1" wrap="square" lIns="156700" tIns="78350" rIns="156700" bIns="78350" anchor="ctr" anchorCtr="1">
            <a:noAutofit/>
          </a:bodyPr>
          <a:lstStyle/>
          <a:p>
            <a:r>
              <a:rPr lang="en-US" sz="9000">
                <a:latin typeface="Caveat"/>
                <a:ea typeface="Caveat"/>
                <a:cs typeface="Caveat"/>
                <a:sym typeface="Caveat"/>
              </a:rPr>
              <a:t>Disparities within Professional Sports in America </a:t>
            </a:r>
            <a:endParaRPr sz="9000">
              <a:latin typeface="Caveat"/>
              <a:ea typeface="Caveat"/>
              <a:cs typeface="Caveat"/>
              <a:sym typeface="Caveat"/>
            </a:endParaRPr>
          </a:p>
          <a:p>
            <a:r>
              <a:rPr lang="en-US" sz="6800" b="0">
                <a:latin typeface="Caveat"/>
                <a:ea typeface="Caveat"/>
                <a:cs typeface="Caveat"/>
                <a:sym typeface="Caveat"/>
              </a:rPr>
              <a:t>Noah Louesy </a:t>
            </a:r>
            <a:endParaRPr sz="6800" b="0">
              <a:latin typeface="Caveat"/>
              <a:ea typeface="Caveat"/>
              <a:cs typeface="Caveat"/>
              <a:sym typeface="Caveat"/>
            </a:endParaRPr>
          </a:p>
          <a:p>
            <a:r>
              <a:rPr lang="en-US" sz="6600" b="0">
                <a:latin typeface="Caveat"/>
                <a:ea typeface="Caveat"/>
                <a:cs typeface="Caveat"/>
                <a:sym typeface="Caveat"/>
              </a:rPr>
              <a:t>Trinity School of Durham and Chapel Hill </a:t>
            </a:r>
            <a:endParaRPr sz="6600" b="0">
              <a:latin typeface="Caveat"/>
              <a:ea typeface="Caveat"/>
              <a:cs typeface="Caveat"/>
              <a:sym typeface="Caveat"/>
            </a:endParaRPr>
          </a:p>
        </p:txBody>
      </p:sp>
      <p:sp>
        <p:nvSpPr>
          <p:cNvPr id="30" name="Google Shape;30;p3"/>
          <p:cNvSpPr txBox="1">
            <a:spLocks noGrp="1"/>
          </p:cNvSpPr>
          <p:nvPr>
            <p:ph type="body" idx="1"/>
          </p:nvPr>
        </p:nvSpPr>
        <p:spPr>
          <a:xfrm>
            <a:off x="696686" y="4267200"/>
            <a:ext cx="13585200" cy="1066800"/>
          </a:xfrm>
          <a:prstGeom prst="rect">
            <a:avLst/>
          </a:prstGeom>
          <a:solidFill>
            <a:srgbClr val="E0666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000" dirty="0">
                <a:latin typeface="Caveat"/>
              </a:rPr>
              <a:t>Introduction</a:t>
            </a:r>
            <a:endParaRPr lang="en-US" sz="6600" dirty="0">
              <a:latin typeface="Caveat"/>
              <a:ea typeface="Caveat"/>
            </a:endParaRPr>
          </a:p>
        </p:txBody>
      </p:sp>
      <p:sp>
        <p:nvSpPr>
          <p:cNvPr id="31" name="Google Shape;31;p3"/>
          <p:cNvSpPr txBox="1">
            <a:spLocks noGrp="1"/>
          </p:cNvSpPr>
          <p:nvPr>
            <p:ph type="body" idx="2"/>
          </p:nvPr>
        </p:nvSpPr>
        <p:spPr>
          <a:xfrm>
            <a:off x="460450" y="5334000"/>
            <a:ext cx="14692200" cy="13402800"/>
          </a:xfrm>
          <a:prstGeom prst="rect">
            <a:avLst/>
          </a:prstGeom>
          <a:noFill/>
          <a:ln>
            <a:noFill/>
          </a:ln>
        </p:spPr>
        <p:txBody>
          <a:bodyPr spcFirstLastPara="1" wrap="square" lIns="156700" tIns="78350" rIns="156700" bIns="78350" anchor="t" anchorCtr="0">
            <a:noAutofit/>
          </a:bodyPr>
          <a:lstStyle/>
          <a:p>
            <a:pPr marL="0" indent="0">
              <a:spcBef>
                <a:spcPts val="0"/>
              </a:spcBef>
            </a:pPr>
            <a:r>
              <a:rPr lang="en-US" sz="3600" dirty="0">
                <a:latin typeface="Lexend"/>
                <a:ea typeface="Lexend"/>
                <a:cs typeface="Lexend"/>
                <a:sym typeface="Lexend"/>
              </a:rPr>
              <a:t>Despite undeniable progress towards inclusivity and diversity, the world of sports still has deep-rooted unfairness and inequities. The context of this discrimination also combined with biases results in a clear and noticeable divide within the way Black athletes are viewed compared to whites with regard to multiple aspects including media representation, public perception, and more. </a:t>
            </a:r>
            <a:endParaRPr sz="3600" dirty="0">
              <a:latin typeface="Lexend"/>
              <a:ea typeface="Lexend"/>
              <a:cs typeface="Lexend"/>
              <a:sym typeface="Lexend"/>
            </a:endParaRPr>
          </a:p>
          <a:p>
            <a:pPr marL="0" indent="0">
              <a:spcBef>
                <a:spcPts val="0"/>
              </a:spcBef>
            </a:pPr>
            <a:endParaRPr sz="3600" dirty="0">
              <a:latin typeface="Lexend"/>
              <a:ea typeface="Lexend"/>
              <a:cs typeface="Lexend"/>
              <a:sym typeface="Lexend"/>
            </a:endParaRPr>
          </a:p>
          <a:p>
            <a:pPr marL="0" indent="0">
              <a:spcBef>
                <a:spcPts val="0"/>
              </a:spcBef>
            </a:pPr>
            <a:r>
              <a:rPr lang="en-US" sz="3600" b="1" dirty="0">
                <a:latin typeface="Lexend"/>
                <a:ea typeface="Lexend"/>
                <a:cs typeface="Lexend"/>
                <a:sym typeface="Lexend"/>
              </a:rPr>
              <a:t>Research Question: </a:t>
            </a:r>
            <a:r>
              <a:rPr lang="en-US" sz="3600" dirty="0">
                <a:latin typeface="Lexend"/>
                <a:ea typeface="Lexend"/>
                <a:cs typeface="Lexend"/>
                <a:sym typeface="Lexend"/>
              </a:rPr>
              <a:t> What unfairness and inequities exist within the way Black vs white American professional athletes are viewed within professional sports?</a:t>
            </a:r>
            <a:endParaRPr sz="3600" dirty="0">
              <a:latin typeface="Lexend"/>
              <a:ea typeface="Lexend"/>
              <a:cs typeface="Lexend"/>
              <a:sym typeface="Lexend"/>
            </a:endParaRPr>
          </a:p>
          <a:p>
            <a:pPr marL="0" indent="0">
              <a:spcBef>
                <a:spcPts val="0"/>
              </a:spcBef>
            </a:pPr>
            <a:endParaRPr sz="3600" dirty="0">
              <a:latin typeface="Lexend"/>
              <a:ea typeface="Lexend"/>
              <a:cs typeface="Lexend"/>
              <a:sym typeface="Lexend"/>
            </a:endParaRPr>
          </a:p>
          <a:p>
            <a:pPr marL="0" indent="0">
              <a:spcBef>
                <a:spcPts val="0"/>
              </a:spcBef>
            </a:pPr>
            <a:r>
              <a:rPr lang="en-US" sz="3600" b="1" dirty="0">
                <a:latin typeface="Lexend"/>
                <a:ea typeface="Lexend"/>
                <a:cs typeface="Lexend"/>
                <a:sym typeface="Lexend"/>
              </a:rPr>
              <a:t>Thesis Statement:</a:t>
            </a:r>
            <a:r>
              <a:rPr lang="en-US" sz="3600" dirty="0">
                <a:latin typeface="Lexend"/>
                <a:ea typeface="Lexend"/>
                <a:cs typeface="Lexend"/>
                <a:sym typeface="Lexend"/>
              </a:rPr>
              <a:t> </a:t>
            </a:r>
            <a:r>
              <a:rPr lang="en-US" sz="3600" dirty="0">
                <a:highlight>
                  <a:srgbClr val="FFFFFF"/>
                </a:highlight>
                <a:latin typeface="Lexend"/>
                <a:ea typeface="Lexend"/>
                <a:cs typeface="Lexend"/>
                <a:sym typeface="Lexend"/>
              </a:rPr>
              <a:t>In professional sports, racial bias impacts representation in staffing, sponsorship opportunities, and media portrayal. </a:t>
            </a:r>
            <a:endParaRPr sz="3600" dirty="0">
              <a:latin typeface="Lexend"/>
              <a:ea typeface="Lexend"/>
              <a:cs typeface="Lexend"/>
              <a:sym typeface="Lexend"/>
            </a:endParaRPr>
          </a:p>
        </p:txBody>
      </p:sp>
      <p:sp>
        <p:nvSpPr>
          <p:cNvPr id="32" name="Google Shape;32;p3"/>
          <p:cNvSpPr txBox="1">
            <a:spLocks noGrp="1"/>
          </p:cNvSpPr>
          <p:nvPr>
            <p:ph type="body" idx="3"/>
          </p:nvPr>
        </p:nvSpPr>
        <p:spPr>
          <a:xfrm>
            <a:off x="694956" y="13941316"/>
            <a:ext cx="13585200" cy="1066800"/>
          </a:xfrm>
          <a:prstGeom prst="rect">
            <a:avLst/>
          </a:prstGeom>
          <a:solidFill>
            <a:srgbClr val="E0666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600">
                <a:latin typeface="Caveat"/>
                <a:ea typeface="Caveat"/>
                <a:cs typeface="Caveat"/>
                <a:sym typeface="Caveat"/>
              </a:rPr>
              <a:t>Background Information</a:t>
            </a:r>
            <a:endParaRPr sz="6600">
              <a:latin typeface="Caveat"/>
              <a:ea typeface="Caveat"/>
              <a:cs typeface="Caveat"/>
              <a:sym typeface="Caveat"/>
            </a:endParaRPr>
          </a:p>
        </p:txBody>
      </p:sp>
      <p:sp>
        <p:nvSpPr>
          <p:cNvPr id="33" name="Google Shape;33;p3"/>
          <p:cNvSpPr txBox="1">
            <a:spLocks noGrp="1"/>
          </p:cNvSpPr>
          <p:nvPr>
            <p:ph type="body" idx="4"/>
          </p:nvPr>
        </p:nvSpPr>
        <p:spPr>
          <a:xfrm>
            <a:off x="250750" y="15025700"/>
            <a:ext cx="15073800" cy="13402800"/>
          </a:xfrm>
          <a:prstGeom prst="rect">
            <a:avLst/>
          </a:prstGeom>
          <a:noFill/>
          <a:ln>
            <a:noFill/>
          </a:ln>
        </p:spPr>
        <p:txBody>
          <a:bodyPr spcFirstLastPara="1" wrap="square" lIns="156700" tIns="78350" rIns="156700" bIns="78350" anchor="t" anchorCtr="0">
            <a:noAutofit/>
          </a:bodyPr>
          <a:lstStyle/>
          <a:p>
            <a:pPr indent="-685800">
              <a:spcBef>
                <a:spcPts val="2400"/>
              </a:spcBef>
              <a:buSzPts val="1800"/>
              <a:buFont typeface="Lexend"/>
              <a:buChar char="❖"/>
            </a:pPr>
            <a:r>
              <a:rPr lang="en-US" sz="3600" b="1">
                <a:latin typeface="Lexend"/>
                <a:ea typeface="Lexend"/>
                <a:cs typeface="Lexend"/>
                <a:sym typeface="Lexend"/>
              </a:rPr>
              <a:t>(1990s)</a:t>
            </a:r>
            <a:endParaRPr sz="3600" b="1">
              <a:latin typeface="Lexend"/>
              <a:ea typeface="Lexend"/>
              <a:cs typeface="Lexend"/>
              <a:sym typeface="Lexend"/>
            </a:endParaRPr>
          </a:p>
          <a:p>
            <a:pPr lvl="1" indent="-685800">
              <a:spcBef>
                <a:spcPts val="0"/>
              </a:spcBef>
              <a:buSzPts val="1800"/>
              <a:buFont typeface="Lexend"/>
              <a:buChar char="➢"/>
            </a:pPr>
            <a:r>
              <a:rPr lang="en-US" sz="3600">
                <a:latin typeface="Lexend"/>
                <a:ea typeface="Lexend"/>
                <a:cs typeface="Lexend"/>
                <a:sym typeface="Lexend"/>
              </a:rPr>
              <a:t>Jim Crow laws and racial segregation significantly impacted sports, leading to the establishment of Black athletes-only leagues, teams, and facilities in many places (Youth Civil Rights Academy, 2023).</a:t>
            </a:r>
            <a:endParaRPr sz="3600">
              <a:latin typeface="Lexend"/>
              <a:ea typeface="Lexend"/>
              <a:cs typeface="Lexend"/>
              <a:sym typeface="Lexend"/>
            </a:endParaRPr>
          </a:p>
          <a:p>
            <a:pPr indent="-685800">
              <a:spcBef>
                <a:spcPts val="0"/>
              </a:spcBef>
              <a:buSzPts val="1800"/>
              <a:buFont typeface="Lexend"/>
              <a:buChar char="❖"/>
            </a:pPr>
            <a:r>
              <a:rPr lang="en-US" sz="3600" b="1">
                <a:latin typeface="Lexend"/>
                <a:ea typeface="Lexend"/>
                <a:cs typeface="Lexend"/>
                <a:sym typeface="Lexend"/>
              </a:rPr>
              <a:t>(Late 1940s)</a:t>
            </a:r>
            <a:endParaRPr sz="3600" b="1">
              <a:latin typeface="Lexend"/>
              <a:ea typeface="Lexend"/>
              <a:cs typeface="Lexend"/>
              <a:sym typeface="Lexend"/>
            </a:endParaRPr>
          </a:p>
          <a:p>
            <a:pPr lvl="1" indent="-685800">
              <a:spcBef>
                <a:spcPts val="0"/>
              </a:spcBef>
              <a:buSzPts val="1800"/>
              <a:buFont typeface="Lexend"/>
              <a:buChar char="➢"/>
            </a:pPr>
            <a:r>
              <a:rPr lang="en-US" sz="3600">
                <a:latin typeface="Lexend"/>
                <a:ea typeface="Lexend"/>
                <a:cs typeface="Lexend"/>
                <a:sym typeface="Lexend"/>
              </a:rPr>
              <a:t>When Jackie Robinson joined the Brooklyn Dodgers in 1947, he broke the color barrier in Major League Baseball by becoming the first Black player to compete in the league in the modern era (Youth Civil Rights Academy, 2023).</a:t>
            </a:r>
            <a:endParaRPr sz="3600">
              <a:latin typeface="Lexend"/>
              <a:ea typeface="Lexend"/>
              <a:cs typeface="Lexend"/>
              <a:sym typeface="Lexend"/>
            </a:endParaRPr>
          </a:p>
          <a:p>
            <a:pPr indent="-685800">
              <a:spcBef>
                <a:spcPts val="0"/>
              </a:spcBef>
              <a:buSzPts val="1800"/>
              <a:buFont typeface="Lexend"/>
              <a:buChar char="❖"/>
            </a:pPr>
            <a:r>
              <a:rPr lang="en-US" sz="3600" b="1">
                <a:latin typeface="Lexend"/>
                <a:ea typeface="Lexend"/>
                <a:cs typeface="Lexend"/>
                <a:sym typeface="Lexend"/>
              </a:rPr>
              <a:t>(1980s-21st Century)</a:t>
            </a:r>
            <a:endParaRPr sz="3600" b="1">
              <a:latin typeface="Lexend"/>
              <a:ea typeface="Lexend"/>
              <a:cs typeface="Lexend"/>
              <a:sym typeface="Lexend"/>
            </a:endParaRPr>
          </a:p>
          <a:p>
            <a:pPr lvl="1" indent="-685800">
              <a:spcBef>
                <a:spcPts val="0"/>
              </a:spcBef>
              <a:buSzPts val="1800"/>
              <a:buFont typeface="Lexend"/>
              <a:buChar char="➢"/>
            </a:pPr>
            <a:r>
              <a:rPr lang="en-US" sz="3600">
                <a:latin typeface="Lexend"/>
                <a:ea typeface="Lexend"/>
                <a:cs typeface="Lexend"/>
                <a:sym typeface="Lexend"/>
              </a:rPr>
              <a:t>More Black Athlete icons are becoming more famous and looked up to to future generations such as Michael Jordan and Tiger Woods. As well as social media and technology continuing to play a significant role in highlighting racial inequalities and discrimination within sports (Youth Civil Rights Academy, 2023).</a:t>
            </a:r>
            <a:endParaRPr sz="3600">
              <a:latin typeface="Lexend"/>
              <a:ea typeface="Lexend"/>
              <a:cs typeface="Lexend"/>
              <a:sym typeface="Lexend"/>
            </a:endParaRPr>
          </a:p>
          <a:p>
            <a:pPr indent="-685800">
              <a:spcBef>
                <a:spcPts val="0"/>
              </a:spcBef>
              <a:buSzPts val="1800"/>
              <a:buFont typeface="Lexend"/>
              <a:buChar char="❖"/>
            </a:pPr>
            <a:r>
              <a:rPr lang="en-US" sz="3600" b="1">
                <a:latin typeface="Lexend"/>
                <a:ea typeface="Lexend"/>
                <a:cs typeface="Lexend"/>
                <a:sym typeface="Lexend"/>
              </a:rPr>
              <a:t>(Ongoing) </a:t>
            </a:r>
            <a:endParaRPr sz="3600" b="1">
              <a:latin typeface="Lexend"/>
              <a:ea typeface="Lexend"/>
              <a:cs typeface="Lexend"/>
              <a:sym typeface="Lexend"/>
            </a:endParaRPr>
          </a:p>
          <a:p>
            <a:pPr lvl="1" indent="-685800">
              <a:spcBef>
                <a:spcPts val="0"/>
              </a:spcBef>
              <a:buSzPts val="1800"/>
              <a:buFont typeface="Lexend"/>
              <a:buChar char="➢"/>
            </a:pPr>
            <a:r>
              <a:rPr lang="en-US" sz="3600">
                <a:latin typeface="Lexend"/>
                <a:ea typeface="Lexend"/>
                <a:cs typeface="Lexend"/>
                <a:sym typeface="Lexend"/>
              </a:rPr>
              <a:t>Lack of Diversity in Leadership: Black athletes continued to face barriers when seeking positions in coaching, front-office management, and ownership within professional sports organizations (Youth Civil Rights Academy, 2023).</a:t>
            </a:r>
            <a:endParaRPr sz="3600">
              <a:latin typeface="Lexend"/>
              <a:ea typeface="Lexend"/>
              <a:cs typeface="Lexend"/>
              <a:sym typeface="Lexend"/>
            </a:endParaRPr>
          </a:p>
          <a:p>
            <a:pPr marL="0" indent="0">
              <a:spcBef>
                <a:spcPts val="2400"/>
              </a:spcBef>
            </a:pPr>
            <a:endParaRPr>
              <a:latin typeface="Lexend"/>
              <a:ea typeface="Lexend"/>
              <a:cs typeface="Lexend"/>
              <a:sym typeface="Lexend"/>
            </a:endParaRPr>
          </a:p>
        </p:txBody>
      </p:sp>
      <p:sp>
        <p:nvSpPr>
          <p:cNvPr id="34" name="Google Shape;34;p3"/>
          <p:cNvSpPr txBox="1">
            <a:spLocks noGrp="1"/>
          </p:cNvSpPr>
          <p:nvPr>
            <p:ph type="body" idx="5"/>
          </p:nvPr>
        </p:nvSpPr>
        <p:spPr>
          <a:xfrm>
            <a:off x="696536" y="28721326"/>
            <a:ext cx="13585200" cy="1066800"/>
          </a:xfrm>
          <a:prstGeom prst="rect">
            <a:avLst/>
          </a:prstGeom>
          <a:solidFill>
            <a:srgbClr val="E0666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600">
                <a:latin typeface="Caveat"/>
                <a:ea typeface="Caveat"/>
                <a:cs typeface="Caveat"/>
                <a:sym typeface="Caveat"/>
              </a:rPr>
              <a:t>Methodology</a:t>
            </a:r>
            <a:endParaRPr sz="6600">
              <a:latin typeface="Caveat"/>
              <a:ea typeface="Caveat"/>
              <a:cs typeface="Caveat"/>
              <a:sym typeface="Caveat"/>
            </a:endParaRPr>
          </a:p>
        </p:txBody>
      </p:sp>
      <p:sp>
        <p:nvSpPr>
          <p:cNvPr id="35" name="Google Shape;35;p3"/>
          <p:cNvSpPr txBox="1">
            <a:spLocks noGrp="1"/>
          </p:cNvSpPr>
          <p:nvPr>
            <p:ph type="body" idx="6"/>
          </p:nvPr>
        </p:nvSpPr>
        <p:spPr>
          <a:xfrm>
            <a:off x="696550" y="29788150"/>
            <a:ext cx="13585200" cy="3352800"/>
          </a:xfrm>
          <a:prstGeom prst="rect">
            <a:avLst/>
          </a:prstGeom>
          <a:noFill/>
          <a:ln>
            <a:noFill/>
          </a:ln>
        </p:spPr>
        <p:txBody>
          <a:bodyPr spcFirstLastPara="1" wrap="square" lIns="156700" tIns="78350" rIns="156700" bIns="78350" anchor="t" anchorCtr="0">
            <a:noAutofit/>
          </a:bodyPr>
          <a:lstStyle/>
          <a:p>
            <a:pPr marL="0" indent="0">
              <a:spcBef>
                <a:spcPts val="0"/>
              </a:spcBef>
              <a:buSzPts val="1100"/>
            </a:pPr>
            <a:r>
              <a:rPr lang="en-US" sz="3800">
                <a:latin typeface="Lexend"/>
                <a:ea typeface="Lexend"/>
                <a:cs typeface="Lexend"/>
                <a:sym typeface="Lexend"/>
              </a:rPr>
              <a:t>Throughout my research of the information I located, I proceeded to use a literature review of websites and sources such as Google Scholar, Duke Library, and inside ESPN a specific source in relation to the NFL. </a:t>
            </a:r>
            <a:endParaRPr sz="3800">
              <a:latin typeface="Lexend"/>
              <a:ea typeface="Lexend"/>
              <a:cs typeface="Lexend"/>
              <a:sym typeface="Lexend"/>
            </a:endParaRPr>
          </a:p>
          <a:p>
            <a:pPr marL="0" indent="0">
              <a:spcBef>
                <a:spcPts val="0"/>
              </a:spcBef>
              <a:buSzPts val="1100"/>
            </a:pPr>
            <a:endParaRPr sz="3800">
              <a:latin typeface="Lexend"/>
              <a:ea typeface="Lexend"/>
              <a:cs typeface="Lexend"/>
              <a:sym typeface="Lexend"/>
            </a:endParaRPr>
          </a:p>
          <a:p>
            <a:pPr marL="0" indent="0">
              <a:spcBef>
                <a:spcPts val="0"/>
              </a:spcBef>
            </a:pPr>
            <a:endParaRPr sz="3800">
              <a:latin typeface="Lexend"/>
              <a:ea typeface="Lexend"/>
              <a:cs typeface="Lexend"/>
              <a:sym typeface="Lexend"/>
            </a:endParaRPr>
          </a:p>
        </p:txBody>
      </p:sp>
      <p:sp>
        <p:nvSpPr>
          <p:cNvPr id="36" name="Google Shape;36;p3"/>
          <p:cNvSpPr txBox="1">
            <a:spLocks noGrp="1"/>
          </p:cNvSpPr>
          <p:nvPr>
            <p:ph type="body" idx="7"/>
          </p:nvPr>
        </p:nvSpPr>
        <p:spPr>
          <a:xfrm>
            <a:off x="15152917" y="4267200"/>
            <a:ext cx="13585370" cy="1066800"/>
          </a:xfrm>
          <a:prstGeom prst="rect">
            <a:avLst/>
          </a:prstGeom>
          <a:solidFill>
            <a:srgbClr val="E0666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600">
                <a:latin typeface="Caveat"/>
                <a:ea typeface="Caveat"/>
                <a:cs typeface="Caveat"/>
                <a:sym typeface="Caveat"/>
              </a:rPr>
              <a:t>Data &amp; Statistics</a:t>
            </a:r>
            <a:endParaRPr sz="6600">
              <a:latin typeface="Caveat"/>
              <a:ea typeface="Caveat"/>
              <a:cs typeface="Caveat"/>
              <a:sym typeface="Caveat"/>
            </a:endParaRPr>
          </a:p>
        </p:txBody>
      </p:sp>
      <p:sp>
        <p:nvSpPr>
          <p:cNvPr id="37" name="Google Shape;37;p3"/>
          <p:cNvSpPr txBox="1">
            <a:spLocks noGrp="1"/>
          </p:cNvSpPr>
          <p:nvPr>
            <p:ph type="body" idx="8"/>
          </p:nvPr>
        </p:nvSpPr>
        <p:spPr>
          <a:xfrm>
            <a:off x="29990200" y="25132933"/>
            <a:ext cx="13602608" cy="7838062"/>
          </a:xfrm>
          <a:prstGeom prst="rect">
            <a:avLst/>
          </a:prstGeom>
          <a:noFill/>
          <a:ln>
            <a:noFill/>
          </a:ln>
        </p:spPr>
        <p:txBody>
          <a:bodyPr spcFirstLastPara="1" wrap="square" lIns="0" tIns="78350" rIns="156700" bIns="78350" anchor="t" anchorCtr="0">
            <a:noAutofit/>
          </a:bodyPr>
          <a:lstStyle/>
          <a:p>
            <a:pPr marL="0" indent="0">
              <a:spcBef>
                <a:spcPts val="0"/>
              </a:spcBef>
              <a:buNone/>
            </a:pPr>
            <a:r>
              <a:rPr lang="en-US" sz="3800" dirty="0">
                <a:latin typeface="Lexend"/>
                <a:ea typeface="Lexend"/>
                <a:cs typeface="Lexend"/>
                <a:sym typeface="Lexend"/>
              </a:rPr>
              <a:t>Despite progress in racial equality, these disparities in sports continue to shape the treatment and opportunities afforded to athletes of African-American decent. Also, media portrayal, endorsement deals, and fan perception are influenced by deeply ingrained racial biases, perpetuating an unequal playing field. Sports organizations, media outlets, and fans must actively challenge and deconstruct these biases. Embracing diversity, and promoting fairness are essential steps toward creating a more equitable and just sports landscape, where athletes are valued and celebrated based on their talents and achievements, not their race.</a:t>
            </a:r>
            <a:endParaRPr sz="3800" dirty="0">
              <a:latin typeface="Lexend"/>
              <a:ea typeface="Lexend"/>
              <a:cs typeface="Lexend"/>
              <a:sym typeface="Lexend"/>
            </a:endParaRPr>
          </a:p>
        </p:txBody>
      </p:sp>
      <p:sp>
        <p:nvSpPr>
          <p:cNvPr id="38" name="Google Shape;38;p3"/>
          <p:cNvSpPr txBox="1">
            <a:spLocks noGrp="1"/>
          </p:cNvSpPr>
          <p:nvPr>
            <p:ph type="body" idx="9"/>
          </p:nvPr>
        </p:nvSpPr>
        <p:spPr>
          <a:xfrm>
            <a:off x="29609145" y="4267200"/>
            <a:ext cx="13585370" cy="1066800"/>
          </a:xfrm>
          <a:prstGeom prst="rect">
            <a:avLst/>
          </a:prstGeom>
          <a:solidFill>
            <a:srgbClr val="E0666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600">
                <a:latin typeface="Caveat"/>
                <a:ea typeface="Caveat"/>
                <a:cs typeface="Caveat"/>
                <a:sym typeface="Caveat"/>
              </a:rPr>
              <a:t>Findings</a:t>
            </a:r>
            <a:endParaRPr sz="6600">
              <a:latin typeface="Caveat"/>
              <a:ea typeface="Caveat"/>
              <a:cs typeface="Caveat"/>
              <a:sym typeface="Caveat"/>
            </a:endParaRPr>
          </a:p>
        </p:txBody>
      </p:sp>
      <p:sp>
        <p:nvSpPr>
          <p:cNvPr id="39" name="Google Shape;39;p3"/>
          <p:cNvSpPr txBox="1">
            <a:spLocks noGrp="1"/>
          </p:cNvSpPr>
          <p:nvPr>
            <p:ph type="body" idx="13"/>
          </p:nvPr>
        </p:nvSpPr>
        <p:spPr>
          <a:xfrm>
            <a:off x="29609145" y="5638800"/>
            <a:ext cx="13585370" cy="17678400"/>
          </a:xfrm>
          <a:prstGeom prst="rect">
            <a:avLst/>
          </a:prstGeom>
          <a:noFill/>
          <a:ln>
            <a:noFill/>
          </a:ln>
        </p:spPr>
        <p:txBody>
          <a:bodyPr spcFirstLastPara="1" wrap="square" lIns="156700" tIns="78350" rIns="156700" bIns="78350" anchor="t" anchorCtr="0">
            <a:noAutofit/>
          </a:bodyPr>
          <a:lstStyle/>
          <a:p>
            <a:pPr indent="-723900">
              <a:spcBef>
                <a:spcPts val="0"/>
              </a:spcBef>
              <a:buSzPts val="2100"/>
              <a:buFont typeface="Lexend"/>
              <a:buChar char="•"/>
            </a:pPr>
            <a:r>
              <a:rPr lang="en-US" sz="4200">
                <a:latin typeface="Lexend"/>
                <a:ea typeface="Lexend"/>
                <a:cs typeface="Lexend"/>
                <a:sym typeface="Lexend"/>
              </a:rPr>
              <a:t>Black athletes may often face barriers in accessing opportunities for coaching, management, and executive positions despite their expertise and qualifications (Myler, Spencer, 2023). </a:t>
            </a:r>
            <a:endParaRPr sz="4200">
              <a:latin typeface="Lexend"/>
              <a:ea typeface="Lexend"/>
              <a:cs typeface="Lexend"/>
              <a:sym typeface="Lexend"/>
            </a:endParaRPr>
          </a:p>
          <a:p>
            <a:pPr indent="-723900">
              <a:spcBef>
                <a:spcPts val="0"/>
              </a:spcBef>
              <a:buSzPts val="2100"/>
              <a:buFont typeface="Lexend"/>
              <a:buChar char="•"/>
            </a:pPr>
            <a:r>
              <a:rPr lang="en-US" sz="4200">
                <a:latin typeface="Lexend"/>
                <a:ea typeface="Lexend"/>
                <a:cs typeface="Lexend"/>
                <a:sym typeface="Lexend"/>
              </a:rPr>
              <a:t>The lack of representation in these leadership positions continue to imbalance and reinforce racial biases within the industry. For example, there are only three black head coaches in the NFL, which is a sports league predominantly consisting of black athletes where there is a deficiency in their capacity to appoint head coaches who look like themselves or have similar personalities and backgrounds. </a:t>
            </a:r>
            <a:endParaRPr sz="4200">
              <a:latin typeface="Lexend"/>
              <a:ea typeface="Lexend"/>
              <a:cs typeface="Lexend"/>
              <a:sym typeface="Lexend"/>
            </a:endParaRPr>
          </a:p>
          <a:p>
            <a:pPr indent="-723900">
              <a:spcBef>
                <a:spcPts val="0"/>
              </a:spcBef>
              <a:buSzPts val="2100"/>
              <a:buFont typeface="Lexend"/>
              <a:buChar char="•"/>
            </a:pPr>
            <a:r>
              <a:rPr lang="en-US" sz="4200">
                <a:latin typeface="Lexend"/>
                <a:ea typeface="Lexend"/>
                <a:cs typeface="Lexend"/>
                <a:sym typeface="Lexend"/>
              </a:rPr>
              <a:t>Also, studies have shown black athletes have frequently received different coverage in the media compared to white athletes within the same field as them (Myler, Spencer, 2023). </a:t>
            </a:r>
            <a:endParaRPr sz="4200">
              <a:latin typeface="Lexend"/>
              <a:ea typeface="Lexend"/>
              <a:cs typeface="Lexend"/>
              <a:sym typeface="Lexend"/>
            </a:endParaRPr>
          </a:p>
          <a:p>
            <a:pPr indent="-723900">
              <a:spcBef>
                <a:spcPts val="0"/>
              </a:spcBef>
              <a:buSzPts val="2100"/>
              <a:buFont typeface="Lexend"/>
              <a:buChar char="•"/>
            </a:pPr>
            <a:r>
              <a:rPr lang="en-US" sz="4200">
                <a:latin typeface="Lexend"/>
                <a:ea typeface="Lexend"/>
                <a:cs typeface="Lexend"/>
                <a:sym typeface="Lexend"/>
              </a:rPr>
              <a:t>Lastly, public perception plays a significant role in shaping an athlete's career and personal brand. Black athletes are more likely to face harsher criticism and negative portrayals in the media, affecting their marketability and endorsement opportunities (Schlerf, Jeffrey, 2022). In contrast, white athletes may receive more favorable treatment, which can positively impact their public image and financial prospects.</a:t>
            </a:r>
            <a:endParaRPr sz="4200">
              <a:latin typeface="Lexend"/>
              <a:ea typeface="Lexend"/>
              <a:cs typeface="Lexend"/>
              <a:sym typeface="Lexend"/>
            </a:endParaRPr>
          </a:p>
          <a:p>
            <a:pPr marL="228600" indent="57150">
              <a:spcBef>
                <a:spcPts val="0"/>
              </a:spcBef>
              <a:buNone/>
            </a:pPr>
            <a:endParaRPr sz="4200">
              <a:latin typeface="Lexend"/>
              <a:ea typeface="Lexend"/>
              <a:cs typeface="Lexend"/>
              <a:sym typeface="Lexend"/>
            </a:endParaRPr>
          </a:p>
        </p:txBody>
      </p:sp>
      <p:sp>
        <p:nvSpPr>
          <p:cNvPr id="40" name="Google Shape;40;p3"/>
          <p:cNvSpPr txBox="1">
            <a:spLocks noGrp="1"/>
          </p:cNvSpPr>
          <p:nvPr>
            <p:ph type="body" idx="14"/>
          </p:nvPr>
        </p:nvSpPr>
        <p:spPr>
          <a:xfrm>
            <a:off x="29990220" y="23749000"/>
            <a:ext cx="13585200" cy="1066800"/>
          </a:xfrm>
          <a:prstGeom prst="rect">
            <a:avLst/>
          </a:prstGeom>
          <a:solidFill>
            <a:srgbClr val="E06666"/>
          </a:solidFill>
          <a:ln w="9525" cap="flat" cmpd="sng">
            <a:solidFill>
              <a:srgbClr val="09306B"/>
            </a:solidFill>
            <a:prstDash val="solid"/>
            <a:round/>
            <a:headEnd type="none" w="sm" len="sm"/>
            <a:tailEnd type="none" w="sm" len="sm"/>
          </a:ln>
        </p:spPr>
        <p:txBody>
          <a:bodyPr spcFirstLastPara="1" wrap="square" lIns="156700" tIns="78350" rIns="156700" bIns="78350" anchor="t" anchorCtr="0">
            <a:noAutofit/>
          </a:bodyPr>
          <a:lstStyle/>
          <a:p>
            <a:pPr marL="0" indent="0" algn="ctr">
              <a:spcBef>
                <a:spcPts val="0"/>
              </a:spcBef>
            </a:pPr>
            <a:r>
              <a:rPr lang="en-US" sz="6600">
                <a:latin typeface="Caveat"/>
                <a:ea typeface="Caveat"/>
                <a:cs typeface="Caveat"/>
                <a:sym typeface="Caveat"/>
              </a:rPr>
              <a:t>Conclusion</a:t>
            </a:r>
            <a:endParaRPr sz="6600">
              <a:latin typeface="Caveat"/>
              <a:ea typeface="Caveat"/>
              <a:cs typeface="Caveat"/>
              <a:sym typeface="Caveat"/>
            </a:endParaRPr>
          </a:p>
        </p:txBody>
      </p:sp>
      <p:sp>
        <p:nvSpPr>
          <p:cNvPr id="41" name="Google Shape;41;p3"/>
          <p:cNvSpPr txBox="1">
            <a:spLocks noGrp="1"/>
          </p:cNvSpPr>
          <p:nvPr>
            <p:ph type="body" idx="15"/>
          </p:nvPr>
        </p:nvSpPr>
        <p:spPr>
          <a:xfrm>
            <a:off x="15152840" y="4792100"/>
            <a:ext cx="13585200" cy="26670000"/>
          </a:xfrm>
          <a:prstGeom prst="rect">
            <a:avLst/>
          </a:prstGeom>
          <a:noFill/>
          <a:ln>
            <a:noFill/>
          </a:ln>
        </p:spPr>
        <p:txBody>
          <a:bodyPr spcFirstLastPara="1" wrap="square" lIns="156700" tIns="78350" rIns="156700" bIns="78350" anchor="t" anchorCtr="0">
            <a:noAutofit/>
          </a:bodyPr>
          <a:lstStyle/>
          <a:p>
            <a:pPr marL="0" indent="0">
              <a:spcBef>
                <a:spcPts val="0"/>
              </a:spcBef>
            </a:pPr>
            <a:endParaRPr sz="4600" dirty="0">
              <a:latin typeface="Lexend"/>
              <a:ea typeface="Lexend"/>
              <a:cs typeface="Lexend"/>
              <a:sym typeface="Lexend"/>
            </a:endParaRPr>
          </a:p>
          <a:p>
            <a:pPr indent="-762000">
              <a:spcBef>
                <a:spcPts val="0"/>
              </a:spcBef>
              <a:buSzPts val="2400"/>
              <a:buFont typeface="Arial"/>
              <a:buChar char="❖"/>
            </a:pPr>
            <a:r>
              <a:rPr lang="en-US" sz="4800" dirty="0">
                <a:latin typeface="Lexend"/>
                <a:ea typeface="Lexend"/>
                <a:cs typeface="Lexend"/>
                <a:sym typeface="Lexend"/>
              </a:rPr>
              <a:t>Current Black NFL Coaches: </a:t>
            </a:r>
            <a:endParaRPr sz="4800" dirty="0">
              <a:latin typeface="Lexend"/>
              <a:ea typeface="Lexend"/>
              <a:cs typeface="Lexend"/>
              <a:sym typeface="Lexend"/>
            </a:endParaRPr>
          </a:p>
          <a:p>
            <a:pPr lvl="1" indent="-762000">
              <a:spcBef>
                <a:spcPts val="0"/>
              </a:spcBef>
              <a:buSzPts val="2400"/>
              <a:buFont typeface="Lexend"/>
              <a:buChar char="➢"/>
            </a:pPr>
            <a:r>
              <a:rPr lang="en-US" sz="4800" dirty="0">
                <a:latin typeface="Lexend"/>
                <a:ea typeface="Lexend"/>
                <a:cs typeface="Lexend"/>
                <a:sym typeface="Lexend"/>
              </a:rPr>
              <a:t>Mike Tomlin of the Pittsburgh Steelers</a:t>
            </a:r>
            <a:endParaRPr sz="4800" dirty="0">
              <a:latin typeface="Lexend"/>
              <a:ea typeface="Lexend"/>
              <a:cs typeface="Lexend"/>
              <a:sym typeface="Lexend"/>
            </a:endParaRPr>
          </a:p>
          <a:p>
            <a:pPr lvl="1" indent="-762000">
              <a:spcBef>
                <a:spcPts val="0"/>
              </a:spcBef>
              <a:buSzPts val="2400"/>
              <a:buFont typeface="Lexend"/>
              <a:buChar char="➢"/>
            </a:pPr>
            <a:r>
              <a:rPr lang="en-US" sz="4800" dirty="0">
                <a:latin typeface="Lexend"/>
                <a:ea typeface="Lexend"/>
                <a:cs typeface="Lexend"/>
                <a:sym typeface="Lexend"/>
              </a:rPr>
              <a:t>Todd Bowles of the Tampa Bay Buccaneers</a:t>
            </a:r>
            <a:endParaRPr sz="4800" dirty="0">
              <a:latin typeface="Lexend"/>
              <a:ea typeface="Lexend"/>
              <a:cs typeface="Lexend"/>
              <a:sym typeface="Lexend"/>
            </a:endParaRPr>
          </a:p>
          <a:p>
            <a:pPr lvl="1" indent="-762000">
              <a:spcBef>
                <a:spcPts val="0"/>
              </a:spcBef>
              <a:buSzPts val="2400"/>
              <a:buFont typeface="Lexend"/>
              <a:buChar char="➢"/>
            </a:pPr>
            <a:r>
              <a:rPr lang="en-US" sz="4800" dirty="0">
                <a:latin typeface="Lexend"/>
                <a:ea typeface="Lexend"/>
                <a:cs typeface="Lexend"/>
                <a:sym typeface="Lexend"/>
              </a:rPr>
              <a:t>DeMeco </a:t>
            </a:r>
            <a:r>
              <a:rPr lang="en-US" sz="4800" dirty="0" err="1">
                <a:latin typeface="Lexend"/>
                <a:ea typeface="Lexend"/>
                <a:cs typeface="Lexend"/>
                <a:sym typeface="Lexend"/>
              </a:rPr>
              <a:t>Ryans</a:t>
            </a:r>
            <a:r>
              <a:rPr lang="en-US" sz="4800" dirty="0">
                <a:latin typeface="Lexend"/>
                <a:ea typeface="Lexend"/>
                <a:cs typeface="Lexend"/>
                <a:sym typeface="Lexend"/>
              </a:rPr>
              <a:t> of the Houston Texans</a:t>
            </a:r>
            <a:endParaRPr sz="4800" dirty="0">
              <a:latin typeface="Lexend"/>
              <a:ea typeface="Lexend"/>
              <a:cs typeface="Lexend"/>
              <a:sym typeface="Lexend"/>
            </a:endParaRPr>
          </a:p>
          <a:p>
            <a:pPr marL="0" indent="0">
              <a:spcBef>
                <a:spcPts val="0"/>
              </a:spcBef>
            </a:pPr>
            <a:endParaRPr sz="4600" dirty="0">
              <a:latin typeface="Lexend"/>
              <a:ea typeface="Lexend"/>
              <a:cs typeface="Lexend"/>
              <a:sym typeface="Lexend"/>
            </a:endParaRPr>
          </a:p>
          <a:p>
            <a:pPr marL="0" indent="0">
              <a:spcBef>
                <a:spcPts val="0"/>
              </a:spcBef>
            </a:pPr>
            <a:endParaRPr sz="4600" dirty="0">
              <a:latin typeface="Lexend"/>
              <a:ea typeface="Lexend"/>
              <a:cs typeface="Lexend"/>
              <a:sym typeface="Lexend"/>
            </a:endParaRPr>
          </a:p>
        </p:txBody>
      </p:sp>
      <p:pic>
        <p:nvPicPr>
          <p:cNvPr id="42" name="Google Shape;42;p3"/>
          <p:cNvPicPr preferRelativeResize="0"/>
          <p:nvPr/>
        </p:nvPicPr>
        <p:blipFill>
          <a:blip r:embed="rId3">
            <a:alphaModFix/>
          </a:blip>
          <a:stretch>
            <a:fillRect/>
          </a:stretch>
        </p:blipFill>
        <p:spPr>
          <a:xfrm>
            <a:off x="17481200" y="26179552"/>
            <a:ext cx="10577702" cy="6170266"/>
          </a:xfrm>
          <a:prstGeom prst="rect">
            <a:avLst/>
          </a:prstGeom>
          <a:noFill/>
          <a:ln>
            <a:noFill/>
          </a:ln>
        </p:spPr>
      </p:pic>
      <p:pic>
        <p:nvPicPr>
          <p:cNvPr id="43" name="Google Shape;43;p3"/>
          <p:cNvPicPr preferRelativeResize="0"/>
          <p:nvPr/>
        </p:nvPicPr>
        <p:blipFill>
          <a:blip r:embed="rId4">
            <a:alphaModFix/>
          </a:blip>
          <a:stretch>
            <a:fillRect/>
          </a:stretch>
        </p:blipFill>
        <p:spPr>
          <a:xfrm>
            <a:off x="16225801" y="18436851"/>
            <a:ext cx="11997150" cy="7418230"/>
          </a:xfrm>
          <a:prstGeom prst="rect">
            <a:avLst/>
          </a:prstGeom>
          <a:noFill/>
          <a:ln>
            <a:noFill/>
          </a:ln>
        </p:spPr>
      </p:pic>
      <p:pic>
        <p:nvPicPr>
          <p:cNvPr id="44" name="Google Shape;44;p3"/>
          <p:cNvPicPr preferRelativeResize="0"/>
          <p:nvPr/>
        </p:nvPicPr>
        <p:blipFill>
          <a:blip r:embed="rId5">
            <a:alphaModFix/>
          </a:blip>
          <a:stretch>
            <a:fillRect/>
          </a:stretch>
        </p:blipFill>
        <p:spPr>
          <a:xfrm>
            <a:off x="16528975" y="9203350"/>
            <a:ext cx="10577654" cy="7933200"/>
          </a:xfrm>
          <a:prstGeom prst="rect">
            <a:avLst/>
          </a:prstGeom>
          <a:noFill/>
          <a:ln>
            <a:noFill/>
          </a:ln>
        </p:spPr>
      </p:pic>
      <p:sp>
        <p:nvSpPr>
          <p:cNvPr id="45" name="Google Shape;45;p3"/>
          <p:cNvSpPr txBox="1"/>
          <p:nvPr/>
        </p:nvSpPr>
        <p:spPr>
          <a:xfrm>
            <a:off x="16528950" y="17011650"/>
            <a:ext cx="11694000" cy="1962000"/>
          </a:xfrm>
          <a:prstGeom prst="rect">
            <a:avLst/>
          </a:prstGeom>
          <a:noFill/>
          <a:ln>
            <a:noFill/>
          </a:ln>
        </p:spPr>
        <p:txBody>
          <a:bodyPr spcFirstLastPara="1" wrap="square" lIns="182850" tIns="182850" rIns="182850" bIns="182850" anchor="t" anchorCtr="0">
            <a:noAutofit/>
          </a:bodyPr>
          <a:lstStyle/>
          <a:p>
            <a:r>
              <a:rPr lang="en-US" sz="3600" dirty="0">
                <a:latin typeface="Lexend"/>
                <a:ea typeface="Lexend"/>
                <a:cs typeface="Lexend"/>
                <a:sym typeface="Lexend"/>
              </a:rPr>
              <a:t>When Black athletes stumble and fall, there appears to be little sympathy but plenty of media, society, and scrutiny (Muhammad, James, 2023).</a:t>
            </a:r>
            <a:endParaRPr sz="3600" dirty="0">
              <a:latin typeface="Lexend"/>
              <a:ea typeface="Lexend"/>
              <a:cs typeface="Lexend"/>
              <a:sym typeface="Lexend"/>
            </a:endParaRPr>
          </a:p>
        </p:txBody>
      </p:sp>
      <p:sp>
        <p:nvSpPr>
          <p:cNvPr id="46" name="Google Shape;46;p3"/>
          <p:cNvSpPr txBox="1"/>
          <p:nvPr/>
        </p:nvSpPr>
        <p:spPr>
          <a:xfrm>
            <a:off x="18534429" y="25291834"/>
            <a:ext cx="8572200" cy="739800"/>
          </a:xfrm>
          <a:prstGeom prst="rect">
            <a:avLst/>
          </a:prstGeom>
          <a:noFill/>
          <a:ln>
            <a:noFill/>
          </a:ln>
        </p:spPr>
        <p:txBody>
          <a:bodyPr spcFirstLastPara="1" wrap="square" lIns="182850" tIns="182850" rIns="182850" bIns="182850" anchor="t" anchorCtr="0">
            <a:noAutofit/>
          </a:bodyPr>
          <a:lstStyle/>
          <a:p>
            <a:pPr marL="1828800" indent="914400"/>
            <a:r>
              <a:rPr lang="en-US" sz="5000" dirty="0">
                <a:latin typeface="Lexend"/>
                <a:ea typeface="Lexend"/>
                <a:cs typeface="Lexend"/>
                <a:sym typeface="Lexend"/>
              </a:rPr>
              <a:t>(ESPN, 2023) </a:t>
            </a:r>
            <a:endParaRPr sz="5000" dirty="0">
              <a:latin typeface="Lexend"/>
              <a:ea typeface="Lexend"/>
              <a:cs typeface="Lexend"/>
              <a:sym typeface="Lexend"/>
            </a:endParaRPr>
          </a:p>
        </p:txBody>
      </p:sp>
      <p:sp>
        <p:nvSpPr>
          <p:cNvPr id="47" name="Google Shape;47;p3"/>
          <p:cNvSpPr txBox="1"/>
          <p:nvPr/>
        </p:nvSpPr>
        <p:spPr>
          <a:xfrm>
            <a:off x="17481200" y="32198250"/>
            <a:ext cx="10085400" cy="739800"/>
          </a:xfrm>
          <a:prstGeom prst="rect">
            <a:avLst/>
          </a:prstGeom>
          <a:noFill/>
          <a:ln>
            <a:noFill/>
          </a:ln>
        </p:spPr>
        <p:txBody>
          <a:bodyPr spcFirstLastPara="1" wrap="square" lIns="182850" tIns="182850" rIns="182850" bIns="182850" anchor="t" anchorCtr="0">
            <a:noAutofit/>
          </a:bodyPr>
          <a:lstStyle/>
          <a:p>
            <a:pPr marL="1828800" indent="914400"/>
            <a:r>
              <a:rPr lang="en-US" sz="3000">
                <a:latin typeface="Lexend"/>
                <a:ea typeface="Lexend"/>
                <a:cs typeface="Lexend"/>
                <a:sym typeface="Lexend"/>
              </a:rPr>
              <a:t>(Struyk, Ryan, 2017.) </a:t>
            </a:r>
            <a:endParaRPr sz="3000">
              <a:latin typeface="Lexend"/>
              <a:ea typeface="Lexend"/>
              <a:cs typeface="Lexend"/>
              <a:sym typeface="Lexend"/>
            </a:endParaRPr>
          </a:p>
        </p:txBody>
      </p:sp>
      <p:pic>
        <p:nvPicPr>
          <p:cNvPr id="3" name="Picture 3" descr="A qr code with a few black squares&#10;&#10;Description automatically generated">
            <a:extLst>
              <a:ext uri="{FF2B5EF4-FFF2-40B4-BE49-F238E27FC236}">
                <a16:creationId xmlns:a16="http://schemas.microsoft.com/office/drawing/2014/main" id="{6F0637A0-4339-D883-7E1C-BC2D25C9EEA1}"/>
              </a:ext>
            </a:extLst>
          </p:cNvPr>
          <p:cNvPicPr>
            <a:picLocks noChangeAspect="1"/>
          </p:cNvPicPr>
          <p:nvPr/>
        </p:nvPicPr>
        <p:blipFill>
          <a:blip r:embed="rId6"/>
          <a:stretch>
            <a:fillRect/>
          </a:stretch>
        </p:blipFill>
        <p:spPr>
          <a:xfrm>
            <a:off x="39874514" y="740308"/>
            <a:ext cx="3086100" cy="3086100"/>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706</Words>
  <Application>Microsoft Macintosh PowerPoint</Application>
  <PresentationFormat>Custom</PresentationFormat>
  <Paragraphs>36</Paragraphs>
  <Slides>1</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vt:i4>
      </vt:variant>
    </vt:vector>
  </HeadingPairs>
  <TitlesOfParts>
    <vt:vector size="6" baseType="lpstr">
      <vt:lpstr>Caveat</vt:lpstr>
      <vt:lpstr>Arial</vt:lpstr>
      <vt:lpstr>Lexend</vt:lpstr>
      <vt:lpstr>Times New Roman</vt:lpstr>
      <vt:lpstr>Office Theme</vt:lpstr>
      <vt:lpstr>Disparities within Professional Sports in America  Noah Louesy  Trinity School of Durham and Chapel Hill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Disparities within Professional Sports in America  Noah Louesy  Trinity School of Durham and Chapel Hill </dc:title>
  <cp:lastModifiedBy>Kennedy Ruff</cp:lastModifiedBy>
  <cp:revision>22</cp:revision>
  <dcterms:modified xsi:type="dcterms:W3CDTF">2023-07-28T01:12:49Z</dcterms:modified>
</cp:coreProperties>
</file>