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inc4J9SaQBdTqEe7jBa4qSF/jLJ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06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399"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2143399" y="685800"/>
            <a:ext cx="2571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522514" y="812800"/>
            <a:ext cx="31873200" cy="4470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ctr" anchorCtr="1">
            <a:noAutofit/>
          </a:bodyPr>
          <a:lstStyle>
            <a:lvl1pPr marR="0" lvl="0" algn="ctr" rtl="0">
              <a:lnSpc>
                <a:spcPct val="100000"/>
              </a:lnSpc>
              <a:spcBef>
                <a:spcPts val="0"/>
              </a:spcBef>
              <a:spcAft>
                <a:spcPts val="0"/>
              </a:spcAft>
              <a:buClr>
                <a:schemeClr val="lt1"/>
              </a:buClr>
              <a:buSzPts val="28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28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522515" y="56896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522515" y="7518400"/>
            <a:ext cx="10189200" cy="115824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522515" y="195072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522515" y="21336000"/>
            <a:ext cx="10189200" cy="97536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522515" y="314960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522515" y="33324800"/>
            <a:ext cx="10189200" cy="97536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1364687" y="56896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2206858" y="33324800"/>
            <a:ext cx="10189200" cy="9753600"/>
          </a:xfrm>
          <a:prstGeom prst="rect">
            <a:avLst/>
          </a:prstGeom>
          <a:noFill/>
          <a:ln>
            <a:noFill/>
          </a:ln>
        </p:spPr>
        <p:txBody>
          <a:bodyPr spcFirstLastPara="1" wrap="square" lIns="182850" tIns="182850" rIns="182850" bIns="182850" anchor="t" anchorCtr="0">
            <a:noAutofit/>
          </a:bodyPr>
          <a:lstStyle>
            <a:lvl1pPr marL="457200" marR="0" lvl="0"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2206858" y="56896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2206858" y="7518400"/>
            <a:ext cx="10189200" cy="23571300"/>
          </a:xfrm>
          <a:prstGeom prst="rect">
            <a:avLst/>
          </a:prstGeom>
          <a:noFill/>
          <a:ln>
            <a:noFill/>
          </a:ln>
        </p:spPr>
        <p:txBody>
          <a:bodyPr spcFirstLastPara="1" wrap="square" lIns="182850" tIns="182850" rIns="182850" bIns="182850" anchor="t" anchorCtr="0">
            <a:noAutofit/>
          </a:bodyPr>
          <a:lstStyle>
            <a:lvl1pPr marL="457200" marR="0" lvl="0"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1pPr>
            <a:lvl2pPr marL="914400" marR="0" lvl="1"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2206858" y="31496000"/>
            <a:ext cx="10189200" cy="14223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182850" tIns="182850" rIns="182850" bIns="182850" anchor="t" anchorCtr="0">
            <a:noAutofit/>
          </a:bodyPr>
          <a:lstStyle>
            <a:lvl1pPr marL="457200" marR="0" lvl="0" indent="-228600" algn="l" rtl="0">
              <a:lnSpc>
                <a:spcPct val="100000"/>
              </a:lnSpc>
              <a:spcBef>
                <a:spcPts val="800"/>
              </a:spcBef>
              <a:spcAft>
                <a:spcPts val="0"/>
              </a:spcAft>
              <a:buClr>
                <a:schemeClr val="lt1"/>
              </a:buClr>
              <a:buSzPts val="2800"/>
              <a:buFont typeface="Arial"/>
              <a:buNone/>
              <a:defRPr sz="4200" b="1" i="0" u="none" strike="noStrike" cap="none">
                <a:solidFill>
                  <a:schemeClr val="lt1"/>
                </a:solidFill>
                <a:latin typeface="Arial"/>
                <a:ea typeface="Arial"/>
                <a:cs typeface="Arial"/>
                <a:sym typeface="Arial"/>
              </a:defRPr>
            </a:lvl1pPr>
            <a:lvl2pPr marL="914400" marR="0" lvl="1" indent="-901700"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L="1371600" marR="0" lvl="2" indent="-800100"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L="1828800" marR="0" lvl="3"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L="2286000" marR="0" lvl="4"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1364687" y="7518400"/>
            <a:ext cx="10189200" cy="35559900"/>
          </a:xfrm>
          <a:prstGeom prst="rect">
            <a:avLst/>
          </a:prstGeom>
          <a:noFill/>
          <a:ln>
            <a:noFill/>
          </a:ln>
        </p:spPr>
        <p:txBody>
          <a:bodyPr spcFirstLastPara="1" wrap="square" lIns="182850" tIns="182850" rIns="182850" bIns="182850" anchor="t" anchorCtr="0">
            <a:noAutofit/>
          </a:bodyPr>
          <a:lstStyle>
            <a:lvl1pPr marL="457200" marR="0" lvl="0"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2pPr>
            <a:lvl3pPr marL="1371600" marR="0" lvl="2"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3pPr>
            <a:lvl4pPr marL="1828800" marR="0" lvl="3"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4pPr>
            <a:lvl5pPr marL="2286000" marR="0" lvl="4" indent="-406400" algn="l" rtl="0">
              <a:lnSpc>
                <a:spcPct val="100000"/>
              </a:lnSpc>
              <a:spcBef>
                <a:spcPts val="6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5pPr>
            <a:lvl6pPr marL="2743200" marR="0" lvl="5"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L="3200400" marR="0" lvl="6"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L="3657600" marR="0" lvl="7"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L="4114800" marR="0" lvl="8" indent="-723900"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914403" y="1219200"/>
            <a:ext cx="2351100" cy="3657600"/>
          </a:xfrm>
          <a:prstGeom prst="rect">
            <a:avLst/>
          </a:prstGeom>
          <a:solidFill>
            <a:schemeClr val="lt1"/>
          </a:solidFill>
          <a:ln>
            <a:noFill/>
          </a:ln>
        </p:spPr>
      </p:sp>
      <p:sp>
        <p:nvSpPr>
          <p:cNvPr id="21" name="Google Shape;21;p3"/>
          <p:cNvSpPr>
            <a:spLocks noGrp="1"/>
          </p:cNvSpPr>
          <p:nvPr>
            <p:ph type="pic" idx="17"/>
          </p:nvPr>
        </p:nvSpPr>
        <p:spPr>
          <a:xfrm>
            <a:off x="29783318" y="1219200"/>
            <a:ext cx="2351100" cy="3657600"/>
          </a:xfrm>
          <a:prstGeom prst="rect">
            <a:avLst/>
          </a:prstGeom>
          <a:solidFill>
            <a:schemeClr val="lt1"/>
          </a:solidFill>
          <a:ln>
            <a:noFill/>
          </a:ln>
        </p:spPr>
      </p:sp>
      <p:sp>
        <p:nvSpPr>
          <p:cNvPr id="22" name="Google Shape;22;p3"/>
          <p:cNvSpPr>
            <a:spLocks noGrp="1"/>
          </p:cNvSpPr>
          <p:nvPr>
            <p:ph type="chart" idx="18"/>
          </p:nvPr>
        </p:nvSpPr>
        <p:spPr>
          <a:xfrm>
            <a:off x="12148461" y="21539200"/>
            <a:ext cx="8621700" cy="8940900"/>
          </a:xfrm>
          <a:prstGeom prst="rect">
            <a:avLst/>
          </a:prstGeom>
          <a:noFill/>
          <a:ln>
            <a:noFill/>
          </a:ln>
        </p:spPr>
        <p:txBody>
          <a:bodyPr spcFirstLastPara="1" wrap="square" lIns="182850" tIns="182850" rIns="182850" bIns="182850" anchor="t" anchorCtr="0">
            <a:noAutofit/>
          </a:bodyPr>
          <a:lstStyle>
            <a:lvl1pPr marR="0" lvl="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2148461" y="32715200"/>
            <a:ext cx="8621700" cy="8940900"/>
          </a:xfrm>
          <a:prstGeom prst="rect">
            <a:avLst/>
          </a:prstGeom>
          <a:noFill/>
          <a:ln>
            <a:noFill/>
          </a:ln>
        </p:spPr>
        <p:txBody>
          <a:bodyPr spcFirstLastPara="1" wrap="square" lIns="182850" tIns="182850" rIns="182850" bIns="182850" anchor="t" anchorCtr="0">
            <a:noAutofit/>
          </a:bodyPr>
          <a:lstStyle>
            <a:lvl1pPr marR="0" lvl="0" algn="l" rtl="0">
              <a:lnSpc>
                <a:spcPct val="100000"/>
              </a:lnSpc>
              <a:spcBef>
                <a:spcPts val="600"/>
              </a:spcBef>
              <a:spcAft>
                <a:spcPts val="0"/>
              </a:spcAft>
              <a:buClr>
                <a:schemeClr val="dk1"/>
              </a:buClr>
              <a:buSzPts val="28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00"/>
              </a:spcBef>
              <a:spcAft>
                <a:spcPts val="0"/>
              </a:spcAft>
              <a:buClr>
                <a:schemeClr val="dk1"/>
              </a:buClr>
              <a:buSzPts val="106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90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600"/>
              </a:spcBef>
              <a:spcAft>
                <a:spcPts val="0"/>
              </a:spcAft>
              <a:buClr>
                <a:schemeClr val="dk1"/>
              </a:buClr>
              <a:buSzPts val="78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30403800" y="43222363"/>
            <a:ext cx="2057400" cy="32918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2838598" y="60700"/>
            <a:ext cx="27241200" cy="27903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spAutoFit/>
          </a:bodyPr>
          <a:lstStyle/>
          <a:p>
            <a:pPr marL="0" marR="0" lvl="0" indent="0" algn="ctr" rtl="0">
              <a:lnSpc>
                <a:spcPct val="100000"/>
              </a:lnSpc>
              <a:spcBef>
                <a:spcPts val="0"/>
              </a:spcBef>
              <a:spcAft>
                <a:spcPts val="0"/>
              </a:spcAft>
              <a:buClr>
                <a:schemeClr val="lt1"/>
              </a:buClr>
              <a:buSzPts val="2800"/>
              <a:buFont typeface="Arial"/>
              <a:buNone/>
            </a:pPr>
            <a:r>
              <a:rPr lang="en-US" sz="5700"/>
              <a:t>Asexuality: Common Stereotypes and How They Affect the Asexual Community</a:t>
            </a:r>
            <a:endParaRPr sz="5700"/>
          </a:p>
          <a:p>
            <a:pPr marL="0" marR="0" lvl="0" indent="0" algn="ctr" rtl="0">
              <a:lnSpc>
                <a:spcPct val="100000"/>
              </a:lnSpc>
              <a:spcBef>
                <a:spcPts val="0"/>
              </a:spcBef>
              <a:spcAft>
                <a:spcPts val="0"/>
              </a:spcAft>
              <a:buClr>
                <a:schemeClr val="lt1"/>
              </a:buClr>
              <a:buSzPts val="2800"/>
              <a:buFont typeface="Arial"/>
              <a:buNone/>
            </a:pPr>
            <a:r>
              <a:rPr lang="en-US" sz="5700"/>
              <a:t>Natalie Courliss - New Tech</a:t>
            </a:r>
            <a:endParaRPr sz="5700"/>
          </a:p>
        </p:txBody>
      </p:sp>
      <p:sp>
        <p:nvSpPr>
          <p:cNvPr id="30" name="Google Shape;30;p1"/>
          <p:cNvSpPr txBox="1">
            <a:spLocks noGrp="1"/>
          </p:cNvSpPr>
          <p:nvPr>
            <p:ph type="body" idx="1"/>
          </p:nvPr>
        </p:nvSpPr>
        <p:spPr>
          <a:xfrm>
            <a:off x="522571" y="3074433"/>
            <a:ext cx="10188900" cy="9279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spAutoFit/>
          </a:bodyPr>
          <a:lstStyle/>
          <a:p>
            <a:pPr marL="0" marR="0" lvl="0" indent="0" algn="l" rtl="0">
              <a:lnSpc>
                <a:spcPct val="100000"/>
              </a:lnSpc>
              <a:spcBef>
                <a:spcPts val="0"/>
              </a:spcBef>
              <a:spcAft>
                <a:spcPts val="0"/>
              </a:spcAft>
              <a:buClr>
                <a:schemeClr val="lt1"/>
              </a:buClr>
              <a:buSzPts val="2800"/>
              <a:buFont typeface="Arial"/>
              <a:buNone/>
            </a:pPr>
            <a:r>
              <a:rPr lang="en-US" sz="5000"/>
              <a:t>			 	  						Introduction</a:t>
            </a:r>
            <a:endParaRPr sz="5000" b="1" i="0" u="none" strike="noStrike" cap="none">
              <a:solidFill>
                <a:schemeClr val="lt1"/>
              </a:solidFill>
              <a:latin typeface="Arial"/>
              <a:ea typeface="Arial"/>
              <a:cs typeface="Arial"/>
              <a:sym typeface="Arial"/>
            </a:endParaRPr>
          </a:p>
        </p:txBody>
      </p:sp>
      <p:sp>
        <p:nvSpPr>
          <p:cNvPr id="31" name="Google Shape;31;p1"/>
          <p:cNvSpPr txBox="1">
            <a:spLocks noGrp="1"/>
          </p:cNvSpPr>
          <p:nvPr>
            <p:ph type="body" idx="2"/>
          </p:nvPr>
        </p:nvSpPr>
        <p:spPr>
          <a:xfrm>
            <a:off x="522544" y="4774567"/>
            <a:ext cx="10842000" cy="11148300"/>
          </a:xfrm>
          <a:prstGeom prst="rect">
            <a:avLst/>
          </a:prstGeom>
          <a:noFill/>
          <a:ln w="9525" cap="flat" cmpd="sng">
            <a:solidFill>
              <a:srgbClr val="000000"/>
            </a:solidFill>
            <a:prstDash val="solid"/>
            <a:round/>
            <a:headEnd type="none" w="sm" len="sm"/>
            <a:tailEnd type="none" w="sm" len="sm"/>
          </a:ln>
        </p:spPr>
        <p:txBody>
          <a:bodyPr spcFirstLastPara="1" wrap="square" lIns="156700" tIns="78350" rIns="156700" bIns="7835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n-US" sz="4200">
                <a:latin typeface="Arial"/>
                <a:ea typeface="Arial"/>
                <a:cs typeface="Arial"/>
                <a:sym typeface="Arial"/>
              </a:rPr>
              <a:t>The asexual community is often overlooked and underrepresented, and there are many harmful and inaccurate steterotypes about asexuality that exist, in a few different communities, like the medical community, mass media (films/books/TV shows), and within the LGBTQ+ community itself. Some common misconceptions about asexuality include that asexual people never have or enjoy sex, that they don’t have romantic relationships, or that they are unfeeling and cold-hearted towards others, which is known as the robot stereotype. </a:t>
            </a:r>
            <a:r>
              <a:rPr lang="en-US" sz="4200" i="1">
                <a:latin typeface="Arial"/>
                <a:ea typeface="Arial"/>
                <a:cs typeface="Arial"/>
                <a:sym typeface="Arial"/>
              </a:rPr>
              <a:t>What effects do harmful stereotypes and misconceptions about asexuality have on the asexual community and what can be done to combat or prevent these effects?</a:t>
            </a:r>
            <a:endParaRPr sz="4200"/>
          </a:p>
        </p:txBody>
      </p:sp>
      <p:sp>
        <p:nvSpPr>
          <p:cNvPr id="32" name="Google Shape;32;p1"/>
          <p:cNvSpPr txBox="1">
            <a:spLocks noGrp="1"/>
          </p:cNvSpPr>
          <p:nvPr>
            <p:ph type="body" idx="3"/>
          </p:nvPr>
        </p:nvSpPr>
        <p:spPr>
          <a:xfrm>
            <a:off x="522563" y="18236083"/>
            <a:ext cx="10188900" cy="1081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spAutoFit/>
          </a:bodyPr>
          <a:lstStyle/>
          <a:p>
            <a:pPr marL="0" marR="0" lvl="0" indent="0" algn="ctr" rtl="0">
              <a:lnSpc>
                <a:spcPct val="100000"/>
              </a:lnSpc>
              <a:spcBef>
                <a:spcPts val="0"/>
              </a:spcBef>
              <a:spcAft>
                <a:spcPts val="0"/>
              </a:spcAft>
              <a:buClr>
                <a:schemeClr val="lt1"/>
              </a:buClr>
              <a:buSzPts val="2800"/>
              <a:buFont typeface="Arial"/>
              <a:buNone/>
            </a:pPr>
            <a:r>
              <a:rPr lang="en-US" sz="6000"/>
              <a:t>Background Information</a:t>
            </a:r>
            <a:endParaRPr sz="6000" b="1" i="0" u="none" strike="noStrike" cap="none">
              <a:solidFill>
                <a:schemeClr val="lt1"/>
              </a:solidFill>
              <a:latin typeface="Arial"/>
              <a:ea typeface="Arial"/>
              <a:cs typeface="Arial"/>
              <a:sym typeface="Arial"/>
            </a:endParaRPr>
          </a:p>
        </p:txBody>
      </p:sp>
      <p:sp>
        <p:nvSpPr>
          <p:cNvPr id="33" name="Google Shape;33;p1"/>
          <p:cNvSpPr txBox="1">
            <a:spLocks noGrp="1"/>
          </p:cNvSpPr>
          <p:nvPr>
            <p:ph type="body" idx="4"/>
          </p:nvPr>
        </p:nvSpPr>
        <p:spPr>
          <a:xfrm>
            <a:off x="522538" y="20368450"/>
            <a:ext cx="19095300" cy="229389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156700" tIns="78350" rIns="156700" bIns="78350" anchor="b" anchorCtr="0">
            <a:spAutoFit/>
          </a:bodyPr>
          <a:lstStyle/>
          <a:p>
            <a:pPr marL="914400" lvl="0" indent="-711200" algn="l" rtl="0">
              <a:lnSpc>
                <a:spcPct val="100000"/>
              </a:lnSpc>
              <a:spcBef>
                <a:spcPts val="2400"/>
              </a:spcBef>
              <a:spcAft>
                <a:spcPts val="0"/>
              </a:spcAft>
              <a:buClr>
                <a:srgbClr val="000000"/>
              </a:buClr>
              <a:buSzPts val="4000"/>
              <a:buFont typeface="Arial"/>
              <a:buChar char="●"/>
            </a:pPr>
            <a:r>
              <a:rPr lang="en-US" sz="4000">
                <a:solidFill>
                  <a:srgbClr val="000000"/>
                </a:solidFill>
                <a:latin typeface="Arial"/>
                <a:ea typeface="Arial"/>
                <a:cs typeface="Arial"/>
                <a:sym typeface="Arial"/>
              </a:rPr>
              <a:t>The concept of asexuality was first mentioned by German sexologist Magnus Hirschfeld, in 1896, and was described as people who did not experience sexual desire. (Timeline of asexual history,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Char char="●"/>
            </a:pPr>
            <a:r>
              <a:rPr lang="en-US" sz="4000">
                <a:latin typeface="Arial"/>
                <a:ea typeface="Arial"/>
                <a:cs typeface="Arial"/>
                <a:sym typeface="Arial"/>
              </a:rPr>
              <a:t>In the 1940s-50s, the Kinsey Scale, a scale ranging from 0-6 that describes one’s sexuality, included the category of X, describing someone who had “no socio-sexual contacts or reactions”. (Kinsey scale,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in 2003, </a:t>
            </a:r>
            <a:r>
              <a:rPr lang="en-US" sz="4000">
                <a:latin typeface="Arial"/>
                <a:ea typeface="Arial"/>
                <a:cs typeface="Arial"/>
                <a:sym typeface="Arial"/>
              </a:rPr>
              <a:t>New York published the Sexual Orientation Non-Discrimination Act, which was the first, and currently the only piece of legislation that mentions asexuality in the world. (Timeline of asexual history,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The asexual flag, which consists of black, white, grey, and purple stripes, was created in 2010 by AVEN user </a:t>
            </a:r>
            <a:r>
              <a:rPr lang="en-US" sz="4000" i="1">
                <a:solidFill>
                  <a:srgbClr val="000000"/>
                </a:solidFill>
                <a:latin typeface="Arial"/>
                <a:ea typeface="Arial"/>
                <a:cs typeface="Arial"/>
                <a:sym typeface="Arial"/>
              </a:rPr>
              <a:t>standup</a:t>
            </a:r>
            <a:r>
              <a:rPr lang="en-US" sz="4000">
                <a:solidFill>
                  <a:srgbClr val="000000"/>
                </a:solidFill>
                <a:latin typeface="Arial"/>
                <a:ea typeface="Arial"/>
                <a:cs typeface="Arial"/>
                <a:sym typeface="Arial"/>
              </a:rPr>
              <a:t>. Black represents asexuality, white represents sexuality, grey represents the grey area between asexuality and sexuality, and purple represents community. (Murray, 2020)</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Asexuality is on a sexual orientation where a person experiences no sexual attraction to others. (The Trevor Project, 2022)</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There are a spectrum of different a-sexualities that fall under the asexual umbrella, such as demisexual and grey-sexual. (Asexuality Archive, 2012)</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Demisexual - when a person only experiences sexual attraction to another person when they have a strong emotional bond to that person</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This strong emotional bond does not have to be love, it can be an emotional bond with a friend, or with a coworker. Not everyone is demi-sexual.</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Grey-sexual - when a person only experiences sexual attraction under certain circumstances or only experiences sexual attraction on occasion</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Sex-favorable - open to having sex, may enjoy it </a:t>
            </a:r>
            <a:r>
              <a:rPr lang="en-US" sz="4000">
                <a:latin typeface="Arial"/>
                <a:ea typeface="Arial"/>
                <a:cs typeface="Arial"/>
                <a:sym typeface="Arial"/>
              </a:rPr>
              <a:t>(Asexuals and Attitudes Towards Sex,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Sex-indifferent - no strong feelings towards sex, not enthusiastic and not disgusted by sex </a:t>
            </a:r>
            <a:r>
              <a:rPr lang="en-US" sz="4000">
                <a:latin typeface="Arial"/>
                <a:ea typeface="Arial"/>
                <a:cs typeface="Arial"/>
                <a:sym typeface="Arial"/>
              </a:rPr>
              <a:t>(Asexuals and Attitudes Towards Sex,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Sex-repulsed - feeling physically sick or disgusted when having sex, talking about sex, or thinking about sex (Asexuals and Attitudes Towards Sex,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Sex-averse - not interested in having sex, may find it unappealing or off-putting </a:t>
            </a:r>
            <a:r>
              <a:rPr lang="en-US" sz="4000">
                <a:latin typeface="Arial"/>
                <a:ea typeface="Arial"/>
                <a:cs typeface="Arial"/>
                <a:sym typeface="Arial"/>
              </a:rPr>
              <a:t>(Asexuals and Attitudes Towards Sex, n.d.)</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Asexual people can also be gay, lesbian, straight, bi, or pan. You can be attracted romantically to people but not sexually. This is called romantic orientation.</a:t>
            </a:r>
            <a:endParaRPr sz="4000">
              <a:solidFill>
                <a:srgbClr val="000000"/>
              </a:solidFill>
              <a:latin typeface="Arial"/>
              <a:ea typeface="Arial"/>
              <a:cs typeface="Arial"/>
              <a:sym typeface="Arial"/>
            </a:endParaRPr>
          </a:p>
          <a:p>
            <a:pPr marL="914400" lvl="0" indent="-711200" algn="l" rtl="0">
              <a:lnSpc>
                <a:spcPct val="100000"/>
              </a:lnSpc>
              <a:spcBef>
                <a:spcPts val="0"/>
              </a:spcBef>
              <a:spcAft>
                <a:spcPts val="0"/>
              </a:spcAft>
              <a:buClr>
                <a:srgbClr val="000000"/>
              </a:buClr>
              <a:buSzPts val="4000"/>
              <a:buFont typeface="Arial"/>
              <a:buChar char="●"/>
            </a:pPr>
            <a:r>
              <a:rPr lang="en-US" sz="4000">
                <a:solidFill>
                  <a:srgbClr val="000000"/>
                </a:solidFill>
                <a:latin typeface="Arial"/>
                <a:ea typeface="Arial"/>
                <a:cs typeface="Arial"/>
                <a:sym typeface="Arial"/>
              </a:rPr>
              <a:t>Aromantic is a romantic orientation sometimes confused with asexual. An aromantic person experiences no romantic attraction to other people. (Romantic Orientations, n.d.)</a:t>
            </a:r>
            <a:endParaRPr sz="4000">
              <a:latin typeface="Arial"/>
              <a:ea typeface="Arial"/>
              <a:cs typeface="Arial"/>
              <a:sym typeface="Arial"/>
            </a:endParaRPr>
          </a:p>
        </p:txBody>
      </p:sp>
      <p:sp>
        <p:nvSpPr>
          <p:cNvPr id="34" name="Google Shape;34;p1"/>
          <p:cNvSpPr txBox="1">
            <a:spLocks noGrp="1"/>
          </p:cNvSpPr>
          <p:nvPr>
            <p:ph type="body" idx="7"/>
          </p:nvPr>
        </p:nvSpPr>
        <p:spPr>
          <a:xfrm>
            <a:off x="11691265" y="3380767"/>
            <a:ext cx="10188900" cy="9279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spAutoFit/>
          </a:bodyPr>
          <a:lstStyle/>
          <a:p>
            <a:pPr marL="0" marR="0" lvl="0" indent="0" algn="ctr" rtl="0">
              <a:lnSpc>
                <a:spcPct val="100000"/>
              </a:lnSpc>
              <a:spcBef>
                <a:spcPts val="0"/>
              </a:spcBef>
              <a:spcAft>
                <a:spcPts val="0"/>
              </a:spcAft>
              <a:buClr>
                <a:schemeClr val="lt1"/>
              </a:buClr>
              <a:buSzPts val="2800"/>
              <a:buFont typeface="Arial"/>
              <a:buNone/>
            </a:pPr>
            <a:r>
              <a:rPr lang="en-US" sz="5000"/>
              <a:t>Methodology</a:t>
            </a:r>
            <a:endParaRPr sz="5000" b="1" i="0" u="none" strike="noStrike" cap="none">
              <a:solidFill>
                <a:schemeClr val="lt1"/>
              </a:solidFill>
              <a:latin typeface="Arial"/>
              <a:ea typeface="Arial"/>
              <a:cs typeface="Arial"/>
              <a:sym typeface="Arial"/>
            </a:endParaRPr>
          </a:p>
        </p:txBody>
      </p:sp>
      <p:sp>
        <p:nvSpPr>
          <p:cNvPr id="35" name="Google Shape;35;p1"/>
          <p:cNvSpPr txBox="1">
            <a:spLocks noGrp="1"/>
          </p:cNvSpPr>
          <p:nvPr>
            <p:ph type="body" idx="9"/>
          </p:nvPr>
        </p:nvSpPr>
        <p:spPr>
          <a:xfrm>
            <a:off x="11691283" y="14095188"/>
            <a:ext cx="10188900" cy="1081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spAutoFit/>
          </a:bodyPr>
          <a:lstStyle/>
          <a:p>
            <a:pPr marL="0" marR="0" lvl="0" indent="0" algn="ctr" rtl="0">
              <a:lnSpc>
                <a:spcPct val="100000"/>
              </a:lnSpc>
              <a:spcBef>
                <a:spcPts val="0"/>
              </a:spcBef>
              <a:spcAft>
                <a:spcPts val="0"/>
              </a:spcAft>
              <a:buClr>
                <a:schemeClr val="lt1"/>
              </a:buClr>
              <a:buSzPts val="2800"/>
              <a:buFont typeface="Arial"/>
              <a:buNone/>
            </a:pPr>
            <a:r>
              <a:rPr lang="en-US" sz="6000"/>
              <a:t>Results</a:t>
            </a:r>
            <a:endParaRPr sz="6000" b="1" i="0" u="none" strike="noStrike" cap="none">
              <a:solidFill>
                <a:schemeClr val="lt1"/>
              </a:solidFill>
              <a:latin typeface="Arial"/>
              <a:ea typeface="Arial"/>
              <a:cs typeface="Arial"/>
              <a:sym typeface="Arial"/>
            </a:endParaRPr>
          </a:p>
        </p:txBody>
      </p:sp>
      <p:sp>
        <p:nvSpPr>
          <p:cNvPr id="36" name="Google Shape;36;p1"/>
          <p:cNvSpPr txBox="1">
            <a:spLocks noGrp="1"/>
          </p:cNvSpPr>
          <p:nvPr>
            <p:ph type="body" idx="9"/>
          </p:nvPr>
        </p:nvSpPr>
        <p:spPr>
          <a:xfrm>
            <a:off x="22206802" y="3380751"/>
            <a:ext cx="10188900" cy="9279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spAutoFit/>
          </a:bodyPr>
          <a:lstStyle/>
          <a:p>
            <a:pPr marL="0" marR="0" lvl="0" indent="0" algn="ctr" rtl="0">
              <a:lnSpc>
                <a:spcPct val="100000"/>
              </a:lnSpc>
              <a:spcBef>
                <a:spcPts val="0"/>
              </a:spcBef>
              <a:spcAft>
                <a:spcPts val="0"/>
              </a:spcAft>
              <a:buClr>
                <a:schemeClr val="lt1"/>
              </a:buClr>
              <a:buSzPts val="2800"/>
              <a:buFont typeface="Arial"/>
              <a:buNone/>
            </a:pPr>
            <a:r>
              <a:rPr lang="en-US" sz="5000"/>
              <a:t>Conclusion</a:t>
            </a:r>
            <a:endParaRPr sz="5000" b="1" i="0" u="none" strike="noStrike" cap="none">
              <a:solidFill>
                <a:schemeClr val="lt1"/>
              </a:solidFill>
              <a:latin typeface="Arial"/>
              <a:ea typeface="Arial"/>
              <a:cs typeface="Arial"/>
              <a:sym typeface="Arial"/>
            </a:endParaRPr>
          </a:p>
        </p:txBody>
      </p:sp>
      <p:sp>
        <p:nvSpPr>
          <p:cNvPr id="37" name="Google Shape;37;p1"/>
          <p:cNvSpPr txBox="1">
            <a:spLocks noGrp="1"/>
          </p:cNvSpPr>
          <p:nvPr>
            <p:ph type="body" idx="15"/>
          </p:nvPr>
        </p:nvSpPr>
        <p:spPr>
          <a:xfrm>
            <a:off x="11786413" y="15731684"/>
            <a:ext cx="21031200" cy="3390600"/>
          </a:xfrm>
          <a:prstGeom prst="rect">
            <a:avLst/>
          </a:prstGeom>
          <a:noFill/>
          <a:ln w="9525" cap="flat" cmpd="sng">
            <a:solidFill>
              <a:srgbClr val="000000"/>
            </a:solidFill>
            <a:prstDash val="solid"/>
            <a:round/>
            <a:headEnd type="none" w="sm" len="sm"/>
            <a:tailEnd type="none" w="sm" len="sm"/>
          </a:ln>
        </p:spPr>
        <p:txBody>
          <a:bodyPr spcFirstLastPara="1" wrap="square" lIns="156700" tIns="78350" rIns="156700" bIns="78350" anchor="t" anchorCtr="0">
            <a:spAutoFit/>
          </a:bodyPr>
          <a:lstStyle/>
          <a:p>
            <a:pPr marL="0" lvl="0" indent="0" algn="l" rtl="0">
              <a:lnSpc>
                <a:spcPct val="100000"/>
              </a:lnSpc>
              <a:spcBef>
                <a:spcPts val="2400"/>
              </a:spcBef>
              <a:spcAft>
                <a:spcPts val="0"/>
              </a:spcAft>
              <a:buSzPts val="2800"/>
              <a:buNone/>
            </a:pPr>
            <a:r>
              <a:rPr lang="en-US" sz="4200">
                <a:latin typeface="Arial"/>
                <a:ea typeface="Arial"/>
                <a:cs typeface="Arial"/>
                <a:sym typeface="Arial"/>
              </a:rPr>
              <a:t>The main effect of stereotyping on the asexual community is a negative reputation, or lack of a reputation, because the asexual community is not well known. Some other effects are poor-quality treatment from medical services, or discrimination in healthcare, because asexualtiy is sometimes assumed to be a disease and not a sexual orientation.</a:t>
            </a:r>
            <a:endParaRPr sz="4200" i="0" u="none" strike="noStrike" cap="none">
              <a:solidFill>
                <a:schemeClr val="dk1"/>
              </a:solidFill>
              <a:latin typeface="Arial"/>
              <a:ea typeface="Arial"/>
              <a:cs typeface="Arial"/>
              <a:sym typeface="Arial"/>
            </a:endParaRPr>
          </a:p>
        </p:txBody>
      </p:sp>
      <p:sp>
        <p:nvSpPr>
          <p:cNvPr id="38" name="Google Shape;38;p1"/>
          <p:cNvSpPr txBox="1">
            <a:spLocks noGrp="1"/>
          </p:cNvSpPr>
          <p:nvPr>
            <p:ph type="body" idx="15"/>
          </p:nvPr>
        </p:nvSpPr>
        <p:spPr>
          <a:xfrm>
            <a:off x="22206806" y="5387233"/>
            <a:ext cx="10188900" cy="8830800"/>
          </a:xfrm>
          <a:prstGeom prst="rect">
            <a:avLst/>
          </a:prstGeom>
          <a:noFill/>
          <a:ln w="9525" cap="flat" cmpd="sng">
            <a:solidFill>
              <a:srgbClr val="000000"/>
            </a:solidFill>
            <a:prstDash val="solid"/>
            <a:round/>
            <a:headEnd type="none" w="sm" len="sm"/>
            <a:tailEnd type="none" w="sm" len="sm"/>
          </a:ln>
        </p:spPr>
        <p:txBody>
          <a:bodyPr spcFirstLastPara="1" wrap="square" lIns="156700" tIns="78350" rIns="156700" bIns="78350" anchor="t" anchorCtr="0">
            <a:normAutofit/>
          </a:bodyPr>
          <a:lstStyle/>
          <a:p>
            <a:pPr marL="0" marR="0" lvl="0" indent="0" algn="l" rtl="0">
              <a:lnSpc>
                <a:spcPct val="100000"/>
              </a:lnSpc>
              <a:spcBef>
                <a:spcPts val="0"/>
              </a:spcBef>
              <a:spcAft>
                <a:spcPts val="0"/>
              </a:spcAft>
              <a:buClr>
                <a:schemeClr val="dk1"/>
              </a:buClr>
              <a:buSzPts val="2800"/>
              <a:buFont typeface="Arial"/>
              <a:buNone/>
            </a:pPr>
            <a:r>
              <a:rPr lang="en-US" sz="4200">
                <a:latin typeface="Arial"/>
                <a:ea typeface="Arial"/>
                <a:cs typeface="Arial"/>
                <a:sym typeface="Arial"/>
              </a:rPr>
              <a:t>It is important to combat these stereotypes because they cause the asexual community to be portrayed negatively and misunderstood  in many communties. We need to raise awarenes about the asexual community and its many different facets. Some ways that you can raise awareness are celebrating Asexual Awareness Week, respecting asexual people’s boundaries and privacy, supporting asexual people’s sexual orientation, and not trying to persuade them to not be asexual.</a:t>
            </a:r>
            <a:endParaRPr sz="4100" i="0" u="none" strike="noStrike" cap="none">
              <a:solidFill>
                <a:schemeClr val="dk1"/>
              </a:solidFill>
              <a:latin typeface="Arial"/>
              <a:ea typeface="Arial"/>
              <a:cs typeface="Arial"/>
              <a:sym typeface="Arial"/>
            </a:endParaRPr>
          </a:p>
        </p:txBody>
      </p:sp>
      <p:pic>
        <p:nvPicPr>
          <p:cNvPr id="39" name="Google Shape;39;p1"/>
          <p:cNvPicPr preferRelativeResize="0"/>
          <p:nvPr/>
        </p:nvPicPr>
        <p:blipFill rotWithShape="1">
          <a:blip r:embed="rId3">
            <a:alphaModFix/>
          </a:blip>
          <a:srcRect l="2923" r="3661"/>
          <a:stretch/>
        </p:blipFill>
        <p:spPr>
          <a:xfrm>
            <a:off x="19901200" y="20368451"/>
            <a:ext cx="12494501" cy="16494364"/>
          </a:xfrm>
          <a:prstGeom prst="rect">
            <a:avLst/>
          </a:prstGeom>
          <a:noFill/>
          <a:ln>
            <a:noFill/>
          </a:ln>
        </p:spPr>
      </p:pic>
      <p:sp>
        <p:nvSpPr>
          <p:cNvPr id="40" name="Google Shape;40;p1"/>
          <p:cNvSpPr txBox="1">
            <a:spLocks noGrp="1"/>
          </p:cNvSpPr>
          <p:nvPr>
            <p:ph type="body" idx="15"/>
          </p:nvPr>
        </p:nvSpPr>
        <p:spPr>
          <a:xfrm>
            <a:off x="21897713" y="36972000"/>
            <a:ext cx="10188900" cy="6623100"/>
          </a:xfrm>
          <a:prstGeom prst="rect">
            <a:avLst/>
          </a:prstGeom>
          <a:noFill/>
          <a:ln w="9525" cap="flat" cmpd="sng">
            <a:solidFill>
              <a:srgbClr val="000000"/>
            </a:solidFill>
            <a:prstDash val="solid"/>
            <a:round/>
            <a:headEnd type="none" w="sm" len="sm"/>
            <a:tailEnd type="none" w="sm" len="sm"/>
          </a:ln>
        </p:spPr>
        <p:txBody>
          <a:bodyPr spcFirstLastPara="1" wrap="square" lIns="156700" tIns="78350" rIns="156700" bIns="7835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n-US" sz="4200">
                <a:latin typeface="Arial"/>
                <a:ea typeface="Arial"/>
                <a:cs typeface="Arial"/>
                <a:sym typeface="Arial"/>
              </a:rPr>
              <a:t>This graph shows how negative stereotypes have led to homophobia, and particularly acephobia, in the medical community. It shows, that with the simple act of revealing their sexuality, people in the LGBTQ+ community receive a more negative effect from their healthcare due to discrimination. (Australian Human Rights Commission, 2017, as cited in Gompertz, 2022)</a:t>
            </a:r>
            <a:endParaRPr sz="4200" i="0" u="none" strike="noStrike" cap="none">
              <a:solidFill>
                <a:schemeClr val="dk1"/>
              </a:solidFill>
              <a:latin typeface="Arial"/>
              <a:ea typeface="Arial"/>
              <a:cs typeface="Arial"/>
              <a:sym typeface="Arial"/>
            </a:endParaRPr>
          </a:p>
        </p:txBody>
      </p:sp>
      <p:sp>
        <p:nvSpPr>
          <p:cNvPr id="41" name="Google Shape;41;p1"/>
          <p:cNvSpPr txBox="1">
            <a:spLocks noGrp="1"/>
          </p:cNvSpPr>
          <p:nvPr>
            <p:ph type="body" idx="15"/>
          </p:nvPr>
        </p:nvSpPr>
        <p:spPr>
          <a:xfrm>
            <a:off x="11691254" y="4977900"/>
            <a:ext cx="10188900" cy="8562600"/>
          </a:xfrm>
          <a:prstGeom prst="rect">
            <a:avLst/>
          </a:prstGeom>
          <a:noFill/>
          <a:ln w="9525" cap="flat" cmpd="sng">
            <a:solidFill>
              <a:srgbClr val="000000"/>
            </a:solidFill>
            <a:prstDash val="solid"/>
            <a:round/>
            <a:headEnd type="none" w="sm" len="sm"/>
            <a:tailEnd type="none" w="sm" len="sm"/>
          </a:ln>
        </p:spPr>
        <p:txBody>
          <a:bodyPr spcFirstLastPara="1" wrap="square" lIns="156700" tIns="78350" rIns="156700" bIns="7835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n-US" sz="4200">
                <a:latin typeface="Arial"/>
                <a:ea typeface="Arial"/>
                <a:cs typeface="Arial"/>
                <a:sym typeface="Arial"/>
              </a:rPr>
              <a:t>The data is a mix of quantitative and qualitative data, because it is drawn from statistics about asexualtiy, as well as blogs and articles about it. A variety of sources were used, including the Asexual Visibility and Education Network (AVEN), the largest asexual online community in the world that includes lots of resources and many different forums for different aspects of the asexual community, and the Trevor Project, a program that focuses on suicide prevention in LGBTQ+ youth. </a:t>
            </a:r>
            <a:endParaRPr sz="420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880</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Office Theme</vt:lpstr>
      <vt:lpstr>Asexuality: Common Stereotypes and How They Affect the Asexual Community Natalie Courliss - New Tech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Asexuality: Common Stereotypes and How They Affect the Asexual Community Natalie Courliss - New Tech</dc:title>
  <dc:creator>Kennedy Ruff</dc:creator>
  <cp:lastModifiedBy>Kennedy Ruff</cp:lastModifiedBy>
  <cp:revision>2</cp:revision>
  <dcterms:modified xsi:type="dcterms:W3CDTF">2022-09-15T14:38:25Z</dcterms:modified>
</cp:coreProperties>
</file>