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36" r:id="rId1"/>
  </p:sldMasterIdLst>
  <p:notesMasterIdLst>
    <p:notesMasterId r:id="rId13"/>
  </p:notesMasterIdLst>
  <p:sldIdLst>
    <p:sldId id="256" r:id="rId2"/>
    <p:sldId id="257" r:id="rId3"/>
    <p:sldId id="258" r:id="rId4"/>
    <p:sldId id="259" r:id="rId5"/>
    <p:sldId id="261" r:id="rId6"/>
    <p:sldId id="264" r:id="rId7"/>
    <p:sldId id="265" r:id="rId8"/>
    <p:sldId id="262" r:id="rId9"/>
    <p:sldId id="266" r:id="rId10"/>
    <p:sldId id="263" r:id="rId11"/>
    <p:sldId id="267" r:id="rId12"/>
  </p:sldIdLst>
  <p:sldSz cx="128016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426" y="-162"/>
      </p:cViewPr>
      <p:guideLst>
        <p:guide orient="horz" pos="2160"/>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a:t>Gender Identity</a:t>
            </a:r>
          </a:p>
        </c:rich>
      </c:tx>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B5B9-46DD-B464-87030B31C7A3}"/>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B5B9-46DD-B464-87030B31C7A3}"/>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B5B9-46DD-B464-87030B31C7A3}"/>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B5B9-46DD-B464-87030B31C7A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Male </c:v>
                </c:pt>
                <c:pt idx="1">
                  <c:v>Female</c:v>
                </c:pt>
                <c:pt idx="2">
                  <c:v>No Answer</c:v>
                </c:pt>
                <c:pt idx="3">
                  <c:v>Other</c:v>
                </c:pt>
              </c:strCache>
            </c:strRef>
          </c:cat>
          <c:val>
            <c:numRef>
              <c:f>Sheet1!$B$2:$B$5</c:f>
              <c:numCache>
                <c:formatCode>General</c:formatCode>
                <c:ptCount val="4"/>
                <c:pt idx="0">
                  <c:v>43.3</c:v>
                </c:pt>
                <c:pt idx="1">
                  <c:v>54.2</c:v>
                </c:pt>
                <c:pt idx="2">
                  <c:v>1.7</c:v>
                </c:pt>
                <c:pt idx="3">
                  <c:v>0.8</c:v>
                </c:pt>
              </c:numCache>
            </c:numRef>
          </c:val>
          <c:extLst>
            <c:ext xmlns:c16="http://schemas.microsoft.com/office/drawing/2014/chart" uri="{C3380CC4-5D6E-409C-BE32-E72D297353CC}">
              <c16:uniqueId val="{00000000-388C-43CF-A4CC-1B34C6B33302}"/>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GB" dirty="0">
                <a:solidFill>
                  <a:schemeClr val="dk1"/>
                </a:solidFill>
              </a:rPr>
              <a:t>Add visuals and graphs to support your research. These would fit best in your Lit Review, Methods, and Data Analysis slides.</a:t>
            </a:r>
            <a:endParaRPr dirty="0">
              <a:solidFill>
                <a:schemeClr val="dk1"/>
              </a:solidFill>
            </a:endParaRPr>
          </a:p>
          <a:p>
            <a:pPr marL="457200" lvl="0" indent="-298450" algn="l" rtl="0">
              <a:spcBef>
                <a:spcPts val="0"/>
              </a:spcBef>
              <a:spcAft>
                <a:spcPts val="0"/>
              </a:spcAft>
              <a:buClr>
                <a:schemeClr val="dk1"/>
              </a:buClr>
              <a:buSzPts val="1100"/>
              <a:buChar char="-"/>
            </a:pPr>
            <a:r>
              <a:rPr lang="en-GB" dirty="0">
                <a:solidFill>
                  <a:schemeClr val="dk1"/>
                </a:solidFill>
              </a:rPr>
              <a:t>Adjust text size and formatting, your text looked a bit small when presenting.</a:t>
            </a:r>
            <a:endParaRPr dirty="0">
              <a:solidFill>
                <a:schemeClr val="dk1"/>
              </a:solidFill>
            </a:endParaRPr>
          </a:p>
          <a:p>
            <a:pPr marL="457200" lvl="0" indent="-298450" algn="l" rtl="0">
              <a:spcBef>
                <a:spcPts val="0"/>
              </a:spcBef>
              <a:spcAft>
                <a:spcPts val="0"/>
              </a:spcAft>
              <a:buClr>
                <a:schemeClr val="dk1"/>
              </a:buClr>
              <a:buSzPts val="1100"/>
              <a:buChar char="-"/>
            </a:pPr>
            <a:r>
              <a:rPr lang="en-GB" dirty="0">
                <a:solidFill>
                  <a:schemeClr val="dk1"/>
                </a:solidFill>
              </a:rPr>
              <a:t>Your presentation would also benefit from using vibrant visuals representing a classroom/learning environment. For example a stock photo of a classroom, students, books, etc. These would fit best in your title slide, intro, and conclusion.</a:t>
            </a:r>
            <a:endParaRPr dirty="0">
              <a:solidFill>
                <a:schemeClr val="dk1"/>
              </a:solidFill>
            </a:endParaRPr>
          </a:p>
          <a:p>
            <a:pPr marL="457200" lvl="0" indent="-298450" algn="l" rtl="0">
              <a:spcBef>
                <a:spcPts val="0"/>
              </a:spcBef>
              <a:spcAft>
                <a:spcPts val="0"/>
              </a:spcAft>
              <a:buClr>
                <a:schemeClr val="dk1"/>
              </a:buClr>
              <a:buSzPts val="1100"/>
              <a:buChar char="-"/>
            </a:pPr>
            <a:r>
              <a:rPr lang="en-GB" dirty="0">
                <a:solidFill>
                  <a:schemeClr val="dk1"/>
                </a:solidFill>
              </a:rPr>
              <a:t>The text in some of your slides has different fonts, I suggest you keep the same font throughout the slides.</a:t>
            </a:r>
            <a:endParaRPr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3d61b7ec97_0_100: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3d61b7ec97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3d61b7ec97_0_120: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3d61b7ec97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3d61b7ec97_0_105: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3d61b7ec97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3d61b7ec97_0_115: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3d61b7ec97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3d61b7ec97_0_130: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3d61b7ec97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3d61b7ec97_0_125:notes"/>
          <p:cNvSpPr>
            <a:spLocks noGrp="1" noRot="1" noChangeAspect="1"/>
          </p:cNvSpPr>
          <p:nvPr>
            <p:ph type="sldImg" idx="2"/>
          </p:nvPr>
        </p:nvSpPr>
        <p:spPr>
          <a:xfrm>
            <a:off x="228600" y="685800"/>
            <a:ext cx="640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3d61b7ec97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8423" y="685800"/>
            <a:ext cx="840105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18423" y="3843868"/>
            <a:ext cx="672084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cxnSp>
        <p:nvCxnSpPr>
          <p:cNvPr id="16" name="Straight Connector 15"/>
          <p:cNvCxnSpPr/>
          <p:nvPr/>
        </p:nvCxnSpPr>
        <p:spPr>
          <a:xfrm flipH="1">
            <a:off x="8639413" y="8467"/>
            <a:ext cx="4000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413579" y="91546"/>
            <a:ext cx="6384688"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597616" y="228600"/>
            <a:ext cx="52006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702630" y="32279"/>
            <a:ext cx="5095638"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8237698" y="609602"/>
            <a:ext cx="456056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514860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20090" y="533400"/>
            <a:ext cx="11359753"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60122" y="3843867"/>
            <a:ext cx="8719421"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3713580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718424" y="685800"/>
            <a:ext cx="1056132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18423" y="4114800"/>
            <a:ext cx="8962787"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0854528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8482" y="685800"/>
            <a:ext cx="96012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18523" y="3429000"/>
            <a:ext cx="896112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718424" y="4301068"/>
            <a:ext cx="896112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14" name="TextBox 13"/>
          <p:cNvSpPr txBox="1"/>
          <p:nvPr/>
        </p:nvSpPr>
        <p:spPr>
          <a:xfrm>
            <a:off x="558403" y="812222"/>
            <a:ext cx="64008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799683" y="2768601"/>
            <a:ext cx="64008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4940448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718423" y="3429000"/>
            <a:ext cx="896112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18421" y="5132981"/>
            <a:ext cx="89627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15379096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98484" y="685800"/>
            <a:ext cx="96012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718423" y="3928534"/>
            <a:ext cx="896112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718422" y="4978400"/>
            <a:ext cx="896112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11" name="TextBox 10"/>
          <p:cNvSpPr txBox="1"/>
          <p:nvPr/>
        </p:nvSpPr>
        <p:spPr>
          <a:xfrm>
            <a:off x="558403" y="812222"/>
            <a:ext cx="64008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799683" y="2768601"/>
            <a:ext cx="64008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6483847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718424" y="685800"/>
            <a:ext cx="1056132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718423" y="3928534"/>
            <a:ext cx="896112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718422" y="4766733"/>
            <a:ext cx="896112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39313648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32381739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9473" y="685800"/>
            <a:ext cx="216027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20090" y="685800"/>
            <a:ext cx="821436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79596899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3" name="Google Shape;23;p4"/>
          <p:cNvSpPr txBox="1">
            <a:spLocks noGrp="1"/>
          </p:cNvSpPr>
          <p:nvPr>
            <p:ph type="title"/>
          </p:nvPr>
        </p:nvSpPr>
        <p:spPr>
          <a:xfrm>
            <a:off x="436415" y="667900"/>
            <a:ext cx="5189100" cy="3345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6502545" y="667900"/>
            <a:ext cx="5832960" cy="5464800"/>
          </a:xfrm>
          <a:prstGeom prst="rect">
            <a:avLst/>
          </a:prstGeom>
        </p:spPr>
        <p:txBody>
          <a:bodyPr spcFirstLastPara="1" wrap="square" lIns="91425" tIns="91425" rIns="91425" bIns="91425" anchor="t" anchorCtr="0">
            <a:normAutofit/>
          </a:bodyPr>
          <a:lstStyle>
            <a:lvl1pPr marL="672067" lvl="0" indent="-457379">
              <a:spcBef>
                <a:spcPts val="0"/>
              </a:spcBef>
              <a:spcAft>
                <a:spcPts val="0"/>
              </a:spcAft>
              <a:buSzPts val="1300"/>
              <a:buChar char="●"/>
              <a:defRPr/>
            </a:lvl1pPr>
            <a:lvl2pPr marL="1344135" lvl="1" indent="-438710">
              <a:spcBef>
                <a:spcPts val="0"/>
              </a:spcBef>
              <a:spcAft>
                <a:spcPts val="0"/>
              </a:spcAft>
              <a:buSzPts val="1100"/>
              <a:buChar char="○"/>
              <a:defRPr/>
            </a:lvl2pPr>
            <a:lvl3pPr marL="2016202" lvl="2" indent="-438710">
              <a:spcBef>
                <a:spcPts val="0"/>
              </a:spcBef>
              <a:spcAft>
                <a:spcPts val="0"/>
              </a:spcAft>
              <a:buSzPts val="1100"/>
              <a:buChar char="■"/>
              <a:defRPr/>
            </a:lvl3pPr>
            <a:lvl4pPr marL="2688269" lvl="3" indent="-438710">
              <a:spcBef>
                <a:spcPts val="0"/>
              </a:spcBef>
              <a:spcAft>
                <a:spcPts val="0"/>
              </a:spcAft>
              <a:buSzPts val="1100"/>
              <a:buChar char="●"/>
              <a:defRPr/>
            </a:lvl4pPr>
            <a:lvl5pPr marL="3360336" lvl="4" indent="-438710">
              <a:spcBef>
                <a:spcPts val="0"/>
              </a:spcBef>
              <a:spcAft>
                <a:spcPts val="0"/>
              </a:spcAft>
              <a:buSzPts val="1100"/>
              <a:buChar char="○"/>
              <a:defRPr/>
            </a:lvl5pPr>
            <a:lvl6pPr marL="4032403" lvl="5" indent="-438710">
              <a:spcBef>
                <a:spcPts val="0"/>
              </a:spcBef>
              <a:spcAft>
                <a:spcPts val="0"/>
              </a:spcAft>
              <a:buSzPts val="1100"/>
              <a:buChar char="■"/>
              <a:defRPr/>
            </a:lvl6pPr>
            <a:lvl7pPr marL="4704470" lvl="6" indent="-438710">
              <a:spcBef>
                <a:spcPts val="0"/>
              </a:spcBef>
              <a:spcAft>
                <a:spcPts val="0"/>
              </a:spcAft>
              <a:buSzPts val="1100"/>
              <a:buChar char="●"/>
              <a:defRPr/>
            </a:lvl7pPr>
            <a:lvl8pPr marL="5376538" lvl="7" indent="-438710">
              <a:spcBef>
                <a:spcPts val="0"/>
              </a:spcBef>
              <a:spcAft>
                <a:spcPts val="0"/>
              </a:spcAft>
              <a:buSzPts val="1100"/>
              <a:buChar char="○"/>
              <a:defRPr/>
            </a:lvl8pPr>
            <a:lvl9pPr marL="6048605" lvl="8" indent="-438710">
              <a:spcBef>
                <a:spcPts val="0"/>
              </a:spcBef>
              <a:spcAft>
                <a:spcPts val="0"/>
              </a:spcAft>
              <a:buSzPts val="1100"/>
              <a:buChar char="■"/>
              <a:defRPr/>
            </a:lvl9pPr>
          </a:lstStyle>
          <a:p>
            <a:endParaRPr/>
          </a:p>
        </p:txBody>
      </p:sp>
      <p:sp>
        <p:nvSpPr>
          <p:cNvPr id="25" name="Google Shape;25;p4"/>
          <p:cNvSpPr txBox="1">
            <a:spLocks noGrp="1"/>
          </p:cNvSpPr>
          <p:nvPr>
            <p:ph type="sldNum" idx="12"/>
          </p:nvPr>
        </p:nvSpPr>
        <p:spPr>
          <a:xfrm>
            <a:off x="11861442" y="6217623"/>
            <a:ext cx="76818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56926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60779401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18422" y="2006600"/>
            <a:ext cx="896112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18424" y="4495800"/>
            <a:ext cx="896112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62480520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8422" y="685801"/>
            <a:ext cx="5184538"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8540" y="685801"/>
            <a:ext cx="5181203"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5599948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0685" y="685800"/>
            <a:ext cx="4882276"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8422" y="1270529"/>
            <a:ext cx="518453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83019" y="685800"/>
            <a:ext cx="4898391"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6872" y="1262062"/>
            <a:ext cx="5175647"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16453284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48123524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749268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9263" y="685800"/>
            <a:ext cx="384048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718423" y="685800"/>
            <a:ext cx="624078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439263" y="2209800"/>
            <a:ext cx="384048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2216558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8953" y="1447800"/>
            <a:ext cx="632079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1038462" y="914400"/>
            <a:ext cx="3445023"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958953" y="2777067"/>
            <a:ext cx="6322457"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39029978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667317" y="2963334"/>
            <a:ext cx="3130951"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718423" y="4487333"/>
            <a:ext cx="896112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8423" y="685801"/>
            <a:ext cx="896112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99633" y="6172201"/>
            <a:ext cx="168021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3"/>
          </p:nvPr>
        </p:nvSpPr>
        <p:spPr>
          <a:xfrm>
            <a:off x="718423" y="6172201"/>
            <a:ext cx="792099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881361" y="5578476"/>
            <a:ext cx="1199357"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300130615"/>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 id="2147483754" r:id="rId18"/>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445160" y="-556019"/>
            <a:ext cx="12183671" cy="3276411"/>
          </a:xfrm>
          <a:prstGeom prst="rect">
            <a:avLst/>
          </a:prstGeom>
        </p:spPr>
        <p:txBody>
          <a:bodyPr spcFirstLastPara="1" vert="horz" wrap="square" lIns="134395" tIns="134395" rIns="134395" bIns="134395" rtlCol="0" anchor="t" anchorCtr="0">
            <a:normAutofit/>
          </a:bodyPr>
          <a:lstStyle/>
          <a:p>
            <a:pPr algn="ctr">
              <a:spcBef>
                <a:spcPts val="0"/>
              </a:spcBef>
            </a:pPr>
            <a:r>
              <a:rPr lang="en-GB" sz="3969" cap="none" dirty="0">
                <a:solidFill>
                  <a:srgbClr val="000000"/>
                </a:solidFill>
                <a:latin typeface="Calisto MT" panose="02040603050505030304" pitchFamily="18" charset="0"/>
              </a:rPr>
              <a:t/>
            </a:r>
            <a:br>
              <a:rPr lang="en-GB" sz="3969" cap="none" dirty="0">
                <a:solidFill>
                  <a:srgbClr val="000000"/>
                </a:solidFill>
                <a:latin typeface="Calisto MT" panose="02040603050505030304" pitchFamily="18" charset="0"/>
              </a:rPr>
            </a:br>
            <a:r>
              <a:rPr lang="en-GB" sz="3969" b="1" cap="none" dirty="0">
                <a:solidFill>
                  <a:srgbClr val="000000"/>
                </a:solidFill>
                <a:latin typeface="Calisto MT" panose="02040603050505030304" pitchFamily="18" charset="0"/>
              </a:rPr>
              <a:t>Sense of Belonging: </a:t>
            </a:r>
            <a:br>
              <a:rPr lang="en-GB" sz="3969" b="1" cap="none" dirty="0">
                <a:solidFill>
                  <a:srgbClr val="000000"/>
                </a:solidFill>
                <a:latin typeface="Calisto MT" panose="02040603050505030304" pitchFamily="18" charset="0"/>
              </a:rPr>
            </a:br>
            <a:r>
              <a:rPr lang="en-GB" sz="3969" b="1" cap="none" dirty="0">
                <a:solidFill>
                  <a:srgbClr val="000000"/>
                </a:solidFill>
                <a:latin typeface="Calisto MT" panose="02040603050505030304" pitchFamily="18" charset="0"/>
              </a:rPr>
              <a:t> Increasing Motivation To Learn In The Classroom </a:t>
            </a:r>
            <a:endParaRPr sz="3969" b="1" cap="none" dirty="0">
              <a:solidFill>
                <a:srgbClr val="000000"/>
              </a:solidFill>
              <a:latin typeface="Calisto MT" panose="02040603050505030304" pitchFamily="18" charset="0"/>
            </a:endParaRPr>
          </a:p>
          <a:p>
            <a:pPr>
              <a:spcBef>
                <a:spcPts val="0"/>
              </a:spcBef>
            </a:pPr>
            <a:endParaRPr dirty="0">
              <a:latin typeface="Calisto MT" panose="02040603050505030304" pitchFamily="18" charset="0"/>
            </a:endParaRPr>
          </a:p>
        </p:txBody>
      </p:sp>
      <p:sp>
        <p:nvSpPr>
          <p:cNvPr id="65" name="Google Shape;65;p13"/>
          <p:cNvSpPr txBox="1">
            <a:spLocks noGrp="1"/>
          </p:cNvSpPr>
          <p:nvPr>
            <p:ph type="subTitle" idx="1"/>
          </p:nvPr>
        </p:nvSpPr>
        <p:spPr>
          <a:xfrm>
            <a:off x="0" y="3985187"/>
            <a:ext cx="7120193" cy="1085301"/>
          </a:xfrm>
          <a:prstGeom prst="rect">
            <a:avLst/>
          </a:prstGeom>
        </p:spPr>
        <p:txBody>
          <a:bodyPr spcFirstLastPara="1" vert="horz" wrap="square" lIns="134395" tIns="134395" rIns="134395" bIns="134395" rtlCol="0" anchor="t" anchorCtr="0">
            <a:noAutofit/>
          </a:bodyPr>
          <a:lstStyle/>
          <a:p>
            <a:pPr>
              <a:spcBef>
                <a:spcPts val="0"/>
              </a:spcBef>
              <a:spcAft>
                <a:spcPts val="0"/>
              </a:spcAft>
            </a:pPr>
            <a:r>
              <a:rPr lang="en-GB" sz="5586" dirty="0">
                <a:latin typeface="Calisto MT" panose="02040603050505030304" pitchFamily="18" charset="0"/>
              </a:rPr>
              <a:t>Mikal Ali</a:t>
            </a:r>
          </a:p>
          <a:p>
            <a:pPr>
              <a:spcBef>
                <a:spcPts val="0"/>
              </a:spcBef>
              <a:spcAft>
                <a:spcPts val="0"/>
              </a:spcAft>
            </a:pPr>
            <a:r>
              <a:rPr lang="en-GB" sz="5586" dirty="0">
                <a:latin typeface="Calisto MT" panose="02040603050505030304" pitchFamily="18" charset="0"/>
              </a:rPr>
              <a:t>Hillside High School </a:t>
            </a:r>
            <a:endParaRPr sz="5586" dirty="0">
              <a:latin typeface="Calisto MT" panose="02040603050505030304" pitchFamily="18" charset="0"/>
            </a:endParaRPr>
          </a:p>
        </p:txBody>
      </p:sp>
      <p:pic>
        <p:nvPicPr>
          <p:cNvPr id="66" name="Google Shape;66;p13"/>
          <p:cNvPicPr preferRelativeResize="0"/>
          <p:nvPr/>
        </p:nvPicPr>
        <p:blipFill>
          <a:blip r:embed="rId3">
            <a:alphaModFix/>
          </a:blip>
          <a:stretch>
            <a:fillRect/>
          </a:stretch>
        </p:blipFill>
        <p:spPr>
          <a:xfrm>
            <a:off x="7683194" y="4097816"/>
            <a:ext cx="5353924" cy="3111659"/>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0"/>
          <p:cNvSpPr txBox="1">
            <a:spLocks noGrp="1"/>
          </p:cNvSpPr>
          <p:nvPr>
            <p:ph type="title"/>
          </p:nvPr>
        </p:nvSpPr>
        <p:spPr>
          <a:xfrm>
            <a:off x="0" y="0"/>
            <a:ext cx="5189100" cy="3345200"/>
          </a:xfrm>
          <a:prstGeom prst="rect">
            <a:avLst/>
          </a:prstGeom>
        </p:spPr>
        <p:txBody>
          <a:bodyPr spcFirstLastPara="1" vert="horz" wrap="square" lIns="134395" tIns="134395" rIns="134395" bIns="134395" rtlCol="0" anchor="t" anchorCtr="0">
            <a:normAutofit/>
          </a:bodyPr>
          <a:lstStyle/>
          <a:p>
            <a:r>
              <a:rPr lang="en-GB" dirty="0"/>
              <a:t>Conclusions</a:t>
            </a:r>
            <a:endParaRPr dirty="0"/>
          </a:p>
        </p:txBody>
      </p:sp>
      <p:sp>
        <p:nvSpPr>
          <p:cNvPr id="117" name="Google Shape;117;p20"/>
          <p:cNvSpPr txBox="1">
            <a:spLocks noGrp="1"/>
          </p:cNvSpPr>
          <p:nvPr>
            <p:ph type="body" idx="1"/>
          </p:nvPr>
        </p:nvSpPr>
        <p:spPr>
          <a:xfrm>
            <a:off x="0" y="975907"/>
            <a:ext cx="12566512" cy="5464800"/>
          </a:xfrm>
          <a:prstGeom prst="rect">
            <a:avLst/>
          </a:prstGeom>
        </p:spPr>
        <p:txBody>
          <a:bodyPr spcFirstLastPara="1" vert="horz" wrap="square" lIns="134395" tIns="134395" rIns="134395" bIns="134395" rtlCol="0" anchor="t" anchorCtr="0">
            <a:noAutofit/>
          </a:bodyPr>
          <a:lstStyle/>
          <a:p>
            <a:pPr marL="342900" indent="-342900">
              <a:buFont typeface="Wingdings" panose="05000000000000000000" pitchFamily="2" charset="2"/>
              <a:buChar char="v"/>
            </a:pPr>
            <a:r>
              <a:rPr lang="en-GB" sz="2500" dirty="0" smtClean="0">
                <a:solidFill>
                  <a:srgbClr val="000000"/>
                </a:solidFill>
                <a:latin typeface="+mj-lt"/>
                <a:ea typeface="Arial"/>
                <a:cs typeface="Arial"/>
                <a:sym typeface="Arial"/>
              </a:rPr>
              <a:t>The data </a:t>
            </a:r>
            <a:r>
              <a:rPr lang="en-GB" sz="2500" dirty="0">
                <a:solidFill>
                  <a:srgbClr val="000000"/>
                </a:solidFill>
                <a:latin typeface="+mj-lt"/>
                <a:ea typeface="Arial"/>
                <a:cs typeface="Arial"/>
                <a:sym typeface="Arial"/>
              </a:rPr>
              <a:t>shows that every time a teacher includes belonging in their classroom the more engagement goes up in the classroom</a:t>
            </a:r>
            <a:r>
              <a:rPr lang="en-GB" sz="2500" dirty="0" smtClean="0">
                <a:solidFill>
                  <a:srgbClr val="000000"/>
                </a:solidFill>
                <a:latin typeface="+mj-lt"/>
                <a:ea typeface="Arial"/>
                <a:cs typeface="Arial"/>
                <a:sym typeface="Arial"/>
              </a:rPr>
              <a:t>.</a:t>
            </a:r>
          </a:p>
          <a:p>
            <a:pPr marL="342900" indent="-342900">
              <a:buFont typeface="Wingdings" panose="05000000000000000000" pitchFamily="2" charset="2"/>
              <a:buChar char="v"/>
            </a:pPr>
            <a:endParaRPr sz="2500" dirty="0">
              <a:solidFill>
                <a:srgbClr val="000000"/>
              </a:solidFill>
              <a:latin typeface="+mj-lt"/>
              <a:ea typeface="Arial"/>
              <a:cs typeface="Arial"/>
              <a:sym typeface="Arial"/>
            </a:endParaRPr>
          </a:p>
          <a:p>
            <a:pPr marL="342900" indent="-342900">
              <a:spcBef>
                <a:spcPts val="1764"/>
              </a:spcBef>
              <a:buFont typeface="Wingdings" panose="05000000000000000000" pitchFamily="2" charset="2"/>
              <a:buChar char="v"/>
            </a:pPr>
            <a:r>
              <a:rPr lang="en-GB" sz="2500" dirty="0" smtClean="0">
                <a:solidFill>
                  <a:srgbClr val="000000"/>
                </a:solidFill>
                <a:latin typeface="+mj-lt"/>
                <a:ea typeface="Arial"/>
                <a:cs typeface="Arial"/>
                <a:sym typeface="Arial"/>
              </a:rPr>
              <a:t>This </a:t>
            </a:r>
            <a:r>
              <a:rPr lang="en-GB" sz="2500" dirty="0">
                <a:solidFill>
                  <a:srgbClr val="000000"/>
                </a:solidFill>
                <a:latin typeface="+mj-lt"/>
                <a:ea typeface="Arial"/>
                <a:cs typeface="Arial"/>
                <a:sym typeface="Arial"/>
              </a:rPr>
              <a:t>data supports that teachers need to show positive images of their students' culture in the classroom; include positive encouragement to speak or write about their opinions in their classroom; and value conversation with peers about the lesson</a:t>
            </a:r>
            <a:r>
              <a:rPr lang="en-GB" sz="2500" dirty="0" smtClean="0">
                <a:solidFill>
                  <a:srgbClr val="000000"/>
                </a:solidFill>
                <a:latin typeface="+mj-lt"/>
                <a:ea typeface="Arial"/>
                <a:cs typeface="Arial"/>
                <a:sym typeface="Arial"/>
              </a:rPr>
              <a:t>.</a:t>
            </a:r>
          </a:p>
          <a:p>
            <a:pPr marL="342900" indent="-342900">
              <a:spcBef>
                <a:spcPts val="1764"/>
              </a:spcBef>
              <a:buFont typeface="Wingdings" panose="05000000000000000000" pitchFamily="2" charset="2"/>
              <a:buChar char="v"/>
            </a:pPr>
            <a:endParaRPr sz="2500" dirty="0">
              <a:solidFill>
                <a:srgbClr val="000000"/>
              </a:solidFill>
              <a:latin typeface="+mj-lt"/>
              <a:ea typeface="Arial"/>
              <a:cs typeface="Arial"/>
              <a:sym typeface="Arial"/>
            </a:endParaRPr>
          </a:p>
          <a:p>
            <a:pPr marL="342900" indent="-342900">
              <a:spcBef>
                <a:spcPts val="1764"/>
              </a:spcBef>
              <a:spcAft>
                <a:spcPts val="1764"/>
              </a:spcAft>
              <a:buFont typeface="Wingdings" panose="05000000000000000000" pitchFamily="2" charset="2"/>
              <a:buChar char="v"/>
            </a:pPr>
            <a:r>
              <a:rPr lang="en-GB" sz="2500" dirty="0" smtClean="0">
                <a:solidFill>
                  <a:srgbClr val="000000"/>
                </a:solidFill>
                <a:latin typeface="+mj-lt"/>
                <a:ea typeface="Arial"/>
                <a:cs typeface="Arial"/>
                <a:sym typeface="Arial"/>
              </a:rPr>
              <a:t>The </a:t>
            </a:r>
            <a:r>
              <a:rPr lang="en-GB" sz="2500" dirty="0">
                <a:solidFill>
                  <a:srgbClr val="000000"/>
                </a:solidFill>
                <a:latin typeface="+mj-lt"/>
                <a:ea typeface="Arial"/>
                <a:cs typeface="Arial"/>
                <a:sym typeface="Arial"/>
              </a:rPr>
              <a:t>results could have been stronger if more than one subject was used to predict engagement or motivation in the classroom.</a:t>
            </a:r>
            <a:endParaRPr sz="2500" dirty="0">
              <a:solidFill>
                <a:srgbClr val="000000"/>
              </a:solidFill>
              <a:latin typeface="+mj-lt"/>
              <a:ea typeface="Arial"/>
              <a:cs typeface="Arial"/>
              <a:sym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63554" y="1973178"/>
            <a:ext cx="8104472" cy="2123658"/>
          </a:xfrm>
          <a:prstGeom prst="rect">
            <a:avLst/>
          </a:prstGeom>
          <a:noFill/>
        </p:spPr>
        <p:txBody>
          <a:bodyPr wrap="square" rtlCol="0">
            <a:spAutoFit/>
          </a:bodyPr>
          <a:lstStyle/>
          <a:p>
            <a:pPr algn="ctr"/>
            <a:r>
              <a:rPr lang="en-US" sz="6600" dirty="0" smtClean="0"/>
              <a:t>Questions and Thank You</a:t>
            </a:r>
            <a:endParaRPr lang="en-US" sz="6600" dirty="0"/>
          </a:p>
        </p:txBody>
      </p:sp>
    </p:spTree>
    <p:extLst>
      <p:ext uri="{BB962C8B-B14F-4D97-AF65-F5344CB8AC3E}">
        <p14:creationId xmlns:p14="http://schemas.microsoft.com/office/powerpoint/2010/main" val="2484884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0" y="-168417"/>
            <a:ext cx="5448555" cy="3688083"/>
          </a:xfrm>
          <a:prstGeom prst="rect">
            <a:avLst/>
          </a:prstGeom>
        </p:spPr>
        <p:txBody>
          <a:bodyPr spcFirstLastPara="1" vert="horz" wrap="square" lIns="134395" tIns="134395" rIns="134395" bIns="134395" rtlCol="0" anchor="t" anchorCtr="0">
            <a:normAutofit/>
          </a:bodyPr>
          <a:lstStyle/>
          <a:p>
            <a:r>
              <a:rPr lang="en-GB" dirty="0"/>
              <a:t>Introduction </a:t>
            </a:r>
            <a:endParaRPr dirty="0"/>
          </a:p>
        </p:txBody>
      </p:sp>
      <p:sp>
        <p:nvSpPr>
          <p:cNvPr id="73" name="Google Shape;73;p14"/>
          <p:cNvSpPr txBox="1">
            <a:spLocks noGrp="1"/>
          </p:cNvSpPr>
          <p:nvPr>
            <p:ph type="body" idx="1"/>
          </p:nvPr>
        </p:nvSpPr>
        <p:spPr>
          <a:xfrm>
            <a:off x="4699503" y="1184531"/>
            <a:ext cx="6124608" cy="6024942"/>
          </a:xfrm>
          <a:prstGeom prst="rect">
            <a:avLst/>
          </a:prstGeom>
        </p:spPr>
        <p:txBody>
          <a:bodyPr spcFirstLastPara="1" vert="horz" wrap="square" lIns="134395" tIns="134395" rIns="134395" bIns="134395" rtlCol="0" anchor="t" anchorCtr="0">
            <a:normAutofit/>
          </a:bodyPr>
          <a:lstStyle/>
          <a:p>
            <a:pPr marL="420042" indent="-420042"/>
            <a:r>
              <a:rPr lang="en-GB" dirty="0" smtClean="0">
                <a:solidFill>
                  <a:srgbClr val="000000"/>
                </a:solidFill>
                <a:latin typeface="Arial"/>
                <a:ea typeface="Arial"/>
                <a:cs typeface="Arial"/>
                <a:sym typeface="Arial"/>
              </a:rPr>
              <a:t>Education provide </a:t>
            </a:r>
            <a:r>
              <a:rPr lang="en-GB" dirty="0">
                <a:solidFill>
                  <a:srgbClr val="000000"/>
                </a:solidFill>
                <a:latin typeface="Arial"/>
                <a:ea typeface="Arial"/>
                <a:cs typeface="Arial"/>
                <a:sym typeface="Arial"/>
              </a:rPr>
              <a:t>values, beliefs, traditions, customs, and rituals that </a:t>
            </a:r>
            <a:r>
              <a:rPr lang="en-GB" dirty="0" smtClean="0">
                <a:solidFill>
                  <a:srgbClr val="000000"/>
                </a:solidFill>
                <a:latin typeface="Arial"/>
                <a:ea typeface="Arial"/>
                <a:cs typeface="Arial"/>
                <a:sym typeface="Arial"/>
              </a:rPr>
              <a:t>sustain us through </a:t>
            </a:r>
            <a:r>
              <a:rPr lang="en-GB" dirty="0">
                <a:solidFill>
                  <a:srgbClr val="000000"/>
                </a:solidFill>
                <a:latin typeface="Arial"/>
                <a:ea typeface="Arial"/>
                <a:cs typeface="Arial"/>
                <a:sym typeface="Arial"/>
              </a:rPr>
              <a:t>life.</a:t>
            </a:r>
            <a:endParaRPr dirty="0">
              <a:solidFill>
                <a:srgbClr val="000000"/>
              </a:solidFill>
              <a:latin typeface="Arial"/>
              <a:ea typeface="Arial"/>
              <a:cs typeface="Arial"/>
              <a:sym typeface="Arial"/>
            </a:endParaRPr>
          </a:p>
          <a:p>
            <a:pPr marL="252025" indent="-252025"/>
            <a:endParaRPr sz="1617" dirty="0">
              <a:solidFill>
                <a:srgbClr val="000000"/>
              </a:solidFill>
              <a:latin typeface="Arial"/>
              <a:ea typeface="Arial"/>
              <a:cs typeface="Arial"/>
              <a:sym typeface="Arial"/>
            </a:endParaRPr>
          </a:p>
          <a:p>
            <a:pPr marL="420042" indent="-420042"/>
            <a:r>
              <a:rPr lang="en-GB" dirty="0" smtClean="0">
                <a:solidFill>
                  <a:srgbClr val="000000"/>
                </a:solidFill>
                <a:latin typeface="Arial"/>
                <a:ea typeface="Arial"/>
                <a:cs typeface="Arial"/>
                <a:sym typeface="Arial"/>
              </a:rPr>
              <a:t>Education </a:t>
            </a:r>
            <a:r>
              <a:rPr lang="en-GB" dirty="0">
                <a:solidFill>
                  <a:srgbClr val="000000"/>
                </a:solidFill>
                <a:latin typeface="Arial"/>
                <a:ea typeface="Arial"/>
                <a:cs typeface="Arial"/>
                <a:sym typeface="Arial"/>
              </a:rPr>
              <a:t>is the process of finding your true self in order to know what an individual’s interests are.</a:t>
            </a:r>
            <a:endParaRPr dirty="0">
              <a:solidFill>
                <a:srgbClr val="000000"/>
              </a:solidFill>
              <a:latin typeface="Arial"/>
              <a:ea typeface="Arial"/>
              <a:cs typeface="Arial"/>
              <a:sym typeface="Arial"/>
            </a:endParaRPr>
          </a:p>
          <a:p>
            <a:pPr marL="420042" indent="-420042"/>
            <a:endParaRPr dirty="0"/>
          </a:p>
          <a:p>
            <a:pPr marL="420042" indent="-420042"/>
            <a:r>
              <a:rPr lang="en-GB" dirty="0" smtClean="0">
                <a:solidFill>
                  <a:srgbClr val="000000"/>
                </a:solidFill>
                <a:latin typeface="Arial"/>
                <a:ea typeface="Arial"/>
                <a:cs typeface="Arial"/>
                <a:sym typeface="Arial"/>
              </a:rPr>
              <a:t>Education </a:t>
            </a:r>
            <a:r>
              <a:rPr lang="en-GB" dirty="0">
                <a:solidFill>
                  <a:srgbClr val="000000"/>
                </a:solidFill>
                <a:latin typeface="Arial"/>
                <a:ea typeface="Arial"/>
                <a:cs typeface="Arial"/>
                <a:sym typeface="Arial"/>
              </a:rPr>
              <a:t>allows one to critically think about a problem which needs solving.</a:t>
            </a:r>
            <a:endParaRPr dirty="0"/>
          </a:p>
          <a:p>
            <a:pPr marL="420042" indent="-420042"/>
            <a:endParaRPr dirty="0">
              <a:solidFill>
                <a:srgbClr val="000000"/>
              </a:solidFill>
              <a:latin typeface="Arial"/>
              <a:ea typeface="Arial"/>
              <a:cs typeface="Arial"/>
              <a:sym typeface="Arial"/>
            </a:endParaRPr>
          </a:p>
          <a:p>
            <a:pPr marL="420042" indent="-420042">
              <a:spcBef>
                <a:spcPts val="1764"/>
              </a:spcBef>
              <a:spcAft>
                <a:spcPts val="1764"/>
              </a:spcAft>
            </a:pPr>
            <a:r>
              <a:rPr lang="en-GB" dirty="0" smtClean="0">
                <a:solidFill>
                  <a:srgbClr val="000000"/>
                </a:solidFill>
                <a:latin typeface="Arial"/>
                <a:ea typeface="Arial"/>
                <a:cs typeface="Arial"/>
                <a:sym typeface="Arial"/>
              </a:rPr>
              <a:t>Teaching </a:t>
            </a:r>
            <a:r>
              <a:rPr lang="en-GB" dirty="0">
                <a:solidFill>
                  <a:srgbClr val="000000"/>
                </a:solidFill>
                <a:latin typeface="Arial"/>
                <a:ea typeface="Arial"/>
                <a:cs typeface="Arial"/>
                <a:sym typeface="Arial"/>
              </a:rPr>
              <a:t>involves a relationship, engagement, and content. </a:t>
            </a:r>
            <a:endParaRPr dirty="0"/>
          </a:p>
        </p:txBody>
      </p:sp>
      <p:pic>
        <p:nvPicPr>
          <p:cNvPr id="74" name="Google Shape;74;p14"/>
          <p:cNvPicPr preferRelativeResize="0"/>
          <p:nvPr/>
        </p:nvPicPr>
        <p:blipFill>
          <a:blip r:embed="rId3">
            <a:alphaModFix/>
          </a:blip>
          <a:stretch>
            <a:fillRect/>
          </a:stretch>
        </p:blipFill>
        <p:spPr>
          <a:xfrm>
            <a:off x="-222395" y="1853898"/>
            <a:ext cx="4746373" cy="2688446"/>
          </a:xfrm>
          <a:prstGeom prst="rect">
            <a:avLst/>
          </a:prstGeom>
          <a:noFill/>
          <a:ln>
            <a:noFill/>
          </a:ln>
        </p:spPr>
      </p:pic>
      <p:pic>
        <p:nvPicPr>
          <p:cNvPr id="75" name="Google Shape;75;p14"/>
          <p:cNvPicPr preferRelativeResize="0"/>
          <p:nvPr/>
        </p:nvPicPr>
        <p:blipFill>
          <a:blip r:embed="rId4">
            <a:alphaModFix/>
          </a:blip>
          <a:stretch>
            <a:fillRect/>
          </a:stretch>
        </p:blipFill>
        <p:spPr>
          <a:xfrm>
            <a:off x="10999639" y="4358041"/>
            <a:ext cx="1837589" cy="2851433"/>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111393" y="-170070"/>
            <a:ext cx="5448555" cy="3688083"/>
          </a:xfrm>
          <a:prstGeom prst="rect">
            <a:avLst/>
          </a:prstGeom>
        </p:spPr>
        <p:txBody>
          <a:bodyPr spcFirstLastPara="1" vert="horz" wrap="square" lIns="134395" tIns="134395" rIns="134395" bIns="134395" rtlCol="0" anchor="t" anchorCtr="0">
            <a:normAutofit/>
          </a:bodyPr>
          <a:lstStyle/>
          <a:p>
            <a:r>
              <a:rPr lang="en-GB" dirty="0"/>
              <a:t>Terminology </a:t>
            </a:r>
            <a:endParaRPr dirty="0"/>
          </a:p>
        </p:txBody>
      </p:sp>
      <p:sp>
        <p:nvSpPr>
          <p:cNvPr id="81" name="Google Shape;81;p15"/>
          <p:cNvSpPr txBox="1">
            <a:spLocks noGrp="1"/>
          </p:cNvSpPr>
          <p:nvPr>
            <p:ph type="body" idx="1"/>
          </p:nvPr>
        </p:nvSpPr>
        <p:spPr>
          <a:prstGeom prst="rect">
            <a:avLst/>
          </a:prstGeom>
        </p:spPr>
        <p:txBody>
          <a:bodyPr spcFirstLastPara="1" vert="horz" wrap="square" lIns="134395" tIns="134395" rIns="134395" bIns="134395" rtlCol="0" anchor="t" anchorCtr="0">
            <a:normAutofit/>
          </a:bodyPr>
          <a:lstStyle/>
          <a:p>
            <a:pPr marL="0" indent="0">
              <a:buNone/>
            </a:pPr>
            <a:r>
              <a:rPr lang="en-GB" dirty="0" smtClean="0">
                <a:solidFill>
                  <a:srgbClr val="000000"/>
                </a:solidFill>
              </a:rPr>
              <a:t>“</a:t>
            </a:r>
            <a:r>
              <a:rPr lang="en-GB" dirty="0">
                <a:solidFill>
                  <a:srgbClr val="FF0000"/>
                </a:solidFill>
                <a:latin typeface="Arial"/>
                <a:ea typeface="Arial"/>
                <a:cs typeface="Arial"/>
                <a:sym typeface="Arial"/>
              </a:rPr>
              <a:t>Cultural wealth</a:t>
            </a:r>
            <a:r>
              <a:rPr lang="en-GB" dirty="0">
                <a:solidFill>
                  <a:srgbClr val="000000"/>
                </a:solidFill>
                <a:latin typeface="Arial"/>
                <a:ea typeface="Arial"/>
                <a:cs typeface="Arial"/>
                <a:sym typeface="Arial"/>
              </a:rPr>
              <a:t>” is everything a student brings with his culture. For example a student's experiences, beliefs and values would be a part of a students cultural wealth.</a:t>
            </a:r>
            <a:endParaRPr dirty="0">
              <a:solidFill>
                <a:srgbClr val="000000"/>
              </a:solidFill>
              <a:latin typeface="Arial"/>
              <a:ea typeface="Arial"/>
              <a:cs typeface="Arial"/>
              <a:sym typeface="Arial"/>
            </a:endParaRPr>
          </a:p>
          <a:p>
            <a:pPr marL="0" indent="0">
              <a:buNone/>
            </a:pPr>
            <a:endParaRPr dirty="0">
              <a:solidFill>
                <a:srgbClr val="000000"/>
              </a:solidFill>
              <a:latin typeface="Arial"/>
              <a:ea typeface="Arial"/>
              <a:cs typeface="Arial"/>
              <a:sym typeface="Arial"/>
            </a:endParaRPr>
          </a:p>
          <a:p>
            <a:pPr marL="0" indent="0">
              <a:buNone/>
            </a:pPr>
            <a:r>
              <a:rPr lang="en-GB" dirty="0" smtClean="0">
                <a:solidFill>
                  <a:srgbClr val="000000"/>
                </a:solidFill>
                <a:latin typeface="Arial"/>
                <a:ea typeface="Arial"/>
                <a:cs typeface="Arial"/>
                <a:sym typeface="Arial"/>
              </a:rPr>
              <a:t>The </a:t>
            </a:r>
            <a:r>
              <a:rPr lang="en-GB" dirty="0">
                <a:solidFill>
                  <a:srgbClr val="000000"/>
                </a:solidFill>
                <a:latin typeface="Arial"/>
                <a:ea typeface="Arial"/>
                <a:cs typeface="Arial"/>
                <a:sym typeface="Arial"/>
              </a:rPr>
              <a:t>term “</a:t>
            </a:r>
            <a:r>
              <a:rPr lang="en-GB" dirty="0">
                <a:solidFill>
                  <a:srgbClr val="FF0000"/>
                </a:solidFill>
                <a:latin typeface="Arial"/>
                <a:ea typeface="Arial"/>
                <a:cs typeface="Arial"/>
                <a:sym typeface="Arial"/>
              </a:rPr>
              <a:t>sense of belonging</a:t>
            </a:r>
            <a:r>
              <a:rPr lang="en-GB" dirty="0">
                <a:solidFill>
                  <a:srgbClr val="000000"/>
                </a:solidFill>
                <a:latin typeface="Arial"/>
                <a:ea typeface="Arial"/>
                <a:cs typeface="Arial"/>
                <a:sym typeface="Arial"/>
              </a:rPr>
              <a:t>” is a term used to describe a student's relationship with the teacher. Additionally, it means your students feel accepted, respected and included in the classroom. </a:t>
            </a:r>
            <a:endParaRPr dirty="0">
              <a:solidFill>
                <a:srgbClr val="000000"/>
              </a:solidFill>
              <a:latin typeface="Arial"/>
              <a:ea typeface="Arial"/>
              <a:cs typeface="Arial"/>
              <a:sym typeface="Arial"/>
            </a:endParaRPr>
          </a:p>
          <a:p>
            <a:pPr marL="0" indent="0">
              <a:buNone/>
            </a:pPr>
            <a:endParaRPr dirty="0">
              <a:solidFill>
                <a:srgbClr val="000000"/>
              </a:solidFill>
              <a:latin typeface="Arial"/>
              <a:ea typeface="Arial"/>
              <a:cs typeface="Arial"/>
              <a:sym typeface="Arial"/>
            </a:endParaRPr>
          </a:p>
          <a:p>
            <a:pPr marL="0" indent="0">
              <a:buNone/>
            </a:pPr>
            <a:r>
              <a:rPr lang="en-GB" dirty="0" smtClean="0">
                <a:solidFill>
                  <a:srgbClr val="000000"/>
                </a:solidFill>
                <a:latin typeface="Arial"/>
                <a:ea typeface="Arial"/>
                <a:cs typeface="Arial"/>
                <a:sym typeface="Arial"/>
              </a:rPr>
              <a:t>The </a:t>
            </a:r>
            <a:r>
              <a:rPr lang="en-GB" dirty="0">
                <a:solidFill>
                  <a:srgbClr val="000000"/>
                </a:solidFill>
                <a:latin typeface="Arial"/>
                <a:ea typeface="Arial"/>
                <a:cs typeface="Arial"/>
                <a:sym typeface="Arial"/>
              </a:rPr>
              <a:t>term </a:t>
            </a:r>
            <a:r>
              <a:rPr lang="en-GB" dirty="0">
                <a:solidFill>
                  <a:srgbClr val="FF0000"/>
                </a:solidFill>
                <a:latin typeface="Arial"/>
                <a:ea typeface="Arial"/>
                <a:cs typeface="Arial"/>
                <a:sym typeface="Arial"/>
              </a:rPr>
              <a:t>engagement</a:t>
            </a:r>
            <a:r>
              <a:rPr lang="en-GB" dirty="0">
                <a:solidFill>
                  <a:srgbClr val="000000"/>
                </a:solidFill>
                <a:latin typeface="Arial"/>
                <a:ea typeface="Arial"/>
                <a:cs typeface="Arial"/>
                <a:sym typeface="Arial"/>
              </a:rPr>
              <a:t> means when a teacher gets a students attention or interest. </a:t>
            </a:r>
            <a:endParaRPr dirty="0">
              <a:latin typeface="Arial"/>
              <a:ea typeface="Arial"/>
              <a:cs typeface="Arial"/>
              <a:sym typeface="Arial"/>
            </a:endParaRPr>
          </a:p>
        </p:txBody>
      </p:sp>
      <p:pic>
        <p:nvPicPr>
          <p:cNvPr id="82" name="Google Shape;82;p15"/>
          <p:cNvPicPr preferRelativeResize="0"/>
          <p:nvPr/>
        </p:nvPicPr>
        <p:blipFill>
          <a:blip r:embed="rId3">
            <a:alphaModFix/>
          </a:blip>
          <a:stretch>
            <a:fillRect/>
          </a:stretch>
        </p:blipFill>
        <p:spPr>
          <a:xfrm>
            <a:off x="53967" y="1559015"/>
            <a:ext cx="5117842" cy="2688446"/>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6"/>
          <p:cNvSpPr txBox="1">
            <a:spLocks noGrp="1"/>
          </p:cNvSpPr>
          <p:nvPr>
            <p:ph type="title"/>
          </p:nvPr>
        </p:nvSpPr>
        <p:spPr>
          <a:xfrm>
            <a:off x="-89793" y="-196239"/>
            <a:ext cx="5448555" cy="3688083"/>
          </a:xfrm>
          <a:prstGeom prst="rect">
            <a:avLst/>
          </a:prstGeom>
        </p:spPr>
        <p:txBody>
          <a:bodyPr spcFirstLastPara="1" vert="horz" wrap="square" lIns="134395" tIns="134395" rIns="134395" bIns="134395" rtlCol="0" anchor="t" anchorCtr="0">
            <a:normAutofit/>
          </a:bodyPr>
          <a:lstStyle/>
          <a:p>
            <a:r>
              <a:rPr lang="en-GB" dirty="0"/>
              <a:t>Literature Review </a:t>
            </a:r>
            <a:endParaRPr dirty="0"/>
          </a:p>
        </p:txBody>
      </p:sp>
      <p:sp>
        <p:nvSpPr>
          <p:cNvPr id="88" name="Google Shape;88;p16"/>
          <p:cNvSpPr txBox="1">
            <a:spLocks noGrp="1"/>
          </p:cNvSpPr>
          <p:nvPr>
            <p:ph type="body" idx="1"/>
          </p:nvPr>
        </p:nvSpPr>
        <p:spPr>
          <a:xfrm>
            <a:off x="5504692" y="-97482"/>
            <a:ext cx="6763001" cy="7055559"/>
          </a:xfrm>
          <a:prstGeom prst="rect">
            <a:avLst/>
          </a:prstGeom>
        </p:spPr>
        <p:txBody>
          <a:bodyPr spcFirstLastPara="1" vert="horz" wrap="square" lIns="134395" tIns="134395" rIns="134395" bIns="134395" rtlCol="0" anchor="t" anchorCtr="0">
            <a:normAutofit fontScale="92500" lnSpcReduction="20000"/>
          </a:bodyPr>
          <a:lstStyle/>
          <a:p>
            <a:pPr marL="214687" indent="0">
              <a:buNone/>
            </a:pPr>
            <a:endParaRPr lang="en-US" dirty="0" smtClean="0"/>
          </a:p>
          <a:p>
            <a:pPr marL="214687" indent="0">
              <a:buNone/>
            </a:pPr>
            <a:r>
              <a:rPr lang="en-US" dirty="0" smtClean="0">
                <a:solidFill>
                  <a:srgbClr val="FF0000"/>
                </a:solidFill>
              </a:rPr>
              <a:t>A Review Of The Literature Indicates The Following: </a:t>
            </a:r>
          </a:p>
          <a:p>
            <a:endParaRPr lang="en-US" dirty="0"/>
          </a:p>
          <a:p>
            <a:pPr>
              <a:buFont typeface="Wingdings" panose="05000000000000000000" pitchFamily="2" charset="2"/>
              <a:buChar char="v"/>
            </a:pPr>
            <a:r>
              <a:rPr lang="en-US" dirty="0" smtClean="0"/>
              <a:t>Feelings </a:t>
            </a:r>
            <a:r>
              <a:rPr lang="en-US" dirty="0"/>
              <a:t>of belonging </a:t>
            </a:r>
            <a:r>
              <a:rPr lang="en-US" dirty="0" smtClean="0"/>
              <a:t>are </a:t>
            </a:r>
            <a:r>
              <a:rPr lang="en-US" dirty="0"/>
              <a:t>important for the well-being of students in the classroom and higher academic achievement. </a:t>
            </a:r>
            <a:endParaRPr lang="en-US" dirty="0" smtClean="0"/>
          </a:p>
          <a:p>
            <a:pPr>
              <a:buFont typeface="Wingdings" panose="05000000000000000000" pitchFamily="2" charset="2"/>
              <a:buChar char="v"/>
            </a:pPr>
            <a:endParaRPr lang="en-US" dirty="0"/>
          </a:p>
          <a:p>
            <a:pPr>
              <a:buFont typeface="Wingdings" panose="05000000000000000000" pitchFamily="2" charset="2"/>
              <a:buChar char="v"/>
            </a:pPr>
            <a:r>
              <a:rPr lang="en-US" dirty="0" smtClean="0"/>
              <a:t>Effects </a:t>
            </a:r>
            <a:r>
              <a:rPr lang="en-US" dirty="0"/>
              <a:t>such as stress, cognitive inability, and emotional decline are </a:t>
            </a:r>
            <a:r>
              <a:rPr lang="en-US" dirty="0" smtClean="0"/>
              <a:t>effects </a:t>
            </a:r>
            <a:r>
              <a:rPr lang="en-US" dirty="0"/>
              <a:t>of a student not feeling belonging in the classroom. </a:t>
            </a:r>
            <a:endParaRPr lang="en-US" dirty="0" smtClean="0"/>
          </a:p>
          <a:p>
            <a:pPr>
              <a:buFont typeface="Wingdings" panose="05000000000000000000" pitchFamily="2" charset="2"/>
              <a:buChar char="v"/>
            </a:pPr>
            <a:endParaRPr lang="en-US" dirty="0"/>
          </a:p>
          <a:p>
            <a:pPr>
              <a:buFont typeface="Wingdings" panose="05000000000000000000" pitchFamily="2" charset="2"/>
              <a:buChar char="v"/>
            </a:pPr>
            <a:r>
              <a:rPr lang="en-US" dirty="0" smtClean="0"/>
              <a:t>Studies </a:t>
            </a:r>
            <a:r>
              <a:rPr lang="en-US" dirty="0"/>
              <a:t>from E</a:t>
            </a:r>
            <a:r>
              <a:rPr lang="en-US" dirty="0" smtClean="0"/>
              <a:t>ducational Psychologist, </a:t>
            </a:r>
            <a:r>
              <a:rPr lang="en-US" dirty="0"/>
              <a:t>Dr. </a:t>
            </a:r>
            <a:r>
              <a:rPr lang="en-US" dirty="0" smtClean="0"/>
              <a:t>DeLeon Gray, </a:t>
            </a:r>
            <a:r>
              <a:rPr lang="en-US" dirty="0"/>
              <a:t>shows that relating to your students can achieve feelings of </a:t>
            </a:r>
            <a:r>
              <a:rPr lang="en-US" dirty="0" smtClean="0"/>
              <a:t>belonging, </a:t>
            </a:r>
            <a:r>
              <a:rPr lang="en-US" dirty="0"/>
              <a:t>which has positive effects such as persistent efforts, increased motivation, and increased likeliness to take on challenging tasks</a:t>
            </a:r>
            <a:r>
              <a:rPr lang="en-US" dirty="0" smtClean="0"/>
              <a:t>. </a:t>
            </a:r>
          </a:p>
          <a:p>
            <a:pPr>
              <a:buFont typeface="Wingdings" panose="05000000000000000000" pitchFamily="2" charset="2"/>
              <a:buChar char="v"/>
            </a:pPr>
            <a:endParaRPr lang="en-US" dirty="0"/>
          </a:p>
          <a:p>
            <a:pPr>
              <a:buFont typeface="Wingdings" panose="05000000000000000000" pitchFamily="2" charset="2"/>
              <a:buChar char="v"/>
            </a:pPr>
            <a:r>
              <a:rPr lang="en-US" dirty="0" smtClean="0"/>
              <a:t>Teachers </a:t>
            </a:r>
            <a:r>
              <a:rPr lang="en-US" dirty="0"/>
              <a:t>displaying positive images of the student's culture proves to be an effective measure for students to feel they belong. Ultimately, belonging focuses on the ability to develop a relationship in the classroom to enhance performance for student achievement. </a:t>
            </a:r>
            <a:endParaRPr lang="en-US" dirty="0" smtClean="0"/>
          </a:p>
          <a:p>
            <a:endParaRPr lang="en-US" dirty="0"/>
          </a:p>
          <a:p>
            <a:pPr marL="214687" indent="0">
              <a:buNone/>
            </a:pPr>
            <a:r>
              <a:rPr lang="en-US" b="1" dirty="0"/>
              <a:t> </a:t>
            </a:r>
            <a:endParaRPr lang="en-US" dirty="0"/>
          </a:p>
          <a:p>
            <a:pPr marL="214687" indent="0">
              <a:buNone/>
            </a:pPr>
            <a:r>
              <a:rPr lang="en-US" b="1" dirty="0"/>
              <a:t> </a:t>
            </a:r>
            <a:endParaRPr lang="en-US" dirty="0"/>
          </a:p>
          <a:p>
            <a:pPr marL="214687" indent="0">
              <a:buNone/>
            </a:pPr>
            <a:r>
              <a:rPr lang="en-US" dirty="0"/>
              <a:t> </a:t>
            </a:r>
          </a:p>
          <a:p>
            <a:pPr marL="0" indent="0">
              <a:buNone/>
            </a:pPr>
            <a:endParaRPr sz="1764" dirty="0">
              <a:solidFill>
                <a:srgbClr val="000000"/>
              </a:solidFill>
              <a:latin typeface="Arial"/>
              <a:ea typeface="Arial"/>
              <a:cs typeface="Arial"/>
              <a:sym typeface="Arial"/>
            </a:endParaRPr>
          </a:p>
          <a:p>
            <a:pPr marL="0" indent="672067">
              <a:buNone/>
            </a:pPr>
            <a:endParaRPr sz="1764" dirty="0">
              <a:solidFill>
                <a:srgbClr val="000000"/>
              </a:solidFill>
              <a:latin typeface="Arial"/>
              <a:ea typeface="Arial"/>
              <a:cs typeface="Arial"/>
              <a:sym typeface="Arial"/>
            </a:endParaRPr>
          </a:p>
          <a:p>
            <a:pPr marL="0" indent="672067">
              <a:buNone/>
            </a:pPr>
            <a:endParaRPr sz="1764" dirty="0">
              <a:solidFill>
                <a:srgbClr val="000000"/>
              </a:solidFill>
              <a:latin typeface="Arial"/>
              <a:ea typeface="Arial"/>
              <a:cs typeface="Arial"/>
              <a:sym typeface="Arial"/>
            </a:endParaRPr>
          </a:p>
        </p:txBody>
      </p:sp>
      <p:pic>
        <p:nvPicPr>
          <p:cNvPr id="89" name="Google Shape;89;p16"/>
          <p:cNvPicPr preferRelativeResize="0"/>
          <p:nvPr/>
        </p:nvPicPr>
        <p:blipFill>
          <a:blip r:embed="rId3">
            <a:alphaModFix/>
          </a:blip>
          <a:stretch>
            <a:fillRect/>
          </a:stretch>
        </p:blipFill>
        <p:spPr>
          <a:xfrm>
            <a:off x="303346" y="4269634"/>
            <a:ext cx="4046819" cy="2688446"/>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64142" y="-148787"/>
            <a:ext cx="6249765" cy="3688083"/>
          </a:xfrm>
          <a:prstGeom prst="rect">
            <a:avLst/>
          </a:prstGeom>
        </p:spPr>
        <p:txBody>
          <a:bodyPr spcFirstLastPara="1" vert="horz" wrap="square" lIns="134395" tIns="134395" rIns="134395" bIns="134395" rtlCol="0" anchor="t" anchorCtr="0">
            <a:normAutofit/>
          </a:bodyPr>
          <a:lstStyle/>
          <a:p>
            <a:r>
              <a:rPr lang="en-GB" dirty="0"/>
              <a:t>Methods of Research </a:t>
            </a:r>
            <a:endParaRPr dirty="0"/>
          </a:p>
        </p:txBody>
      </p:sp>
      <p:sp>
        <p:nvSpPr>
          <p:cNvPr id="102" name="Google Shape;102;p18"/>
          <p:cNvSpPr txBox="1">
            <a:spLocks noGrp="1"/>
          </p:cNvSpPr>
          <p:nvPr>
            <p:ph type="body" idx="1"/>
          </p:nvPr>
        </p:nvSpPr>
        <p:spPr>
          <a:prstGeom prst="rect">
            <a:avLst/>
          </a:prstGeom>
        </p:spPr>
        <p:txBody>
          <a:bodyPr spcFirstLastPara="1" vert="horz" wrap="square" lIns="134395" tIns="134395" rIns="134395" bIns="134395" rtlCol="0" anchor="t" anchorCtr="0">
            <a:normAutofit fontScale="85000" lnSpcReduction="10000"/>
          </a:bodyPr>
          <a:lstStyle/>
          <a:p>
            <a:pPr>
              <a:buClr>
                <a:schemeClr val="dk1"/>
              </a:buClr>
              <a:buFont typeface="Wingdings" panose="05000000000000000000" pitchFamily="2" charset="2"/>
              <a:buChar char="v"/>
            </a:pPr>
            <a:r>
              <a:rPr lang="en-GB" dirty="0" smtClean="0">
                <a:solidFill>
                  <a:srgbClr val="000000"/>
                </a:solidFill>
                <a:latin typeface="Arial"/>
                <a:ea typeface="Arial"/>
                <a:cs typeface="Arial"/>
                <a:sym typeface="Arial"/>
              </a:rPr>
              <a:t>A survey was designed and administered to gather primary data from 120 randomly selected participants/students in the 9</a:t>
            </a:r>
            <a:r>
              <a:rPr lang="en-GB" baseline="30000" dirty="0" smtClean="0">
                <a:solidFill>
                  <a:srgbClr val="000000"/>
                </a:solidFill>
                <a:latin typeface="Arial"/>
                <a:ea typeface="Arial"/>
                <a:cs typeface="Arial"/>
                <a:sym typeface="Arial"/>
              </a:rPr>
              <a:t>th</a:t>
            </a:r>
            <a:r>
              <a:rPr lang="en-GB" dirty="0" smtClean="0">
                <a:solidFill>
                  <a:srgbClr val="000000"/>
                </a:solidFill>
                <a:latin typeface="Arial"/>
                <a:ea typeface="Arial"/>
                <a:cs typeface="Arial"/>
                <a:sym typeface="Arial"/>
              </a:rPr>
              <a:t> to 12</a:t>
            </a:r>
            <a:r>
              <a:rPr lang="en-GB" baseline="30000" dirty="0" smtClean="0">
                <a:solidFill>
                  <a:srgbClr val="000000"/>
                </a:solidFill>
                <a:latin typeface="Arial"/>
                <a:ea typeface="Arial"/>
                <a:cs typeface="Arial"/>
                <a:sym typeface="Arial"/>
              </a:rPr>
              <a:t>th</a:t>
            </a:r>
            <a:r>
              <a:rPr lang="en-GB" dirty="0" smtClean="0">
                <a:solidFill>
                  <a:srgbClr val="000000"/>
                </a:solidFill>
                <a:latin typeface="Arial"/>
                <a:ea typeface="Arial"/>
                <a:cs typeface="Arial"/>
                <a:sym typeface="Arial"/>
              </a:rPr>
              <a:t> grades at Hillside High School in Durham, North Carolina.  </a:t>
            </a:r>
          </a:p>
          <a:p>
            <a:pPr>
              <a:buClr>
                <a:schemeClr val="dk1"/>
              </a:buClr>
              <a:buFont typeface="Wingdings" panose="05000000000000000000" pitchFamily="2" charset="2"/>
              <a:buChar char="v"/>
            </a:pPr>
            <a:endParaRPr lang="en-GB" dirty="0">
              <a:solidFill>
                <a:schemeClr val="bg1"/>
              </a:solidFill>
              <a:latin typeface="Arial"/>
              <a:ea typeface="Arial"/>
              <a:cs typeface="Arial"/>
              <a:sym typeface="Arial"/>
            </a:endParaRPr>
          </a:p>
          <a:p>
            <a:pPr>
              <a:buClr>
                <a:schemeClr val="dk1"/>
              </a:buClr>
              <a:buFont typeface="Wingdings" panose="05000000000000000000" pitchFamily="2" charset="2"/>
              <a:buChar char="v"/>
            </a:pPr>
            <a:r>
              <a:rPr lang="en-GB" dirty="0" smtClean="0">
                <a:solidFill>
                  <a:schemeClr val="bg1"/>
                </a:solidFill>
                <a:latin typeface="Arial" panose="020B0604020202020204" pitchFamily="34" charset="0"/>
                <a:ea typeface="Arial"/>
                <a:cs typeface="Arial" panose="020B0604020202020204" pitchFamily="34" charset="0"/>
                <a:sym typeface="Arial"/>
              </a:rPr>
              <a:t>The sample population </a:t>
            </a:r>
            <a:r>
              <a:rPr lang="en-US" dirty="0" smtClean="0">
                <a:solidFill>
                  <a:schemeClr val="bg1"/>
                </a:solidFill>
                <a:latin typeface="Arial" panose="020B0604020202020204" pitchFamily="34" charset="0"/>
                <a:cs typeface="Arial" panose="020B0604020202020204" pitchFamily="34" charset="0"/>
              </a:rPr>
              <a:t>were </a:t>
            </a:r>
            <a:r>
              <a:rPr lang="en-US" dirty="0">
                <a:solidFill>
                  <a:schemeClr val="bg1"/>
                </a:solidFill>
                <a:latin typeface="Arial" panose="020B0604020202020204" pitchFamily="34" charset="0"/>
                <a:cs typeface="Arial" panose="020B0604020202020204" pitchFamily="34" charset="0"/>
              </a:rPr>
              <a:t>43.3 percent male students, 54.2 percent female students, 1.7 </a:t>
            </a:r>
            <a:r>
              <a:rPr lang="en-US" dirty="0" smtClean="0">
                <a:solidFill>
                  <a:schemeClr val="bg1"/>
                </a:solidFill>
                <a:latin typeface="Arial" panose="020B0604020202020204" pitchFamily="34" charset="0"/>
                <a:cs typeface="Arial" panose="020B0604020202020204" pitchFamily="34" charset="0"/>
              </a:rPr>
              <a:t>percent preferred </a:t>
            </a:r>
            <a:r>
              <a:rPr lang="en-US" dirty="0">
                <a:solidFill>
                  <a:schemeClr val="bg1"/>
                </a:solidFill>
                <a:latin typeface="Arial" panose="020B0604020202020204" pitchFamily="34" charset="0"/>
                <a:cs typeface="Arial" panose="020B0604020202020204" pitchFamily="34" charset="0"/>
              </a:rPr>
              <a:t>not to </a:t>
            </a:r>
            <a:r>
              <a:rPr lang="en-US" dirty="0" smtClean="0">
                <a:solidFill>
                  <a:schemeClr val="bg1"/>
                </a:solidFill>
                <a:latin typeface="Arial" panose="020B0604020202020204" pitchFamily="34" charset="0"/>
                <a:cs typeface="Arial" panose="020B0604020202020204" pitchFamily="34" charset="0"/>
              </a:rPr>
              <a:t>answer </a:t>
            </a:r>
            <a:r>
              <a:rPr lang="en-US" dirty="0">
                <a:solidFill>
                  <a:schemeClr val="bg1"/>
                </a:solidFill>
                <a:latin typeface="Arial" panose="020B0604020202020204" pitchFamily="34" charset="0"/>
                <a:cs typeface="Arial" panose="020B0604020202020204" pitchFamily="34" charset="0"/>
              </a:rPr>
              <a:t>and .8 percent </a:t>
            </a:r>
            <a:r>
              <a:rPr lang="en-US" dirty="0" smtClean="0">
                <a:solidFill>
                  <a:schemeClr val="bg1"/>
                </a:solidFill>
                <a:latin typeface="Arial" panose="020B0604020202020204" pitchFamily="34" charset="0"/>
                <a:cs typeface="Arial" panose="020B0604020202020204" pitchFamily="34" charset="0"/>
              </a:rPr>
              <a:t>stated other</a:t>
            </a:r>
            <a:r>
              <a:rPr lang="en-US" dirty="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pPr>
              <a:buClr>
                <a:schemeClr val="dk1"/>
              </a:buClr>
              <a:buFont typeface="Wingdings" panose="05000000000000000000" pitchFamily="2" charset="2"/>
              <a:buChar char="v"/>
            </a:pPr>
            <a:endParaRPr lang="en-US" dirty="0">
              <a:solidFill>
                <a:schemeClr val="bg1"/>
              </a:solidFill>
              <a:latin typeface="Arial" panose="020B0604020202020204" pitchFamily="34" charset="0"/>
              <a:cs typeface="Arial" panose="020B0604020202020204" pitchFamily="34" charset="0"/>
            </a:endParaRPr>
          </a:p>
          <a:p>
            <a:pPr>
              <a:buClr>
                <a:schemeClr val="dk1"/>
              </a:buClr>
              <a:buFont typeface="Wingdings" panose="05000000000000000000" pitchFamily="2" charset="2"/>
              <a:buChar char="v"/>
            </a:pPr>
            <a:r>
              <a:rPr lang="en-US" dirty="0" smtClean="0">
                <a:solidFill>
                  <a:schemeClr val="bg1"/>
                </a:solidFill>
                <a:latin typeface="Arial" panose="020B0604020202020204" pitchFamily="34" charset="0"/>
                <a:cs typeface="Arial" panose="020B0604020202020204" pitchFamily="34" charset="0"/>
              </a:rPr>
              <a:t>There </a:t>
            </a:r>
            <a:r>
              <a:rPr lang="en-US" dirty="0">
                <a:solidFill>
                  <a:schemeClr val="bg1"/>
                </a:solidFill>
                <a:latin typeface="Arial" panose="020B0604020202020204" pitchFamily="34" charset="0"/>
                <a:cs typeface="Arial" panose="020B0604020202020204" pitchFamily="34" charset="0"/>
              </a:rPr>
              <a:t>were 49.2 percent IB students and 50.8 percent that are not IB students in </a:t>
            </a:r>
            <a:r>
              <a:rPr lang="en-US" dirty="0" smtClean="0">
                <a:solidFill>
                  <a:schemeClr val="bg1"/>
                </a:solidFill>
                <a:latin typeface="Arial" panose="020B0604020202020204" pitchFamily="34" charset="0"/>
                <a:cs typeface="Arial" panose="020B0604020202020204" pitchFamily="34" charset="0"/>
              </a:rPr>
              <a:t>the </a:t>
            </a:r>
            <a:r>
              <a:rPr lang="en-US" dirty="0">
                <a:solidFill>
                  <a:schemeClr val="bg1"/>
                </a:solidFill>
                <a:latin typeface="Arial" panose="020B0604020202020204" pitchFamily="34" charset="0"/>
                <a:cs typeface="Arial" panose="020B0604020202020204" pitchFamily="34" charset="0"/>
              </a:rPr>
              <a:t>sample.</a:t>
            </a:r>
            <a:endParaRPr lang="en-GB" dirty="0" smtClean="0">
              <a:solidFill>
                <a:schemeClr val="bg1"/>
              </a:solidFill>
              <a:latin typeface="Arial" panose="020B0604020202020204" pitchFamily="34" charset="0"/>
              <a:ea typeface="Arial"/>
              <a:cs typeface="Arial" panose="020B0604020202020204" pitchFamily="34" charset="0"/>
              <a:sym typeface="Arial"/>
            </a:endParaRPr>
          </a:p>
          <a:p>
            <a:pPr marL="1092109" indent="-420042">
              <a:buFont typeface="Wingdings" panose="05000000000000000000" pitchFamily="2" charset="2"/>
              <a:buChar char="v"/>
            </a:pPr>
            <a:endParaRPr dirty="0">
              <a:solidFill>
                <a:srgbClr val="000000"/>
              </a:solidFill>
              <a:latin typeface="Arial"/>
              <a:ea typeface="Arial"/>
              <a:cs typeface="Arial"/>
              <a:sym typeface="Arial"/>
            </a:endParaRPr>
          </a:p>
          <a:p>
            <a:pPr>
              <a:buClr>
                <a:schemeClr val="dk1"/>
              </a:buClr>
              <a:buFont typeface="Wingdings" panose="05000000000000000000" pitchFamily="2" charset="2"/>
              <a:buChar char="v"/>
            </a:pPr>
            <a:r>
              <a:rPr lang="en-US" dirty="0" smtClean="0">
                <a:solidFill>
                  <a:srgbClr val="000000"/>
                </a:solidFill>
                <a:latin typeface="Arial"/>
                <a:ea typeface="Arial"/>
                <a:cs typeface="Arial"/>
                <a:sym typeface="Arial"/>
              </a:rPr>
              <a:t>Participants were given access to the survey through a QR code. </a:t>
            </a:r>
            <a:r>
              <a:rPr lang="en-GB" dirty="0" smtClean="0">
                <a:solidFill>
                  <a:srgbClr val="000000"/>
                </a:solidFill>
                <a:latin typeface="Arial"/>
                <a:ea typeface="Arial"/>
                <a:cs typeface="Arial"/>
                <a:sym typeface="Arial"/>
              </a:rPr>
              <a:t>The </a:t>
            </a:r>
            <a:r>
              <a:rPr lang="en-GB" dirty="0">
                <a:solidFill>
                  <a:srgbClr val="000000"/>
                </a:solidFill>
                <a:latin typeface="Arial"/>
                <a:ea typeface="Arial"/>
                <a:cs typeface="Arial"/>
                <a:sym typeface="Arial"/>
              </a:rPr>
              <a:t>survey included questions </a:t>
            </a:r>
            <a:r>
              <a:rPr lang="en-GB" dirty="0" smtClean="0">
                <a:solidFill>
                  <a:srgbClr val="000000"/>
                </a:solidFill>
                <a:latin typeface="Arial"/>
                <a:ea typeface="Arial"/>
                <a:cs typeface="Arial"/>
                <a:sym typeface="Arial"/>
              </a:rPr>
              <a:t>on </a:t>
            </a:r>
            <a:r>
              <a:rPr lang="en-GB" dirty="0">
                <a:solidFill>
                  <a:srgbClr val="000000"/>
                </a:solidFill>
                <a:latin typeface="Arial"/>
                <a:ea typeface="Arial"/>
                <a:cs typeface="Arial"/>
                <a:sym typeface="Arial"/>
              </a:rPr>
              <a:t>feelings of belonging and engagement in their history class. </a:t>
            </a:r>
            <a:endParaRPr dirty="0">
              <a:solidFill>
                <a:srgbClr val="000000"/>
              </a:solidFill>
              <a:latin typeface="Arial"/>
              <a:ea typeface="Arial"/>
              <a:cs typeface="Arial"/>
              <a:sym typeface="Arial"/>
            </a:endParaRPr>
          </a:p>
          <a:p>
            <a:pPr marL="1092109" indent="-420042">
              <a:buFont typeface="Wingdings" panose="05000000000000000000" pitchFamily="2" charset="2"/>
              <a:buChar char="v"/>
            </a:pPr>
            <a:endParaRPr dirty="0">
              <a:solidFill>
                <a:srgbClr val="000000"/>
              </a:solidFill>
              <a:latin typeface="Arial"/>
              <a:ea typeface="Arial"/>
              <a:cs typeface="Arial"/>
              <a:sym typeface="Arial"/>
            </a:endParaRPr>
          </a:p>
          <a:p>
            <a:pPr lvl="0">
              <a:buClr>
                <a:srgbClr val="000000"/>
              </a:buClr>
              <a:buFont typeface="Wingdings" panose="05000000000000000000" pitchFamily="2" charset="2"/>
              <a:buChar char="v"/>
            </a:pPr>
            <a:r>
              <a:rPr lang="en-GB" dirty="0" smtClean="0">
                <a:solidFill>
                  <a:srgbClr val="000000"/>
                </a:solidFill>
                <a:latin typeface="Arial"/>
                <a:ea typeface="Arial"/>
                <a:cs typeface="Arial"/>
                <a:sym typeface="Arial"/>
              </a:rPr>
              <a:t>Analysis of data was conducted using SPSS Statistics Software. Results were used to generate charts</a:t>
            </a:r>
            <a:r>
              <a:rPr lang="en-GB" dirty="0">
                <a:solidFill>
                  <a:srgbClr val="000000"/>
                </a:solidFill>
                <a:latin typeface="Arial"/>
                <a:ea typeface="Arial"/>
                <a:cs typeface="Arial"/>
                <a:sym typeface="Arial"/>
              </a:rPr>
              <a:t>, plots, reports of regression, mean, standard deviation, and Pearson correlation. </a:t>
            </a:r>
            <a:endParaRPr dirty="0">
              <a:solidFill>
                <a:srgbClr val="000000"/>
              </a:solidFill>
              <a:latin typeface="Arial"/>
              <a:ea typeface="Arial"/>
              <a:cs typeface="Arial"/>
              <a:sym typeface="Arial"/>
            </a:endParaRPr>
          </a:p>
        </p:txBody>
      </p:sp>
      <p:graphicFrame>
        <p:nvGraphicFramePr>
          <p:cNvPr id="4" name="Chart 3"/>
          <p:cNvGraphicFramePr/>
          <p:nvPr>
            <p:extLst>
              <p:ext uri="{D42A27DB-BD31-4B8C-83A1-F6EECF244321}">
                <p14:modId xmlns:p14="http://schemas.microsoft.com/office/powerpoint/2010/main" val="3723804944"/>
              </p:ext>
            </p:extLst>
          </p:nvPr>
        </p:nvGraphicFramePr>
        <p:xfrm>
          <a:off x="-413020" y="940084"/>
          <a:ext cx="6598643" cy="59740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9870006"/>
              </p:ext>
            </p:extLst>
          </p:nvPr>
        </p:nvGraphicFramePr>
        <p:xfrm>
          <a:off x="-320039" y="1028445"/>
          <a:ext cx="13441675" cy="9189470"/>
        </p:xfrm>
        <a:graphic>
          <a:graphicData uri="http://schemas.openxmlformats.org/drawingml/2006/table">
            <a:tbl>
              <a:tblPr>
                <a:tableStyleId>{5C22544A-7EE6-4342-B048-85BDC9FD1C3A}</a:tableStyleId>
              </a:tblPr>
              <a:tblGrid>
                <a:gridCol w="370483">
                  <a:extLst>
                    <a:ext uri="{9D8B030D-6E8A-4147-A177-3AD203B41FA5}">
                      <a16:colId xmlns:a16="http://schemas.microsoft.com/office/drawing/2014/main" val="3722460186"/>
                    </a:ext>
                  </a:extLst>
                </a:gridCol>
                <a:gridCol w="6350357">
                  <a:extLst>
                    <a:ext uri="{9D8B030D-6E8A-4147-A177-3AD203B41FA5}">
                      <a16:colId xmlns:a16="http://schemas.microsoft.com/office/drawing/2014/main" val="3128341815"/>
                    </a:ext>
                  </a:extLst>
                </a:gridCol>
                <a:gridCol w="987758">
                  <a:extLst>
                    <a:ext uri="{9D8B030D-6E8A-4147-A177-3AD203B41FA5}">
                      <a16:colId xmlns:a16="http://schemas.microsoft.com/office/drawing/2014/main" val="2606336416"/>
                    </a:ext>
                  </a:extLst>
                </a:gridCol>
                <a:gridCol w="922375">
                  <a:extLst>
                    <a:ext uri="{9D8B030D-6E8A-4147-A177-3AD203B41FA5}">
                      <a16:colId xmlns:a16="http://schemas.microsoft.com/office/drawing/2014/main" val="3844950177"/>
                    </a:ext>
                  </a:extLst>
                </a:gridCol>
                <a:gridCol w="1131930">
                  <a:extLst>
                    <a:ext uri="{9D8B030D-6E8A-4147-A177-3AD203B41FA5}">
                      <a16:colId xmlns:a16="http://schemas.microsoft.com/office/drawing/2014/main" val="3407679023"/>
                    </a:ext>
                  </a:extLst>
                </a:gridCol>
                <a:gridCol w="889374">
                  <a:extLst>
                    <a:ext uri="{9D8B030D-6E8A-4147-A177-3AD203B41FA5}">
                      <a16:colId xmlns:a16="http://schemas.microsoft.com/office/drawing/2014/main" val="730019842"/>
                    </a:ext>
                  </a:extLst>
                </a:gridCol>
                <a:gridCol w="838842">
                  <a:extLst>
                    <a:ext uri="{9D8B030D-6E8A-4147-A177-3AD203B41FA5}">
                      <a16:colId xmlns:a16="http://schemas.microsoft.com/office/drawing/2014/main" val="2169510029"/>
                    </a:ext>
                  </a:extLst>
                </a:gridCol>
                <a:gridCol w="667031">
                  <a:extLst>
                    <a:ext uri="{9D8B030D-6E8A-4147-A177-3AD203B41FA5}">
                      <a16:colId xmlns:a16="http://schemas.microsoft.com/office/drawing/2014/main" val="2620243415"/>
                    </a:ext>
                  </a:extLst>
                </a:gridCol>
                <a:gridCol w="737776">
                  <a:extLst>
                    <a:ext uri="{9D8B030D-6E8A-4147-A177-3AD203B41FA5}">
                      <a16:colId xmlns:a16="http://schemas.microsoft.com/office/drawing/2014/main" val="2966388651"/>
                    </a:ext>
                  </a:extLst>
                </a:gridCol>
                <a:gridCol w="545749">
                  <a:extLst>
                    <a:ext uri="{9D8B030D-6E8A-4147-A177-3AD203B41FA5}">
                      <a16:colId xmlns:a16="http://schemas.microsoft.com/office/drawing/2014/main" val="1280117811"/>
                    </a:ext>
                  </a:extLst>
                </a:gridCol>
              </a:tblGrid>
              <a:tr h="537153">
                <a:tc>
                  <a:txBody>
                    <a:bodyPr/>
                    <a:lstStyle/>
                    <a:p>
                      <a:pPr marL="0" marR="0">
                        <a:lnSpc>
                          <a:spcPct val="200000"/>
                        </a:lnSpc>
                        <a:spcBef>
                          <a:spcPts val="0"/>
                        </a:spcBef>
                        <a:spcAft>
                          <a:spcPts val="0"/>
                        </a:spcAft>
                      </a:pPr>
                      <a:r>
                        <a:rPr lang="en-US" sz="800" u="none" strike="noStrike">
                          <a:effectLst/>
                        </a:rPr>
                        <a:t> </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Variable</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Mean</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SD</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1</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2</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4</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5</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6</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4163706299"/>
                  </a:ext>
                </a:extLst>
              </a:tr>
              <a:tr h="830143">
                <a:tc>
                  <a:txBody>
                    <a:bodyPr/>
                    <a:lstStyle/>
                    <a:p>
                      <a:pPr marL="0" marR="0" algn="r">
                        <a:lnSpc>
                          <a:spcPct val="115000"/>
                        </a:lnSpc>
                        <a:spcBef>
                          <a:spcPts val="1200"/>
                        </a:spcBef>
                        <a:spcAft>
                          <a:spcPts val="0"/>
                        </a:spcAft>
                      </a:pPr>
                      <a:r>
                        <a:rPr lang="en-US" sz="700" u="sng">
                          <a:effectLst/>
                        </a:rPr>
                        <a:t>1</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My history teacher encourages us to share our views on being agents of change in society.</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3.80</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0.93</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570156123"/>
                  </a:ext>
                </a:extLst>
              </a:tr>
              <a:tr h="1198189">
                <a:tc>
                  <a:txBody>
                    <a:bodyPr/>
                    <a:lstStyle/>
                    <a:p>
                      <a:pPr marL="0" marR="0" algn="r">
                        <a:lnSpc>
                          <a:spcPct val="115000"/>
                        </a:lnSpc>
                        <a:spcBef>
                          <a:spcPts val="1200"/>
                        </a:spcBef>
                        <a:spcAft>
                          <a:spcPts val="0"/>
                        </a:spcAft>
                      </a:pPr>
                      <a:r>
                        <a:rPr lang="en-US" sz="700" u="sng">
                          <a:effectLst/>
                        </a:rPr>
                        <a:t>2</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When I bring my own culture and background into the lessons and discussions, my history teacher praises my effort.</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3.62</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0.87</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0.64*</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936594939"/>
                  </a:ext>
                </a:extLst>
              </a:tr>
              <a:tr h="1198189">
                <a:tc>
                  <a:txBody>
                    <a:bodyPr/>
                    <a:lstStyle/>
                    <a:p>
                      <a:pPr marL="0" marR="0" algn="r">
                        <a:lnSpc>
                          <a:spcPct val="115000"/>
                        </a:lnSpc>
                        <a:spcBef>
                          <a:spcPts val="1200"/>
                        </a:spcBef>
                        <a:spcAft>
                          <a:spcPts val="0"/>
                        </a:spcAft>
                      </a:pPr>
                      <a:r>
                        <a:rPr lang="en-US" sz="700" u="sng">
                          <a:effectLst/>
                        </a:rPr>
                        <a:t>3</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My efforts to develop knowledge about my own culture and background are noticed by my history teacher.</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3.62</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0.84</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0.52*</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.68*</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2605492097"/>
                  </a:ext>
                </a:extLst>
              </a:tr>
              <a:tr h="1566235">
                <a:tc>
                  <a:txBody>
                    <a:bodyPr/>
                    <a:lstStyle/>
                    <a:p>
                      <a:pPr marL="0" marR="0" algn="r">
                        <a:lnSpc>
                          <a:spcPct val="115000"/>
                        </a:lnSpc>
                        <a:spcBef>
                          <a:spcPts val="1200"/>
                        </a:spcBef>
                        <a:spcAft>
                          <a:spcPts val="0"/>
                        </a:spcAft>
                      </a:pPr>
                      <a:r>
                        <a:rPr lang="en-US" sz="700" u="sng">
                          <a:effectLst/>
                        </a:rPr>
                        <a:t>4</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There are often positive images being shown of my culture in class such as kings, queens, inventors, authors, or community leaders that are from my culture.</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3.54</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0.88</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0.35*</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0.37*</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0.46*</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1821162057"/>
                  </a:ext>
                </a:extLst>
              </a:tr>
              <a:tr h="1198189">
                <a:tc>
                  <a:txBody>
                    <a:bodyPr/>
                    <a:lstStyle/>
                    <a:p>
                      <a:pPr marL="0" marR="0" algn="r">
                        <a:lnSpc>
                          <a:spcPct val="115000"/>
                        </a:lnSpc>
                        <a:spcBef>
                          <a:spcPts val="1200"/>
                        </a:spcBef>
                        <a:spcAft>
                          <a:spcPts val="0"/>
                        </a:spcAft>
                      </a:pPr>
                      <a:r>
                        <a:rPr lang="en-US" sz="700" u="sng">
                          <a:effectLst/>
                        </a:rPr>
                        <a:t>5</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I know when I get feedback from my history teacher that he/she has my best interest at heart.</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3.89</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0.78</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0.5*</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0.44*</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0.5*</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0.36*</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304085967"/>
                  </a:ext>
                </a:extLst>
              </a:tr>
              <a:tr h="1330686">
                <a:tc>
                  <a:txBody>
                    <a:bodyPr/>
                    <a:lstStyle/>
                    <a:p>
                      <a:pPr marL="0" marR="0" algn="r">
                        <a:lnSpc>
                          <a:spcPct val="115000"/>
                        </a:lnSpc>
                        <a:spcBef>
                          <a:spcPts val="1200"/>
                        </a:spcBef>
                        <a:spcAft>
                          <a:spcPts val="0"/>
                        </a:spcAft>
                      </a:pPr>
                      <a:r>
                        <a:rPr lang="en-US" sz="700" u="sng">
                          <a:effectLst/>
                        </a:rPr>
                        <a:t>6</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I don't think my history teacher is against me because he/she gives me everything I need to meet his/her high expectations.</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3.91</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0.83</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0.49*</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0.36*</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0.45*</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0.38*</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0.66*</a:t>
                      </a:r>
                      <a:endParaRPr lang="en-US" sz="230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a:effectLst/>
                        </a:rPr>
                        <a:t>--</a:t>
                      </a:r>
                      <a:endParaRPr lang="en-US" sz="230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2312022848"/>
                  </a:ext>
                </a:extLst>
              </a:tr>
              <a:tr h="1330686">
                <a:tc>
                  <a:txBody>
                    <a:bodyPr/>
                    <a:lstStyle/>
                    <a:p>
                      <a:pPr marL="0" marR="0" algn="r">
                        <a:lnSpc>
                          <a:spcPct val="115000"/>
                        </a:lnSpc>
                        <a:spcBef>
                          <a:spcPts val="1200"/>
                        </a:spcBef>
                        <a:spcAft>
                          <a:spcPts val="0"/>
                        </a:spcAft>
                      </a:pPr>
                      <a:r>
                        <a:rPr lang="en-US" sz="700" u="sng">
                          <a:effectLst/>
                        </a:rPr>
                        <a:t>7</a:t>
                      </a:r>
                      <a:endParaRPr lang="en-US" sz="800">
                        <a:effectLst/>
                        <a:latin typeface="Arial" panose="020B0604020202020204" pitchFamily="34" charset="0"/>
                        <a:ea typeface="Arial" panose="020B0604020202020204" pitchFamily="34" charset="0"/>
                      </a:endParaRPr>
                    </a:p>
                  </a:txBody>
                  <a:tcPr marL="47025" marR="47025" marT="47025" marB="47025"/>
                </a:tc>
                <a:tc>
                  <a:txBody>
                    <a:bodyPr/>
                    <a:lstStyle/>
                    <a:p>
                      <a:pPr marL="0" marR="0">
                        <a:lnSpc>
                          <a:spcPct val="115000"/>
                        </a:lnSpc>
                        <a:spcBef>
                          <a:spcPts val="1200"/>
                        </a:spcBef>
                        <a:spcAft>
                          <a:spcPts val="0"/>
                        </a:spcAft>
                      </a:pPr>
                      <a:r>
                        <a:rPr lang="en-US" sz="2100" u="sng" dirty="0">
                          <a:effectLst/>
                        </a:rPr>
                        <a:t>I feel I have a good relationship with my history teacher.</a:t>
                      </a:r>
                      <a:endParaRPr lang="en-US" sz="21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3.79</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0.81</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0.37</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0.41*</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0.53*</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0.35*</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0.65*</a:t>
                      </a:r>
                      <a:endParaRPr lang="en-US" sz="2300" dirty="0">
                        <a:effectLst/>
                        <a:latin typeface="Arial" panose="020B0604020202020204" pitchFamily="34" charset="0"/>
                        <a:ea typeface="Arial" panose="020B0604020202020204" pitchFamily="34" charset="0"/>
                      </a:endParaRPr>
                    </a:p>
                  </a:txBody>
                  <a:tcPr marL="47025" marR="47025" marT="47025" marB="47025"/>
                </a:tc>
                <a:tc>
                  <a:txBody>
                    <a:bodyPr/>
                    <a:lstStyle/>
                    <a:p>
                      <a:pPr marL="0" marR="0" algn="ctr">
                        <a:lnSpc>
                          <a:spcPct val="115000"/>
                        </a:lnSpc>
                        <a:spcBef>
                          <a:spcPts val="1200"/>
                        </a:spcBef>
                        <a:spcAft>
                          <a:spcPts val="0"/>
                        </a:spcAft>
                      </a:pPr>
                      <a:r>
                        <a:rPr lang="en-US" sz="2300" u="sng" dirty="0">
                          <a:effectLst/>
                        </a:rPr>
                        <a:t>0.65*</a:t>
                      </a:r>
                      <a:endParaRPr lang="en-US" sz="2300" dirty="0">
                        <a:effectLst/>
                        <a:latin typeface="Arial" panose="020B0604020202020204" pitchFamily="34" charset="0"/>
                        <a:ea typeface="Arial" panose="020B0604020202020204" pitchFamily="34" charset="0"/>
                      </a:endParaRPr>
                    </a:p>
                  </a:txBody>
                  <a:tcPr marL="47025" marR="47025" marT="47025" marB="47025"/>
                </a:tc>
                <a:extLst>
                  <a:ext uri="{0D108BD9-81ED-4DB2-BD59-A6C34878D82A}">
                    <a16:rowId xmlns:a16="http://schemas.microsoft.com/office/drawing/2014/main" val="4093366379"/>
                  </a:ext>
                </a:extLst>
              </a:tr>
            </a:tbl>
          </a:graphicData>
        </a:graphic>
      </p:graphicFrame>
      <p:sp>
        <p:nvSpPr>
          <p:cNvPr id="5" name="Rectangle 1"/>
          <p:cNvSpPr>
            <a:spLocks noGrp="1" noChangeArrowheads="1"/>
          </p:cNvSpPr>
          <p:nvPr>
            <p:ph type="title"/>
          </p:nvPr>
        </p:nvSpPr>
        <p:spPr bwMode="auto">
          <a:xfrm>
            <a:off x="195394" y="-375709"/>
            <a:ext cx="12501774" cy="142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134417" tIns="67208" rIns="134417" bIns="67208" numCol="1" rtlCol="0" anchor="ctr" anchorCtr="0" compatLnSpc="1">
            <a:prstTxWarp prst="textNoShape">
              <a:avLst/>
            </a:prstTxWarp>
            <a:spAutoFit/>
          </a:bodyPr>
          <a:lstStyle/>
          <a:p>
            <a:pPr algn="ctr" defTabSz="1344135" eaLnBrk="0" fontAlgn="base" hangingPunct="0">
              <a:spcBef>
                <a:spcPct val="0"/>
              </a:spcBef>
              <a:spcAft>
                <a:spcPct val="0"/>
              </a:spcAft>
              <a:buClrTx/>
              <a:buSzTx/>
            </a:pPr>
            <a:r>
              <a:rPr lang="en-US" altLang="en-US" sz="2100" b="1" u="sng" cap="none" dirty="0">
                <a:ln>
                  <a:noFill/>
                </a:ln>
                <a:solidFill>
                  <a:schemeClr val="tx1"/>
                </a:solidFill>
                <a:latin typeface="Arial" panose="020B0604020202020204" pitchFamily="34" charset="0"/>
                <a:ea typeface="Arial" panose="020B0604020202020204" pitchFamily="34" charset="0"/>
              </a:rPr>
              <a:t>Table 1.</a:t>
            </a:r>
            <a:endParaRPr lang="en-US" altLang="en-US" sz="2100" cap="none" dirty="0">
              <a:ln>
                <a:noFill/>
              </a:ln>
              <a:solidFill>
                <a:schemeClr val="tx1"/>
              </a:solidFill>
              <a:latin typeface="Arial" panose="020B0604020202020204" pitchFamily="34" charset="0"/>
            </a:endParaRPr>
          </a:p>
          <a:p>
            <a:pPr algn="ctr" defTabSz="1344135" eaLnBrk="0" fontAlgn="base" hangingPunct="0">
              <a:spcBef>
                <a:spcPct val="0"/>
              </a:spcBef>
              <a:spcAft>
                <a:spcPct val="0"/>
              </a:spcAft>
              <a:buClrTx/>
              <a:buSzTx/>
            </a:pPr>
            <a:r>
              <a:rPr lang="en-US" altLang="en-US" sz="2100" b="1" u="sng" cap="none" dirty="0">
                <a:ln>
                  <a:noFill/>
                </a:ln>
                <a:solidFill>
                  <a:schemeClr val="tx1"/>
                </a:solidFill>
                <a:latin typeface="Arial" panose="020B0604020202020204" pitchFamily="34" charset="0"/>
                <a:ea typeface="Arial" panose="020B0604020202020204" pitchFamily="34" charset="0"/>
              </a:rPr>
              <a:t>Means, Standard Deviations, and Correlations for Belonging Survey Items</a:t>
            </a:r>
            <a:endParaRPr lang="en-US" altLang="en-US" sz="2100" cap="none" dirty="0">
              <a:ln>
                <a:noFill/>
              </a:ln>
              <a:solidFill>
                <a:schemeClr val="tx1"/>
              </a:solidFill>
              <a:latin typeface="Arial" panose="020B0604020202020204" pitchFamily="34" charset="0"/>
            </a:endParaRPr>
          </a:p>
          <a:p>
            <a:pPr algn="ctr" defTabSz="1344135" eaLnBrk="0" fontAlgn="base" hangingPunct="0">
              <a:spcBef>
                <a:spcPct val="0"/>
              </a:spcBef>
              <a:spcAft>
                <a:spcPct val="0"/>
              </a:spcAft>
              <a:buClrTx/>
              <a:buSzTx/>
            </a:pPr>
            <a:r>
              <a:rPr lang="en-US" altLang="en-US" sz="2100" b="1" u="sng" cap="none" dirty="0">
                <a:ln>
                  <a:noFill/>
                </a:ln>
                <a:solidFill>
                  <a:schemeClr val="tx1"/>
                </a:solidFill>
                <a:latin typeface="Arial" panose="020B0604020202020204" pitchFamily="34" charset="0"/>
                <a:ea typeface="Arial" panose="020B0604020202020204" pitchFamily="34" charset="0"/>
              </a:rPr>
              <a:t> </a:t>
            </a:r>
            <a:endParaRPr lang="en-US" altLang="en-US" sz="2100" cap="none" dirty="0">
              <a:ln>
                <a:noFill/>
              </a:ln>
              <a:solidFill>
                <a:schemeClr val="tx1"/>
              </a:solidFill>
              <a:latin typeface="Arial" panose="020B0604020202020204" pitchFamily="34" charset="0"/>
            </a:endParaRPr>
          </a:p>
          <a:p>
            <a:pPr algn="ctr" defTabSz="1344135" eaLnBrk="0" fontAlgn="base" hangingPunct="0">
              <a:spcBef>
                <a:spcPct val="0"/>
              </a:spcBef>
              <a:spcAft>
                <a:spcPct val="0"/>
              </a:spcAft>
              <a:buClrTx/>
              <a:buSzTx/>
            </a:pPr>
            <a:r>
              <a:rPr lang="en-US" altLang="en-US" sz="2100" b="1" u="sng" cap="none" dirty="0">
                <a:ln>
                  <a:noFill/>
                </a:ln>
                <a:solidFill>
                  <a:schemeClr val="tx1"/>
                </a:solidFill>
                <a:latin typeface="Arial" panose="020B0604020202020204" pitchFamily="34" charset="0"/>
                <a:ea typeface="Arial" panose="020B0604020202020204" pitchFamily="34" charset="0"/>
              </a:rPr>
              <a:t>Note. * </a:t>
            </a:r>
            <a:r>
              <a:rPr lang="en-US" altLang="en-US" sz="2100" b="1" i="1" u="sng" cap="none" dirty="0">
                <a:ln>
                  <a:noFill/>
                </a:ln>
                <a:solidFill>
                  <a:schemeClr val="tx1"/>
                </a:solidFill>
                <a:latin typeface="Arial" panose="020B0604020202020204" pitchFamily="34" charset="0"/>
                <a:ea typeface="Arial" panose="020B0604020202020204" pitchFamily="34" charset="0"/>
              </a:rPr>
              <a:t>p</a:t>
            </a:r>
            <a:r>
              <a:rPr lang="en-US" altLang="en-US" sz="2100" b="1" u="sng" cap="none" dirty="0">
                <a:ln>
                  <a:noFill/>
                </a:ln>
                <a:solidFill>
                  <a:schemeClr val="tx1"/>
                </a:solidFill>
                <a:latin typeface="Arial" panose="020B0604020202020204" pitchFamily="34" charset="0"/>
                <a:ea typeface="Arial" panose="020B0604020202020204" pitchFamily="34" charset="0"/>
              </a:rPr>
              <a:t> &lt; .05</a:t>
            </a:r>
            <a:endParaRPr lang="en-US" altLang="en-US" sz="2100" cap="none" dirty="0">
              <a:ln>
                <a:noFill/>
              </a:ln>
              <a:solidFill>
                <a:schemeClr val="tx1"/>
              </a:solidFill>
              <a:latin typeface="Arial" panose="020B0604020202020204" pitchFamily="34" charset="0"/>
            </a:endParaRPr>
          </a:p>
        </p:txBody>
      </p:sp>
    </p:spTree>
    <p:extLst>
      <p:ext uri="{BB962C8B-B14F-4D97-AF65-F5344CB8AC3E}">
        <p14:creationId xmlns:p14="http://schemas.microsoft.com/office/powerpoint/2010/main" val="1353470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69003378"/>
              </p:ext>
            </p:extLst>
          </p:nvPr>
        </p:nvGraphicFramePr>
        <p:xfrm>
          <a:off x="2" y="260525"/>
          <a:ext cx="12801598" cy="6863033"/>
        </p:xfrm>
        <a:graphic>
          <a:graphicData uri="http://schemas.openxmlformats.org/drawingml/2006/table">
            <a:tbl>
              <a:tblPr>
                <a:tableStyleId>{5C22544A-7EE6-4342-B048-85BDC9FD1C3A}</a:tableStyleId>
              </a:tblPr>
              <a:tblGrid>
                <a:gridCol w="680277">
                  <a:extLst>
                    <a:ext uri="{9D8B030D-6E8A-4147-A177-3AD203B41FA5}">
                      <a16:colId xmlns:a16="http://schemas.microsoft.com/office/drawing/2014/main" val="1155662361"/>
                    </a:ext>
                  </a:extLst>
                </a:gridCol>
                <a:gridCol w="2690190">
                  <a:extLst>
                    <a:ext uri="{9D8B030D-6E8A-4147-A177-3AD203B41FA5}">
                      <a16:colId xmlns:a16="http://schemas.microsoft.com/office/drawing/2014/main" val="1085373408"/>
                    </a:ext>
                  </a:extLst>
                </a:gridCol>
                <a:gridCol w="1484243">
                  <a:extLst>
                    <a:ext uri="{9D8B030D-6E8A-4147-A177-3AD203B41FA5}">
                      <a16:colId xmlns:a16="http://schemas.microsoft.com/office/drawing/2014/main" val="1362672066"/>
                    </a:ext>
                  </a:extLst>
                </a:gridCol>
                <a:gridCol w="1484243">
                  <a:extLst>
                    <a:ext uri="{9D8B030D-6E8A-4147-A177-3AD203B41FA5}">
                      <a16:colId xmlns:a16="http://schemas.microsoft.com/office/drawing/2014/main" val="1196182099"/>
                    </a:ext>
                  </a:extLst>
                </a:gridCol>
                <a:gridCol w="1391480">
                  <a:extLst>
                    <a:ext uri="{9D8B030D-6E8A-4147-A177-3AD203B41FA5}">
                      <a16:colId xmlns:a16="http://schemas.microsoft.com/office/drawing/2014/main" val="338306271"/>
                    </a:ext>
                  </a:extLst>
                </a:gridCol>
                <a:gridCol w="1577008">
                  <a:extLst>
                    <a:ext uri="{9D8B030D-6E8A-4147-A177-3AD203B41FA5}">
                      <a16:colId xmlns:a16="http://schemas.microsoft.com/office/drawing/2014/main" val="4272331911"/>
                    </a:ext>
                  </a:extLst>
                </a:gridCol>
                <a:gridCol w="1422399">
                  <a:extLst>
                    <a:ext uri="{9D8B030D-6E8A-4147-A177-3AD203B41FA5}">
                      <a16:colId xmlns:a16="http://schemas.microsoft.com/office/drawing/2014/main" val="3271787382"/>
                    </a:ext>
                  </a:extLst>
                </a:gridCol>
                <a:gridCol w="718417">
                  <a:extLst>
                    <a:ext uri="{9D8B030D-6E8A-4147-A177-3AD203B41FA5}">
                      <a16:colId xmlns:a16="http://schemas.microsoft.com/office/drawing/2014/main" val="386071093"/>
                    </a:ext>
                  </a:extLst>
                </a:gridCol>
                <a:gridCol w="1353341">
                  <a:extLst>
                    <a:ext uri="{9D8B030D-6E8A-4147-A177-3AD203B41FA5}">
                      <a16:colId xmlns:a16="http://schemas.microsoft.com/office/drawing/2014/main" val="2026260841"/>
                    </a:ext>
                  </a:extLst>
                </a:gridCol>
              </a:tblGrid>
              <a:tr h="737400">
                <a:tc>
                  <a:txBody>
                    <a:bodyPr/>
                    <a:lstStyle/>
                    <a:p>
                      <a:pPr marL="0" marR="0">
                        <a:lnSpc>
                          <a:spcPct val="200000"/>
                        </a:lnSpc>
                        <a:spcBef>
                          <a:spcPts val="0"/>
                        </a:spcBef>
                        <a:spcAft>
                          <a:spcPts val="0"/>
                        </a:spcAft>
                      </a:pPr>
                      <a:r>
                        <a:rPr lang="en-US" sz="2100" u="none" strike="noStrike" dirty="0">
                          <a:effectLst/>
                        </a:rPr>
                        <a:t> </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Variable</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Mean</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a:effectLst/>
                        </a:rPr>
                        <a:t>SD</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1</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2</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3</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4</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gn="ctr">
                        <a:lnSpc>
                          <a:spcPct val="115000"/>
                        </a:lnSpc>
                        <a:spcBef>
                          <a:spcPts val="1200"/>
                        </a:spcBef>
                        <a:spcAft>
                          <a:spcPts val="0"/>
                        </a:spcAft>
                      </a:pPr>
                      <a:r>
                        <a:rPr lang="en-US" sz="2100" u="sng" dirty="0">
                          <a:effectLst/>
                        </a:rPr>
                        <a:t>5</a:t>
                      </a:r>
                      <a:endParaRPr lang="en-US" sz="2100" dirty="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3459540358"/>
                  </a:ext>
                </a:extLst>
              </a:tr>
              <a:tr h="1607631">
                <a:tc>
                  <a:txBody>
                    <a:bodyPr/>
                    <a:lstStyle/>
                    <a:p>
                      <a:pPr marL="0" marR="0" algn="r">
                        <a:lnSpc>
                          <a:spcPct val="115000"/>
                        </a:lnSpc>
                        <a:spcBef>
                          <a:spcPts val="1200"/>
                        </a:spcBef>
                        <a:spcAft>
                          <a:spcPts val="0"/>
                        </a:spcAft>
                      </a:pPr>
                      <a:r>
                        <a:rPr lang="en-US" sz="2100" u="sng">
                          <a:effectLst/>
                        </a:rPr>
                        <a:t>1</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During class I participate in class </a:t>
                      </a:r>
                      <a:r>
                        <a:rPr lang="en-US" sz="2100" u="sng" dirty="0" smtClean="0">
                          <a:effectLst/>
                        </a:rPr>
                        <a:t>discussions</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3.5</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0.97</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a:t>
                      </a:r>
                      <a:endParaRPr lang="en-US" sz="2100" dirty="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1911029146"/>
                  </a:ext>
                </a:extLst>
              </a:tr>
              <a:tr h="890436">
                <a:tc>
                  <a:txBody>
                    <a:bodyPr/>
                    <a:lstStyle/>
                    <a:p>
                      <a:pPr marL="0" marR="0" algn="r">
                        <a:lnSpc>
                          <a:spcPct val="115000"/>
                        </a:lnSpc>
                        <a:spcBef>
                          <a:spcPts val="1200"/>
                        </a:spcBef>
                        <a:spcAft>
                          <a:spcPts val="0"/>
                        </a:spcAft>
                      </a:pPr>
                      <a:r>
                        <a:rPr lang="en-US" sz="2100" u="sng">
                          <a:effectLst/>
                        </a:rPr>
                        <a:t>2</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During class I pay </a:t>
                      </a:r>
                      <a:r>
                        <a:rPr lang="en-US" sz="2100" u="sng" dirty="0" smtClean="0">
                          <a:effectLst/>
                        </a:rPr>
                        <a:t>attention</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3.93</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0.8</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.39*</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294467332"/>
                  </a:ext>
                </a:extLst>
              </a:tr>
              <a:tr h="1129500">
                <a:tc>
                  <a:txBody>
                    <a:bodyPr/>
                    <a:lstStyle/>
                    <a:p>
                      <a:pPr marL="0" marR="0" algn="r">
                        <a:lnSpc>
                          <a:spcPct val="115000"/>
                        </a:lnSpc>
                        <a:spcBef>
                          <a:spcPts val="1200"/>
                        </a:spcBef>
                        <a:spcAft>
                          <a:spcPts val="0"/>
                        </a:spcAft>
                      </a:pPr>
                      <a:r>
                        <a:rPr lang="en-US" sz="2100" u="sng">
                          <a:effectLst/>
                        </a:rPr>
                        <a:t>3</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During class I listen </a:t>
                      </a:r>
                      <a:r>
                        <a:rPr lang="en-US" sz="2100" u="sng" dirty="0" smtClean="0">
                          <a:effectLst/>
                        </a:rPr>
                        <a:t>carefully</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3.84</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0.68</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.23*</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.61*</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3344994883"/>
                  </a:ext>
                </a:extLst>
              </a:tr>
              <a:tr h="1368566">
                <a:tc>
                  <a:txBody>
                    <a:bodyPr/>
                    <a:lstStyle/>
                    <a:p>
                      <a:pPr marL="0" marR="0" algn="r">
                        <a:lnSpc>
                          <a:spcPct val="115000"/>
                        </a:lnSpc>
                        <a:spcBef>
                          <a:spcPts val="1200"/>
                        </a:spcBef>
                        <a:spcAft>
                          <a:spcPts val="0"/>
                        </a:spcAft>
                      </a:pPr>
                      <a:r>
                        <a:rPr lang="en-US" sz="2100" u="sng">
                          <a:effectLst/>
                        </a:rPr>
                        <a:t>4</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During class I work as hard as I </a:t>
                      </a:r>
                      <a:r>
                        <a:rPr lang="en-US" sz="2100" u="sng" dirty="0" smtClean="0">
                          <a:effectLst/>
                        </a:rPr>
                        <a:t>can</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3.82</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0.78</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0.33</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.5*</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.56*</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a:effectLst/>
                        </a:rPr>
                        <a:t>--</a:t>
                      </a:r>
                      <a:endParaRPr lang="en-US" sz="210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324378884"/>
                  </a:ext>
                </a:extLst>
              </a:tr>
              <a:tr h="1129500">
                <a:tc>
                  <a:txBody>
                    <a:bodyPr/>
                    <a:lstStyle/>
                    <a:p>
                      <a:pPr marL="0" marR="0" algn="r">
                        <a:lnSpc>
                          <a:spcPct val="115000"/>
                        </a:lnSpc>
                        <a:spcBef>
                          <a:spcPts val="1200"/>
                        </a:spcBef>
                        <a:spcAft>
                          <a:spcPts val="0"/>
                        </a:spcAft>
                      </a:pPr>
                      <a:r>
                        <a:rPr lang="en-US" sz="2100" u="sng">
                          <a:effectLst/>
                        </a:rPr>
                        <a:t>5</a:t>
                      </a:r>
                      <a:endParaRPr lang="en-US" sz="210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During class I work hard to do </a:t>
                      </a:r>
                      <a:r>
                        <a:rPr lang="en-US" sz="2100" u="sng" dirty="0" smtClean="0">
                          <a:effectLst/>
                        </a:rPr>
                        <a:t>well</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4.08</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0.78</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.25*</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.51*</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.54*</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.76*</a:t>
                      </a:r>
                      <a:endParaRPr lang="en-US" sz="2100" dirty="0">
                        <a:effectLst/>
                        <a:latin typeface="Arial" panose="020B0604020202020204" pitchFamily="34" charset="0"/>
                        <a:ea typeface="Arial" panose="020B0604020202020204" pitchFamily="34" charset="0"/>
                      </a:endParaRPr>
                    </a:p>
                  </a:txBody>
                  <a:tcPr marL="48660" marR="48660" marT="48660" marB="48660"/>
                </a:tc>
                <a:tc>
                  <a:txBody>
                    <a:bodyPr/>
                    <a:lstStyle/>
                    <a:p>
                      <a:pPr marL="0" marR="0">
                        <a:lnSpc>
                          <a:spcPct val="115000"/>
                        </a:lnSpc>
                        <a:spcBef>
                          <a:spcPts val="1200"/>
                        </a:spcBef>
                        <a:spcAft>
                          <a:spcPts val="0"/>
                        </a:spcAft>
                      </a:pPr>
                      <a:r>
                        <a:rPr lang="en-US" sz="2100" u="sng" dirty="0">
                          <a:effectLst/>
                        </a:rPr>
                        <a:t>--</a:t>
                      </a:r>
                      <a:endParaRPr lang="en-US" sz="2100" dirty="0">
                        <a:effectLst/>
                        <a:latin typeface="Arial" panose="020B0604020202020204" pitchFamily="34" charset="0"/>
                        <a:ea typeface="Arial" panose="020B0604020202020204" pitchFamily="34" charset="0"/>
                      </a:endParaRPr>
                    </a:p>
                  </a:txBody>
                  <a:tcPr marL="48660" marR="48660" marT="48660" marB="48660"/>
                </a:tc>
                <a:extLst>
                  <a:ext uri="{0D108BD9-81ED-4DB2-BD59-A6C34878D82A}">
                    <a16:rowId xmlns:a16="http://schemas.microsoft.com/office/drawing/2014/main" val="3780322049"/>
                  </a:ext>
                </a:extLst>
              </a:tr>
            </a:tbl>
          </a:graphicData>
        </a:graphic>
      </p:graphicFrame>
      <p:sp>
        <p:nvSpPr>
          <p:cNvPr id="3" name="Rectangle 1"/>
          <p:cNvSpPr>
            <a:spLocks noChangeArrowheads="1"/>
          </p:cNvSpPr>
          <p:nvPr/>
        </p:nvSpPr>
        <p:spPr bwMode="auto">
          <a:xfrm>
            <a:off x="2" y="-858681"/>
            <a:ext cx="12801599" cy="1066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12" tIns="48006" rIns="96012" bIns="48006" numCol="1" anchor="ctr" anchorCtr="0" compatLnSpc="1">
            <a:prstTxWarp prst="textNoShape">
              <a:avLst/>
            </a:prstTxWarp>
            <a:spAutoFit/>
          </a:bodyPr>
          <a:lstStyle/>
          <a:p>
            <a:pPr algn="ctr" defTabSz="960120" eaLnBrk="0" fontAlgn="base" hangingPunct="0">
              <a:spcBef>
                <a:spcPct val="0"/>
              </a:spcBef>
              <a:spcAft>
                <a:spcPct val="0"/>
              </a:spcAft>
            </a:pPr>
            <a:r>
              <a:rPr lang="en-US" sz="2100" b="1" u="sng" dirty="0"/>
              <a:t>Means, Standard Deviations, and Correlations for Belonging Survey Items</a:t>
            </a:r>
            <a:endParaRPr lang="en-US" sz="2100" dirty="0"/>
          </a:p>
          <a:p>
            <a:pPr algn="ctr" defTabSz="960120" eaLnBrk="0" fontAlgn="base" hangingPunct="0">
              <a:spcBef>
                <a:spcPct val="0"/>
              </a:spcBef>
              <a:spcAft>
                <a:spcPct val="0"/>
              </a:spcAft>
            </a:pPr>
            <a:r>
              <a:rPr lang="en-US" altLang="en-US" sz="2100" b="1" u="sng" dirty="0">
                <a:latin typeface="Arial" panose="020B0604020202020204" pitchFamily="34" charset="0"/>
                <a:ea typeface="Arial" panose="020B0604020202020204" pitchFamily="34" charset="0"/>
              </a:rPr>
              <a:t>Table 2</a:t>
            </a:r>
          </a:p>
          <a:p>
            <a:pPr algn="ctr" defTabSz="960120" eaLnBrk="0" fontAlgn="base" hangingPunct="0">
              <a:spcBef>
                <a:spcPct val="0"/>
              </a:spcBef>
              <a:spcAft>
                <a:spcPct val="0"/>
              </a:spcAft>
            </a:pPr>
            <a:r>
              <a:rPr lang="en-US" altLang="en-US" sz="2100" b="1" u="sng" dirty="0">
                <a:latin typeface="Arial" panose="020B0604020202020204" pitchFamily="34" charset="0"/>
                <a:ea typeface="Arial" panose="020B0604020202020204" pitchFamily="34" charset="0"/>
              </a:rPr>
              <a:t>Note. * </a:t>
            </a:r>
            <a:r>
              <a:rPr lang="en-US" altLang="en-US" sz="2100" b="1" i="1" u="sng" dirty="0">
                <a:latin typeface="Arial" panose="020B0604020202020204" pitchFamily="34" charset="0"/>
                <a:ea typeface="Arial" panose="020B0604020202020204" pitchFamily="34" charset="0"/>
              </a:rPr>
              <a:t>p</a:t>
            </a:r>
            <a:r>
              <a:rPr lang="en-US" altLang="en-US" sz="2100" b="1" u="sng" dirty="0">
                <a:latin typeface="Arial" panose="020B0604020202020204" pitchFamily="34" charset="0"/>
                <a:ea typeface="Arial" panose="020B0604020202020204" pitchFamily="34" charset="0"/>
              </a:rPr>
              <a:t> &lt; .05</a:t>
            </a:r>
            <a:endParaRPr lang="en-US" altLang="en-US" sz="2100" dirty="0">
              <a:latin typeface="Arial" panose="020B0604020202020204" pitchFamily="34" charset="0"/>
            </a:endParaRPr>
          </a:p>
        </p:txBody>
      </p:sp>
    </p:spTree>
    <p:extLst>
      <p:ext uri="{BB962C8B-B14F-4D97-AF65-F5344CB8AC3E}">
        <p14:creationId xmlns:p14="http://schemas.microsoft.com/office/powerpoint/2010/main" val="587447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0" y="-171450"/>
            <a:ext cx="5448555" cy="3688083"/>
          </a:xfrm>
          <a:prstGeom prst="rect">
            <a:avLst/>
          </a:prstGeom>
        </p:spPr>
        <p:txBody>
          <a:bodyPr spcFirstLastPara="1" vert="horz" wrap="square" lIns="134395" tIns="134395" rIns="134395" bIns="134395" rtlCol="0" anchor="t" anchorCtr="0">
            <a:normAutofit/>
          </a:bodyPr>
          <a:lstStyle/>
          <a:p>
            <a:r>
              <a:rPr lang="en-GB" dirty="0" smtClean="0"/>
              <a:t>Results </a:t>
            </a:r>
            <a:endParaRPr dirty="0"/>
          </a:p>
        </p:txBody>
      </p:sp>
      <p:sp>
        <p:nvSpPr>
          <p:cNvPr id="109" name="Google Shape;109;p19"/>
          <p:cNvSpPr txBox="1">
            <a:spLocks noGrp="1"/>
          </p:cNvSpPr>
          <p:nvPr>
            <p:ph type="body" idx="1"/>
          </p:nvPr>
        </p:nvSpPr>
        <p:spPr>
          <a:xfrm>
            <a:off x="0" y="356567"/>
            <a:ext cx="12549447" cy="6320132"/>
          </a:xfrm>
          <a:prstGeom prst="rect">
            <a:avLst/>
          </a:prstGeom>
        </p:spPr>
        <p:txBody>
          <a:bodyPr spcFirstLastPara="1" vert="horz" wrap="square" lIns="134395" tIns="134395" rIns="134395" bIns="134395" rtlCol="0" anchor="t" anchorCtr="0">
            <a:normAutofit fontScale="25000" lnSpcReduction="20000"/>
          </a:bodyPr>
          <a:lstStyle/>
          <a:p>
            <a:pPr marL="0" indent="0">
              <a:buNone/>
            </a:pPr>
            <a:endParaRPr lang="en-GB" dirty="0" smtClean="0">
              <a:solidFill>
                <a:srgbClr val="000000"/>
              </a:solidFill>
              <a:latin typeface="Arial"/>
              <a:ea typeface="Arial"/>
              <a:cs typeface="Arial"/>
              <a:sym typeface="Arial"/>
            </a:endParaRPr>
          </a:p>
          <a:p>
            <a:pPr marL="0" indent="0">
              <a:buNone/>
            </a:pPr>
            <a:endParaRPr lang="en-GB" dirty="0">
              <a:solidFill>
                <a:srgbClr val="000000"/>
              </a:solidFill>
              <a:latin typeface="Arial"/>
              <a:ea typeface="Arial"/>
              <a:cs typeface="Arial"/>
              <a:sym typeface="Arial"/>
            </a:endParaRPr>
          </a:p>
          <a:p>
            <a:pPr marL="0" indent="0">
              <a:buNone/>
            </a:pPr>
            <a:endParaRPr lang="en-GB" dirty="0" smtClean="0">
              <a:solidFill>
                <a:srgbClr val="000000"/>
              </a:solidFill>
              <a:latin typeface="Arial"/>
              <a:ea typeface="Arial"/>
              <a:cs typeface="Arial"/>
              <a:sym typeface="Arial"/>
            </a:endParaRPr>
          </a:p>
          <a:p>
            <a:pPr>
              <a:buFont typeface="Wingdings" panose="05000000000000000000" pitchFamily="2" charset="2"/>
              <a:buChar char="ü"/>
            </a:pPr>
            <a:r>
              <a:rPr lang="en-US" sz="8400" dirty="0">
                <a:solidFill>
                  <a:schemeClr val="bg1"/>
                </a:solidFill>
              </a:rPr>
              <a:t>The highest positive correlation was the second and third variable which correlated .68 with each other. The second highest positive correlation was with the first and second variable which correlated .64 with each other. This means the more my teacher includes the second variable  in the classroom the more the third variable will occur. Secondly, the more my teacher includes the first variable the more the second variable will occur. These two correlations mentioned have the highest correlation on my table. However, all of my items have a positive correlation meaning they all have a positive effect on belonging in the classroom. </a:t>
            </a:r>
          </a:p>
          <a:p>
            <a:pPr>
              <a:buFont typeface="Wingdings" panose="05000000000000000000" pitchFamily="2" charset="2"/>
              <a:buChar char="ü"/>
            </a:pPr>
            <a:endParaRPr lang="en-US" sz="8400" u="sng" dirty="0">
              <a:solidFill>
                <a:schemeClr val="bg1"/>
              </a:solidFill>
            </a:endParaRPr>
          </a:p>
          <a:p>
            <a:pPr marL="214688" indent="0">
              <a:buNone/>
            </a:pPr>
            <a:r>
              <a:rPr lang="en-US" sz="8400" u="sng" dirty="0">
                <a:solidFill>
                  <a:schemeClr val="bg1"/>
                </a:solidFill>
              </a:rPr>
              <a:t>MEASUREMENT QUALITY</a:t>
            </a:r>
          </a:p>
          <a:p>
            <a:pPr marL="214688" indent="0">
              <a:buNone/>
            </a:pPr>
            <a:r>
              <a:rPr lang="en-US" sz="8400" dirty="0">
                <a:solidFill>
                  <a:schemeClr val="bg1"/>
                </a:solidFill>
              </a:rPr>
              <a:t>The seven-item belonging scale demonstrated good reliability, CRONBACH, S ALPHA =.87. CRONBACH, S ALPHA is used to demonstrate the reliability of my belonging scale. My score for CRONBACH, S ALPHA means that the belonging items were positively correlated with one another and makes a good scale.</a:t>
            </a:r>
          </a:p>
          <a:p>
            <a:pPr marL="214688" indent="0">
              <a:buNone/>
            </a:pPr>
            <a:r>
              <a:rPr lang="en-US" sz="8400" dirty="0">
                <a:solidFill>
                  <a:schemeClr val="bg1"/>
                </a:solidFill>
              </a:rPr>
              <a:t> </a:t>
            </a:r>
          </a:p>
          <a:p>
            <a:pPr marL="214688" indent="0">
              <a:buNone/>
            </a:pPr>
            <a:r>
              <a:rPr lang="en-US" sz="8400" u="sng" dirty="0">
                <a:solidFill>
                  <a:schemeClr val="bg1"/>
                </a:solidFill>
              </a:rPr>
              <a:t>Reliability </a:t>
            </a:r>
          </a:p>
          <a:p>
            <a:pPr marL="214688" indent="0">
              <a:buNone/>
            </a:pPr>
            <a:r>
              <a:rPr lang="en-US" sz="8400" dirty="0" smtClean="0">
                <a:solidFill>
                  <a:schemeClr val="bg1"/>
                </a:solidFill>
              </a:rPr>
              <a:t>The </a:t>
            </a:r>
            <a:r>
              <a:rPr lang="en-US" sz="8400" dirty="0">
                <a:solidFill>
                  <a:schemeClr val="bg1"/>
                </a:solidFill>
              </a:rPr>
              <a:t>five-item engagement scale demonstrated good reliability, CRONBACH, S ALPHA =.80. This means that the engagement items were positively correlated with one another and made a good scale</a:t>
            </a:r>
            <a:r>
              <a:rPr lang="en-US" sz="8400" dirty="0" smtClean="0">
                <a:solidFill>
                  <a:schemeClr val="bg1"/>
                </a:solidFill>
              </a:rPr>
              <a:t>.</a:t>
            </a:r>
            <a:r>
              <a:rPr lang="en-US" sz="8400" dirty="0">
                <a:solidFill>
                  <a:schemeClr val="bg1"/>
                </a:solidFill>
              </a:rPr>
              <a:t>  </a:t>
            </a:r>
            <a:endParaRPr lang="en-US" sz="8400" dirty="0" smtClean="0">
              <a:solidFill>
                <a:schemeClr val="bg1"/>
              </a:solidFill>
            </a:endParaRPr>
          </a:p>
          <a:p>
            <a:pPr marL="0" indent="0">
              <a:buNone/>
            </a:pPr>
            <a:endParaRPr lang="en-US" sz="8400" dirty="0" smtClean="0">
              <a:solidFill>
                <a:schemeClr val="bg1"/>
              </a:solidFill>
              <a:ea typeface="Arial"/>
              <a:cs typeface="Arial"/>
              <a:sym typeface="Arial"/>
            </a:endParaRPr>
          </a:p>
          <a:p>
            <a:pPr marL="285750" indent="-285750">
              <a:buFont typeface="Wingdings" panose="05000000000000000000" pitchFamily="2" charset="2"/>
              <a:buChar char="ü"/>
            </a:pPr>
            <a:r>
              <a:rPr lang="en-US" sz="8400" dirty="0" smtClean="0">
                <a:solidFill>
                  <a:schemeClr val="bg1"/>
                </a:solidFill>
                <a:ea typeface="Arial"/>
                <a:cs typeface="Arial"/>
                <a:sym typeface="Arial"/>
              </a:rPr>
              <a:t>The </a:t>
            </a:r>
            <a:r>
              <a:rPr lang="en-US" sz="8400" dirty="0">
                <a:solidFill>
                  <a:schemeClr val="bg1"/>
                </a:solidFill>
                <a:ea typeface="Arial"/>
                <a:cs typeface="Arial"/>
                <a:sym typeface="Arial"/>
              </a:rPr>
              <a:t>seven-item belonging scale demonstrated good reliability, CRONBACH, S ALPHA =.87</a:t>
            </a:r>
          </a:p>
          <a:p>
            <a:endParaRPr lang="en-US" sz="8400" dirty="0">
              <a:solidFill>
                <a:schemeClr val="bg1"/>
              </a:solidFill>
              <a:ea typeface="Arial"/>
              <a:cs typeface="Arial"/>
              <a:sym typeface="Arial"/>
            </a:endParaRPr>
          </a:p>
          <a:p>
            <a:pPr marL="285750" indent="-285750">
              <a:buFont typeface="Wingdings" panose="05000000000000000000" pitchFamily="2" charset="2"/>
              <a:buChar char="ü"/>
            </a:pPr>
            <a:r>
              <a:rPr lang="en-US" sz="8400" dirty="0">
                <a:solidFill>
                  <a:schemeClr val="bg1"/>
                </a:solidFill>
                <a:ea typeface="Arial"/>
                <a:cs typeface="Arial"/>
                <a:sym typeface="Arial"/>
              </a:rPr>
              <a:t>The five-item engagement scale demonstrated good reliability, CRONBACH, S ALPHA =.80. </a:t>
            </a:r>
          </a:p>
          <a:p>
            <a:pPr marL="214688" indent="0">
              <a:buNone/>
            </a:pPr>
            <a:endParaRPr lang="en-US" sz="8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254" y="163630"/>
            <a:ext cx="12503217" cy="5509200"/>
          </a:xfrm>
          <a:prstGeom prst="rect">
            <a:avLst/>
          </a:prstGeom>
          <a:noFill/>
        </p:spPr>
        <p:txBody>
          <a:bodyPr wrap="square" rtlCol="0">
            <a:spAutoFit/>
          </a:bodyPr>
          <a:lstStyle/>
          <a:p>
            <a:r>
              <a:rPr lang="en-US" sz="3200" dirty="0" smtClean="0"/>
              <a:t>DATA ANALYSIS and RESULTS</a:t>
            </a:r>
          </a:p>
          <a:p>
            <a:r>
              <a:rPr lang="en-US" sz="3200" dirty="0" smtClean="0"/>
              <a:t>CONTINUED </a:t>
            </a:r>
          </a:p>
          <a:p>
            <a:endParaRPr lang="en-US" sz="2000" u="sng" dirty="0">
              <a:solidFill>
                <a:schemeClr val="bg1"/>
              </a:solidFill>
            </a:endParaRPr>
          </a:p>
          <a:p>
            <a:r>
              <a:rPr lang="en-US" sz="2000" u="sng" dirty="0" smtClean="0">
                <a:solidFill>
                  <a:schemeClr val="bg1"/>
                </a:solidFill>
              </a:rPr>
              <a:t>PREDICTIVE ANALYSIS</a:t>
            </a:r>
          </a:p>
          <a:p>
            <a:r>
              <a:rPr lang="en-US" sz="2000" dirty="0" smtClean="0">
                <a:solidFill>
                  <a:schemeClr val="bg1"/>
                </a:solidFill>
              </a:rPr>
              <a:t>A </a:t>
            </a:r>
            <a:r>
              <a:rPr lang="en-US" sz="2000" dirty="0">
                <a:solidFill>
                  <a:schemeClr val="bg1"/>
                </a:solidFill>
              </a:rPr>
              <a:t>simple linear regression was run to test the hypothesis that belonging predicts engagement. Overall, belonging explained approximately 18 percent of the variance in student engagement, </a:t>
            </a:r>
            <a:r>
              <a:rPr lang="en-US" sz="2000" dirty="0" smtClean="0">
                <a:solidFill>
                  <a:schemeClr val="bg1"/>
                </a:solidFill>
              </a:rPr>
              <a:t>r-squared=.179</a:t>
            </a:r>
            <a:r>
              <a:rPr lang="en-US" sz="2000" dirty="0">
                <a:solidFill>
                  <a:schemeClr val="bg1"/>
                </a:solidFill>
              </a:rPr>
              <a:t>. The association of belonging and engagement was positive and statistically significant, b=.411, p&lt;.001.</a:t>
            </a:r>
          </a:p>
          <a:p>
            <a:r>
              <a:rPr lang="en-US" sz="2000" dirty="0">
                <a:solidFill>
                  <a:schemeClr val="bg1"/>
                </a:solidFill>
              </a:rPr>
              <a:t> </a:t>
            </a:r>
          </a:p>
          <a:p>
            <a:r>
              <a:rPr lang="en-US" sz="2000" dirty="0">
                <a:solidFill>
                  <a:schemeClr val="bg1"/>
                </a:solidFill>
              </a:rPr>
              <a:t>For every one-point increase in belonging there is an estimated .411 point increase in engagement.  </a:t>
            </a:r>
          </a:p>
          <a:p>
            <a:endParaRPr lang="en-US" dirty="0">
              <a:solidFill>
                <a:srgbClr val="000000"/>
              </a:solidFill>
              <a:latin typeface="Arial"/>
              <a:ea typeface="Arial"/>
              <a:cs typeface="Arial"/>
              <a:sym typeface="Arial"/>
            </a:endParaRPr>
          </a:p>
          <a:p>
            <a:r>
              <a:rPr lang="en-US" sz="2000" u="sng" dirty="0" smtClean="0">
                <a:solidFill>
                  <a:srgbClr val="000000"/>
                </a:solidFill>
                <a:latin typeface="+mj-lt"/>
                <a:ea typeface="Arial"/>
                <a:cs typeface="Arial"/>
                <a:sym typeface="Arial"/>
              </a:rPr>
              <a:t>Linear Regression </a:t>
            </a:r>
          </a:p>
          <a:p>
            <a:r>
              <a:rPr lang="en-US" dirty="0" smtClean="0">
                <a:solidFill>
                  <a:srgbClr val="000000"/>
                </a:solidFill>
                <a:latin typeface="+mj-lt"/>
                <a:ea typeface="Arial"/>
                <a:cs typeface="Arial"/>
                <a:sym typeface="Arial"/>
              </a:rPr>
              <a:t>A </a:t>
            </a:r>
            <a:r>
              <a:rPr lang="en-US" dirty="0">
                <a:solidFill>
                  <a:srgbClr val="000000"/>
                </a:solidFill>
                <a:latin typeface="+mj-lt"/>
                <a:ea typeface="Arial"/>
                <a:cs typeface="Arial"/>
                <a:sym typeface="Arial"/>
              </a:rPr>
              <a:t>simple linear regression was run to test the hypothesis that belonging predicts engagement. Overall, belonging explained approximately 18 percent of the variance in student engagement, r-squared=.179. The association of belonging and engagement was positive and statistically significant, b=.411, p&lt;.001.</a:t>
            </a:r>
          </a:p>
          <a:p>
            <a:endParaRPr lang="en-US" dirty="0">
              <a:solidFill>
                <a:srgbClr val="000000"/>
              </a:solidFill>
              <a:latin typeface="Arial"/>
              <a:ea typeface="Arial"/>
              <a:cs typeface="Arial"/>
              <a:sym typeface="Arial"/>
            </a:endParaRPr>
          </a:p>
          <a:p>
            <a:endParaRPr lang="en-US" dirty="0">
              <a:solidFill>
                <a:srgbClr val="000000"/>
              </a:solidFill>
            </a:endParaRPr>
          </a:p>
        </p:txBody>
      </p:sp>
    </p:spTree>
    <p:extLst>
      <p:ext uri="{BB962C8B-B14F-4D97-AF65-F5344CB8AC3E}">
        <p14:creationId xmlns:p14="http://schemas.microsoft.com/office/powerpoint/2010/main" val="3293902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282</TotalTime>
  <Words>1384</Words>
  <Application>Microsoft Office PowerPoint</Application>
  <PresentationFormat>Custom</PresentationFormat>
  <Paragraphs>221</Paragraphs>
  <Slides>11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Calisto MT</vt:lpstr>
      <vt:lpstr>Century Gothic</vt:lpstr>
      <vt:lpstr>Wingdings</vt:lpstr>
      <vt:lpstr>Wingdings 3</vt:lpstr>
      <vt:lpstr>Slice</vt:lpstr>
      <vt:lpstr> Sense of Belonging:   Increasing Motivation To Learn In The Classroom  </vt:lpstr>
      <vt:lpstr>Introduction </vt:lpstr>
      <vt:lpstr>Terminology </vt:lpstr>
      <vt:lpstr>Literature Review </vt:lpstr>
      <vt:lpstr>Methods of Research </vt:lpstr>
      <vt:lpstr>Table 1. Means, Standard Deviations, and Correlations for Belonging Survey Items   Note. * p &lt; .05</vt:lpstr>
      <vt:lpstr>PowerPoint Presentation</vt:lpstr>
      <vt:lpstr>Results </vt:lpstr>
      <vt:lpstr>PowerPoint Presentation</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Sense of Belonging:   Increasing Motivation To Learn In The Classroom</dc:title>
  <dc:creator>Gwendolyn Wright, Ed.D.</dc:creator>
  <cp:lastModifiedBy>Kennedy Ruff</cp:lastModifiedBy>
  <cp:revision>15</cp:revision>
  <dcterms:modified xsi:type="dcterms:W3CDTF">2022-07-25T14:48:45Z</dcterms:modified>
</cp:coreProperties>
</file>