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Cousin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usine-regular.fntdata"/><Relationship Id="rId11" Type="http://schemas.openxmlformats.org/officeDocument/2006/relationships/slide" Target="slides/slide7.xml"/><Relationship Id="rId22" Type="http://schemas.openxmlformats.org/officeDocument/2006/relationships/font" Target="fonts/Cousine-italic.fntdata"/><Relationship Id="rId10" Type="http://schemas.openxmlformats.org/officeDocument/2006/relationships/slide" Target="slides/slide6.xml"/><Relationship Id="rId21" Type="http://schemas.openxmlformats.org/officeDocument/2006/relationships/font" Target="fonts/Cousine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Cousin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8344a1621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8344a162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8344a162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8344a16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8344a1621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8344a162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8344a1621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8344a162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8344a1621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8344a162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5e9bf82b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5e9bf82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83c095066_7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83c095066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8344a1621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8344a162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980864"/>
            <a:ext cx="721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rot="5400000">
            <a:off x="4527177" y="744699"/>
            <a:ext cx="92588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4" name="Google Shape;14;p2"/>
          <p:cNvSpPr/>
          <p:nvPr/>
        </p:nvSpPr>
        <p:spPr>
          <a:xfrm rot="10800000">
            <a:off x="660998" y="3645100"/>
            <a:ext cx="1080000" cy="9951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8296743" y="2299856"/>
            <a:ext cx="0" cy="207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6" name="Google Shape;16;p2"/>
          <p:cNvSpPr/>
          <p:nvPr/>
        </p:nvSpPr>
        <p:spPr>
          <a:xfrm rot="-5400000">
            <a:off x="4525702" y="-1293868"/>
            <a:ext cx="92588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dashDot"/>
            <a:miter lim="8000"/>
            <a:headEnd len="med" w="med" type="none"/>
            <a:tailEnd len="med" w="med" type="none"/>
          </a:ln>
        </p:spPr>
      </p:sp>
      <p:sp>
        <p:nvSpPr>
          <p:cNvPr id="17" name="Google Shape;17;p2"/>
          <p:cNvSpPr/>
          <p:nvPr/>
        </p:nvSpPr>
        <p:spPr>
          <a:xfrm>
            <a:off x="7216304" y="1888685"/>
            <a:ext cx="1395000" cy="12855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rot="5400000">
            <a:off x="4527177" y="-550510"/>
            <a:ext cx="92588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0" name="Google Shape;20;p3"/>
          <p:cNvSpPr/>
          <p:nvPr/>
        </p:nvSpPr>
        <p:spPr>
          <a:xfrm rot="-5400000">
            <a:off x="695075" y="986571"/>
            <a:ext cx="995100" cy="1066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8365300" y="1345300"/>
            <a:ext cx="0" cy="1696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2" name="Google Shape;22;p3"/>
          <p:cNvSpPr/>
          <p:nvPr/>
        </p:nvSpPr>
        <p:spPr>
          <a:xfrm rot="-5400000">
            <a:off x="4525702" y="-2134011"/>
            <a:ext cx="92588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dashDot"/>
            <a:miter lim="8000"/>
            <a:headEnd len="med" w="med" type="none"/>
            <a:tailEnd len="med" w="med" type="none"/>
          </a:ln>
        </p:spPr>
      </p:sp>
      <p:sp>
        <p:nvSpPr>
          <p:cNvPr id="23" name="Google Shape;23;p3"/>
          <p:cNvSpPr/>
          <p:nvPr/>
        </p:nvSpPr>
        <p:spPr>
          <a:xfrm rot="5400000">
            <a:off x="7048175" y="2866905"/>
            <a:ext cx="1285500" cy="13773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921200" y="1509206"/>
            <a:ext cx="7205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4698564" y="3108819"/>
            <a:ext cx="354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413600" y="2466600"/>
            <a:ext cx="63168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▪"/>
              <a:defRPr b="1" sz="2400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▫"/>
              <a:defRPr b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b="1" sz="2400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b="1" sz="2400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 sz="2400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b="1" sz="2400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b="1" sz="2400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 sz="2400"/>
            </a:lvl9pPr>
          </a:lstStyle>
          <a:p/>
        </p:txBody>
      </p:sp>
      <p:grpSp>
        <p:nvGrpSpPr>
          <p:cNvPr id="29" name="Google Shape;29;p4"/>
          <p:cNvGrpSpPr/>
          <p:nvPr/>
        </p:nvGrpSpPr>
        <p:grpSpPr>
          <a:xfrm>
            <a:off x="3954441" y="1078293"/>
            <a:ext cx="1212106" cy="1158543"/>
            <a:chOff x="3754950" y="1132925"/>
            <a:chExt cx="1580939" cy="1544725"/>
          </a:xfrm>
        </p:grpSpPr>
        <p:sp>
          <p:nvSpPr>
            <p:cNvPr id="30" name="Google Shape;30;p4"/>
            <p:cNvSpPr/>
            <p:nvPr/>
          </p:nvSpPr>
          <p:spPr>
            <a:xfrm>
              <a:off x="3907350" y="1285321"/>
              <a:ext cx="1329300" cy="13293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5400000">
              <a:off x="3754950" y="1132925"/>
              <a:ext cx="1480500" cy="14805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" name="Google Shape;32;p4"/>
            <p:cNvCxnSpPr>
              <a:endCxn id="30" idx="1"/>
            </p:cNvCxnSpPr>
            <p:nvPr/>
          </p:nvCxnSpPr>
          <p:spPr>
            <a:xfrm>
              <a:off x="3890221" y="1267893"/>
              <a:ext cx="211800" cy="212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3" name="Google Shape;33;p4"/>
            <p:cNvCxnSpPr/>
            <p:nvPr/>
          </p:nvCxnSpPr>
          <p:spPr>
            <a:xfrm>
              <a:off x="5335889" y="1276425"/>
              <a:ext cx="0" cy="1393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  <p:sp>
          <p:nvSpPr>
            <p:cNvPr id="34" name="Google Shape;34;p4"/>
            <p:cNvSpPr/>
            <p:nvPr/>
          </p:nvSpPr>
          <p:spPr>
            <a:xfrm>
              <a:off x="4222975" y="1683233"/>
              <a:ext cx="698050" cy="5499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1905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noFill/>
                  <a:latin typeface="Arial"/>
                </a:rPr>
                <a:t>“</a:t>
              </a:r>
            </a:p>
          </p:txBody>
        </p:sp>
        <p:cxnSp>
          <p:nvCxnSpPr>
            <p:cNvPr id="35" name="Google Shape;35;p4"/>
            <p:cNvCxnSpPr>
              <a:stCxn id="30" idx="5"/>
            </p:cNvCxnSpPr>
            <p:nvPr/>
          </p:nvCxnSpPr>
          <p:spPr>
            <a:xfrm>
              <a:off x="5041979" y="2419950"/>
              <a:ext cx="253800" cy="257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6" name="Google Shape;36;p4"/>
            <p:cNvCxnSpPr/>
            <p:nvPr/>
          </p:nvCxnSpPr>
          <p:spPr>
            <a:xfrm>
              <a:off x="4244700" y="1591869"/>
              <a:ext cx="6546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</p:grp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43225" y="1125000"/>
            <a:ext cx="82908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20778" y="1239803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731381" y="1239803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457200" y="1234143"/>
            <a:ext cx="2631900" cy="3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3223964" y="1234143"/>
            <a:ext cx="2631900" cy="3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5990727" y="1234143"/>
            <a:ext cx="2631900" cy="3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116" y="0"/>
            <a:ext cx="91417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91700" y="96300"/>
            <a:ext cx="8966100" cy="4945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sz="2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125000"/>
            <a:ext cx="8229600" cy="3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sz="24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google.com/url?sa=i&amp;url=https%3A%2F%2Fwww.urban.org%2Furban-wire%2Fafrican-american-girls-and-school-prison-pipeline-who-are-our-sisters-keepers&amp;psig=AOvVaw3EcDuBbHDQ2SL_PO9NTOoh&amp;ust=1627058622694000&amp;source=images&amp;cd=vfe&amp;ved=0CAwQjhxqGAoTCNjx2euP9_ECFQAAAAAdAAAAABCNAQ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ctrTitle"/>
          </p:nvPr>
        </p:nvSpPr>
        <p:spPr>
          <a:xfrm>
            <a:off x="965700" y="3552289"/>
            <a:ext cx="721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Excluded from Education: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The</a:t>
            </a:r>
            <a:r>
              <a:rPr lang="en" sz="4000"/>
              <a:t> Impact of Socioeconomic Status on Suspension Rates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66" name="Google Shape;66;p11"/>
          <p:cNvSpPr txBox="1"/>
          <p:nvPr/>
        </p:nvSpPr>
        <p:spPr>
          <a:xfrm>
            <a:off x="1437250" y="4438075"/>
            <a:ext cx="584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By: Michael Jennings</a:t>
            </a:r>
            <a:endParaRPr b="1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430" y="238274"/>
            <a:ext cx="5845133" cy="46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/>
              <a:t>Race &amp; Gender</a:t>
            </a:r>
            <a:endParaRPr b="1" sz="3600" u="sng"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43225" y="1125000"/>
            <a:ext cx="81798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Male students are more likely to act out than </a:t>
            </a:r>
            <a:r>
              <a:rPr lang="en" sz="1800"/>
              <a:t>female</a:t>
            </a:r>
            <a:r>
              <a:rPr lang="en" sz="1800"/>
              <a:t> students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There are no clear differences in behaviors between different races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8559" y="277750"/>
            <a:ext cx="5106874" cy="45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/>
              <a:t>Solutions</a:t>
            </a:r>
            <a:endParaRPr b="1" sz="3600" u="sng"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43225" y="1125000"/>
            <a:ext cx="82908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Programs focusing on: 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decreasing violence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increasing positive relationships between teachers and students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</a:t>
            </a:r>
            <a:r>
              <a:rPr lang="en" sz="1800"/>
              <a:t>ncreasing </a:t>
            </a:r>
            <a:r>
              <a:rPr lang="en" sz="1800"/>
              <a:t>perceived support by students </a:t>
            </a:r>
            <a:endParaRPr sz="1800"/>
          </a:p>
          <a:p>
            <a:pPr indent="0" lvl="0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Restorative practice programs</a:t>
            </a:r>
            <a:endParaRPr sz="1800"/>
          </a:p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idx="4294967295" type="ctrTitle"/>
          </p:nvPr>
        </p:nvSpPr>
        <p:spPr>
          <a:xfrm>
            <a:off x="878657" y="1440025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Thanks!</a:t>
            </a:r>
            <a:endParaRPr b="1" sz="6000"/>
          </a:p>
        </p:txBody>
      </p:sp>
      <p:sp>
        <p:nvSpPr>
          <p:cNvPr id="153" name="Google Shape;153;p24"/>
          <p:cNvSpPr txBox="1"/>
          <p:nvPr>
            <p:ph idx="4294967295" type="subTitle"/>
          </p:nvPr>
        </p:nvSpPr>
        <p:spPr>
          <a:xfrm>
            <a:off x="878657" y="2444295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54" name="Google Shape;154;p24"/>
          <p:cNvSpPr txBox="1"/>
          <p:nvPr>
            <p:ph idx="4294967295" type="body"/>
          </p:nvPr>
        </p:nvSpPr>
        <p:spPr>
          <a:xfrm>
            <a:off x="909500" y="3160274"/>
            <a:ext cx="3711300" cy="9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43225" y="1125000"/>
            <a:ext cx="82908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www.google.com/url?sa=i&amp;url=https%3A%2F%2Fwww.urban.org%2Furban-wire%2Fafrican-american-girls-and-school-prison-pipeline-who-are-our-sisters-keepers&amp;psig=AOvVaw3EcDuBbHDQ2SL_PO9NTOoh&amp;ust=1627058622694000&amp;source=images&amp;cd=vfe&amp;ved=0CAwQjhxqGAoTCNjx2euP9_ECFQAAAAAdAAAAABCNAQ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https://educationresearchalliancenola.org/files/publications/111417-Barrett-McEachin-Mills-Valant-What-Are-the-Sources-of-School-Discipline-Disparities-by-Student-Race-and-Family-Income.pdf</a:t>
            </a:r>
            <a:endParaRPr sz="1000"/>
          </a:p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420775" y="1239800"/>
            <a:ext cx="7275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</a:rPr>
              <a:t>What impact does socioeconomic status have on suspension rates for high school students?</a:t>
            </a:r>
            <a:endParaRPr b="1" sz="2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72" name="Google Shape;72;p12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/>
              <a:t>Research</a:t>
            </a:r>
            <a:r>
              <a:rPr b="1" lang="en" sz="3600" u="sng"/>
              <a:t> Question</a:t>
            </a:r>
            <a:endParaRPr b="1" sz="3600" u="sng"/>
          </a:p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420771" y="123980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rgbClr val="FFFFFF"/>
                </a:solidFill>
              </a:rPr>
              <a:t>High school students belonging to families or communities of lower socioeconomic statuses than their peers have a higher rate of being suspended due to the environment in which they grew up, teacher biases and expectations, and their history of being suspended.</a:t>
            </a:r>
            <a:endParaRPr b="1"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79" name="Google Shape;79;p13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/>
              <a:t>Thesis Statement</a:t>
            </a:r>
            <a:endParaRPr b="1" sz="3600" u="sng"/>
          </a:p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/>
              <a:t>Key Terminology</a:t>
            </a:r>
            <a:endParaRPr b="1" sz="3600" u="sng"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420771" y="123980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u="sng"/>
              <a:t>Exclusionary Discipline:</a:t>
            </a:r>
            <a:endParaRPr b="1"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Methods of punishment that remove a student from the classroom, including suspensions and expulsions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u="sng"/>
              <a:t>Zero-Tolerance Policies:</a:t>
            </a:r>
            <a:endParaRPr b="1"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Disciplinary policies in schools that encourage more severe punishment for minor misbehaviors</a:t>
            </a:r>
            <a:endParaRPr/>
          </a:p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/>
              <a:t>Introduction </a:t>
            </a:r>
            <a:endParaRPr b="1" sz="3600" u="sng"/>
          </a:p>
        </p:txBody>
      </p:sp>
      <p:sp>
        <p:nvSpPr>
          <p:cNvPr id="93" name="Google Shape;93;p15"/>
          <p:cNvSpPr txBox="1"/>
          <p:nvPr/>
        </p:nvSpPr>
        <p:spPr>
          <a:xfrm>
            <a:off x="440375" y="1412225"/>
            <a:ext cx="81936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●"/>
            </a:pPr>
            <a:r>
              <a:rPr lang="en" sz="1800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Students of lower socioeconomic status are more likely to be suspended</a:t>
            </a:r>
            <a:endParaRPr sz="18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●"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Exclusionary discipline, including suspensions and expulsions have been rising in schools</a:t>
            </a:r>
            <a:endParaRPr sz="18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sine"/>
              <a:buChar char="●"/>
            </a:pP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Suspensions can cause future </a:t>
            </a: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academic</a:t>
            </a:r>
            <a:r>
              <a:rPr lang="en" sz="1800">
                <a:solidFill>
                  <a:srgbClr val="FFFFFF"/>
                </a:solidFill>
                <a:latin typeface="Cousine"/>
                <a:ea typeface="Cousine"/>
                <a:cs typeface="Cousine"/>
                <a:sym typeface="Cousine"/>
              </a:rPr>
              <a:t> and personal issues in students</a:t>
            </a:r>
            <a:endParaRPr sz="18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/>
              <a:t>Key Findings</a:t>
            </a:r>
            <a:endParaRPr b="1" sz="3600" u="sng"/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457200" y="1234150"/>
            <a:ext cx="8065800" cy="33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childhood environments of lower SES students and their records of suspensions before high school impact their future suspension rates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Negative teacher bias against students of lower SES is linked to an increase in suspension rates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Race and gender were two other very significant factors in predicting suspension rates</a:t>
            </a:r>
            <a:endParaRPr/>
          </a:p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/>
              <a:t>History of Suspensions</a:t>
            </a:r>
            <a:endParaRPr b="1" sz="3600" u="sng"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43225" y="1125000"/>
            <a:ext cx="82908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of lower SES are more likely to be suspended in general, but in that, they are </a:t>
            </a:r>
            <a:r>
              <a:rPr b="1" lang="en" sz="1800" u="sng"/>
              <a:t>less likely to be suspended for violent infractions </a:t>
            </a:r>
            <a:endParaRPr b="1" sz="1800"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suspended in middle school are more likely to be suspended again in high school</a:t>
            </a:r>
            <a:endParaRPr sz="1800"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/>
              <a:t>Teacher Bias</a:t>
            </a:r>
            <a:endParaRPr b="1" sz="3600" u="sng"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43225" y="1125000"/>
            <a:ext cx="82908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Staff in schools aren’t always sure how to interpret zero-tolerance policies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Teachers take into consideration the student’s record of suspensions and the identifying characteristics of the students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78300" y="2466600"/>
            <a:ext cx="81450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rgbClr val="FFFFFF"/>
                </a:solidFill>
              </a:rPr>
              <a:t>Exclusionary</a:t>
            </a:r>
            <a:r>
              <a:rPr lang="en" sz="2800">
                <a:solidFill>
                  <a:srgbClr val="FFFFFF"/>
                </a:solidFill>
              </a:rPr>
              <a:t> discipline is “most commonly used for more interactive day-to-day disruptions, especially defiance and noncompliance”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lentine template">
  <a:themeElements>
    <a:clrScheme name="Custom 347">
      <a:dk1>
        <a:srgbClr val="000000"/>
      </a:dk1>
      <a:lt1>
        <a:srgbClr val="FFFFFF"/>
      </a:lt1>
      <a:dk2>
        <a:srgbClr val="565F6F"/>
      </a:dk2>
      <a:lt2>
        <a:srgbClr val="DFE3E9"/>
      </a:lt2>
      <a:accent1>
        <a:srgbClr val="3D85C6"/>
      </a:accent1>
      <a:accent2>
        <a:srgbClr val="6FA8DC"/>
      </a:accent2>
      <a:accent3>
        <a:srgbClr val="9FC5E8"/>
      </a:accent3>
      <a:accent4>
        <a:srgbClr val="CFE2F3"/>
      </a:accent4>
      <a:accent5>
        <a:srgbClr val="D9D9D9"/>
      </a:accent5>
      <a:accent6>
        <a:srgbClr val="99999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