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F36197-4AE3-BC74-3F6F-A3C6149DE9B1}" v="497" dt="2023-07-26T02:35:35.837"/>
    <p1510:client id="{1A51E3C2-720A-9960-7CE5-B34CF64157E5}" v="102" dt="2023-07-22T16:28:43.449"/>
    <p1510:client id="{1D0BA1B8-B512-4E44-82DA-FAD40C29B81D}" v="4" dt="2023-07-27T19:48:20.378"/>
    <p1510:client id="{202E71B8-C53A-9B59-E3A9-C16EBE74B531}" v="29" dt="2023-07-20T22:01:01.225"/>
    <p1510:client id="{36916704-FAB5-4B28-A00C-7B457608D1D9}" v="2" dt="2023-07-28T00:52:57.008"/>
    <p1510:client id="{3ADD2B96-DEAC-E778-7A2F-B16AC8155CA1}" v="225" dt="2023-07-27T18:47:32.335"/>
    <p1510:client id="{414B5E27-488D-1BC2-DF79-663EF27A2326}" v="219" dt="2023-07-24T22:06:26.350"/>
    <p1510:client id="{4A755083-9C36-73A6-F98D-3E171C9EF3B1}" v="112" dt="2023-07-27T19:25:44.062"/>
    <p1510:client id="{57C6DC3D-CF68-6FF6-911A-6796E19BA743}" v="263" dt="2023-07-23T22:41:02.544"/>
    <p1510:client id="{5B6E59D6-195C-403E-91BE-923A9C314E5C}" v="126" dt="2023-07-14T17:27:32.581"/>
    <p1510:client id="{60D465CB-B7E7-0482-C5BC-CCF09B0EE25F}" v="30" dt="2023-07-25T00:58:31.679"/>
    <p1510:client id="{7A37FBA1-6C5A-438B-AC7B-C6BAE65EBA29}" v="226" dt="2023-07-20T21:48:22.774"/>
    <p1510:client id="{88E53795-2681-9B7E-BD5B-63CD4170A0B7}" v="55" dt="2023-07-27T14:06:43.419"/>
    <p1510:client id="{91108507-3197-98F8-EA42-21B496654AB7}" v="298" dt="2023-07-26T02:00:43.517"/>
    <p1510:client id="{9347B11C-38E7-CAEA-97B1-F34B00BA72C1}" v="17" dt="2023-07-20T21:56:12.123"/>
    <p1510:client id="{BC7D2DFF-D0C3-BBAF-08D2-1B2B7A3323D5}" v="91" dt="2023-07-26T19:16:42.678"/>
    <p1510:client id="{CE24EC02-1F52-94EA-6B0D-79678FC301CE}" v="406" dt="2023-07-21T04:10:23.087"/>
    <p1510:client id="{D143BDA9-6D35-4366-EB5B-C244E8C3250D}" v="168" dt="2023-07-25T14:15:08.226"/>
    <p1510:client id="{D2100135-1374-4219-A241-66BEBD3B663F}" v="122" dt="2023-07-28T00:11:19.936"/>
    <p1510:client id="{DF60FE19-54D7-6F6F-166C-E3A783EA16E3}" v="397" dt="2023-07-25T19:18:52.995"/>
    <p1510:client id="{EB80D971-08DC-D550-E654-F48E8D5A6547}" v="19" dt="2023-07-24T19:00:52.588"/>
    <p1510:client id="{F3EFECE9-FD02-376B-44BF-84C93A2E1317}" v="18" dt="2023-07-27T01:12:45.3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nevieve Furges" clId="Web-{D2100135-1374-4219-A241-66BEBD3B663F}"/>
    <pc:docChg chg="modSld">
      <pc:chgData name="Genevieve Furges" userId="" providerId="" clId="Web-{D2100135-1374-4219-A241-66BEBD3B663F}" dt="2023-07-28T00:11:19.171" v="97" actId="20577"/>
      <pc:docMkLst>
        <pc:docMk/>
      </pc:docMkLst>
      <pc:sldChg chg="modSp">
        <pc:chgData name="Genevieve Furges" userId="" providerId="" clId="Web-{D2100135-1374-4219-A241-66BEBD3B663F}" dt="2023-07-28T00:11:19.171" v="97" actId="20577"/>
        <pc:sldMkLst>
          <pc:docMk/>
          <pc:sldMk cId="0" sldId="256"/>
        </pc:sldMkLst>
        <pc:spChg chg="mod">
          <ac:chgData name="Genevieve Furges" userId="" providerId="" clId="Web-{D2100135-1374-4219-A241-66BEBD3B663F}" dt="2023-07-27T23:54:31.372" v="33" actId="20577"/>
          <ac:spMkLst>
            <pc:docMk/>
            <pc:sldMk cId="0" sldId="256"/>
            <ac:spMk id="4" creationId="{0A3C1DE9-6321-49B1-D20C-B414DBBD06A9}"/>
          </ac:spMkLst>
        </pc:spChg>
        <pc:spChg chg="mod">
          <ac:chgData name="Genevieve Furges" userId="" providerId="" clId="Web-{D2100135-1374-4219-A241-66BEBD3B663F}" dt="2023-07-27T23:57:26.424" v="37" actId="14100"/>
          <ac:spMkLst>
            <pc:docMk/>
            <pc:sldMk cId="0" sldId="256"/>
            <ac:spMk id="6" creationId="{B81B94FA-1007-271F-22C7-FCB49BCBC186}"/>
          </ac:spMkLst>
        </pc:spChg>
        <pc:spChg chg="mod">
          <ac:chgData name="Genevieve Furges" userId="" providerId="" clId="Web-{D2100135-1374-4219-A241-66BEBD3B663F}" dt="2023-07-27T23:46:47.983" v="27" actId="14100"/>
          <ac:spMkLst>
            <pc:docMk/>
            <pc:sldMk cId="0" sldId="256"/>
            <ac:spMk id="8" creationId="{1BB16C8B-2A44-0A37-D877-83BFD128B5AE}"/>
          </ac:spMkLst>
        </pc:spChg>
        <pc:spChg chg="mod">
          <ac:chgData name="Genevieve Furges" userId="" providerId="" clId="Web-{D2100135-1374-4219-A241-66BEBD3B663F}" dt="2023-07-28T00:07:38.539" v="76" actId="20577"/>
          <ac:spMkLst>
            <pc:docMk/>
            <pc:sldMk cId="0" sldId="256"/>
            <ac:spMk id="9" creationId="{84E9A7A8-293E-E03B-7CEC-946D7444804F}"/>
          </ac:spMkLst>
        </pc:spChg>
        <pc:spChg chg="mod">
          <ac:chgData name="Genevieve Furges" userId="" providerId="" clId="Web-{D2100135-1374-4219-A241-66BEBD3B663F}" dt="2023-07-27T23:59:57.210" v="44" actId="20577"/>
          <ac:spMkLst>
            <pc:docMk/>
            <pc:sldMk cId="0" sldId="256"/>
            <ac:spMk id="15" creationId="{436BDF9D-16EC-5E06-89C5-69A5C324A512}"/>
          </ac:spMkLst>
        </pc:spChg>
        <pc:spChg chg="mod">
          <ac:chgData name="Genevieve Furges" userId="" providerId="" clId="Web-{D2100135-1374-4219-A241-66BEBD3B663F}" dt="2023-07-27T23:35:08.492" v="2" actId="14100"/>
          <ac:spMkLst>
            <pc:docMk/>
            <pc:sldMk cId="0" sldId="256"/>
            <ac:spMk id="29" creationId="{00000000-0000-0000-0000-000000000000}"/>
          </ac:spMkLst>
        </pc:spChg>
        <pc:spChg chg="mod">
          <ac:chgData name="Genevieve Furges" userId="" providerId="" clId="Web-{D2100135-1374-4219-A241-66BEBD3B663F}" dt="2023-07-28T00:06:31.271" v="67" actId="14100"/>
          <ac:spMkLst>
            <pc:docMk/>
            <pc:sldMk cId="0" sldId="256"/>
            <ac:spMk id="30" creationId="{00000000-0000-0000-0000-000000000000}"/>
          </ac:spMkLst>
        </pc:spChg>
        <pc:spChg chg="mod">
          <ac:chgData name="Genevieve Furges" userId="" providerId="" clId="Web-{D2100135-1374-4219-A241-66BEBD3B663F}" dt="2023-07-27T23:58:18.910" v="41" actId="14100"/>
          <ac:spMkLst>
            <pc:docMk/>
            <pc:sldMk cId="0" sldId="256"/>
            <ac:spMk id="32" creationId="{00000000-0000-0000-0000-000000000000}"/>
          </ac:spMkLst>
        </pc:spChg>
        <pc:spChg chg="mod">
          <ac:chgData name="Genevieve Furges" userId="" providerId="" clId="Web-{D2100135-1374-4219-A241-66BEBD3B663F}" dt="2023-07-27T23:57:58.019" v="40" actId="14100"/>
          <ac:spMkLst>
            <pc:docMk/>
            <pc:sldMk cId="0" sldId="256"/>
            <ac:spMk id="36" creationId="{00000000-0000-0000-0000-000000000000}"/>
          </ac:spMkLst>
        </pc:spChg>
        <pc:spChg chg="mod">
          <ac:chgData name="Genevieve Furges" userId="" providerId="" clId="Web-{D2100135-1374-4219-A241-66BEBD3B663F}" dt="2023-07-28T00:11:19.171" v="97" actId="20577"/>
          <ac:spMkLst>
            <pc:docMk/>
            <pc:sldMk cId="0" sldId="256"/>
            <ac:spMk id="37" creationId="{00000000-0000-0000-0000-000000000000}"/>
          </ac:spMkLst>
        </pc:spChg>
        <pc:spChg chg="mod">
          <ac:chgData name="Genevieve Furges" userId="" providerId="" clId="Web-{D2100135-1374-4219-A241-66BEBD3B663F}" dt="2023-07-28T00:06:12.145" v="63" actId="20577"/>
          <ac:spMkLst>
            <pc:docMk/>
            <pc:sldMk cId="0" sldId="256"/>
            <ac:spMk id="41" creationId="{00000000-0000-0000-0000-000000000000}"/>
          </ac:spMkLst>
        </pc:spChg>
        <pc:picChg chg="mod">
          <ac:chgData name="Genevieve Furges" userId="" providerId="" clId="Web-{D2100135-1374-4219-A241-66BEBD3B663F}" dt="2023-07-27T23:46:53.295" v="29" actId="1076"/>
          <ac:picMkLst>
            <pc:docMk/>
            <pc:sldMk cId="0" sldId="256"/>
            <ac:picMk id="2" creationId="{E8CD84C5-CA2B-6C0D-29B2-A89F94455918}"/>
          </ac:picMkLst>
        </pc:picChg>
        <pc:picChg chg="mod">
          <ac:chgData name="Genevieve Furges" userId="" providerId="" clId="Web-{D2100135-1374-4219-A241-66BEBD3B663F}" dt="2023-07-27T23:34:50.538" v="0" actId="14100"/>
          <ac:picMkLst>
            <pc:docMk/>
            <pc:sldMk cId="0" sldId="256"/>
            <ac:picMk id="3" creationId="{89AF8B32-8155-01C3-CB4B-EBD7F01AF82E}"/>
          </ac:picMkLst>
        </pc:picChg>
        <pc:picChg chg="mod">
          <ac:chgData name="Genevieve Furges" userId="" providerId="" clId="Web-{D2100135-1374-4219-A241-66BEBD3B663F}" dt="2023-07-27T23:36:55.917" v="22" actId="1076"/>
          <ac:picMkLst>
            <pc:docMk/>
            <pc:sldMk cId="0" sldId="256"/>
            <ac:picMk id="5" creationId="{6CDDB504-B7EE-14B9-F652-4E5C9F975DFA}"/>
          </ac:picMkLst>
        </pc:picChg>
      </pc:sldChg>
    </pc:docChg>
  </pc:docChgLst>
  <pc:docChgLst>
    <pc:chgData name="Genevieve Furges" clId="Web-{1D0BA1B8-B512-4E44-82DA-FAD40C29B81D}"/>
    <pc:docChg chg="modSld">
      <pc:chgData name="Genevieve Furges" userId="" providerId="" clId="Web-{1D0BA1B8-B512-4E44-82DA-FAD40C29B81D}" dt="2023-07-27T19:48:20.378" v="2" actId="1076"/>
      <pc:docMkLst>
        <pc:docMk/>
      </pc:docMkLst>
      <pc:sldChg chg="addSp modSp">
        <pc:chgData name="Genevieve Furges" userId="" providerId="" clId="Web-{1D0BA1B8-B512-4E44-82DA-FAD40C29B81D}" dt="2023-07-27T19:48:20.378" v="2" actId="1076"/>
        <pc:sldMkLst>
          <pc:docMk/>
          <pc:sldMk cId="0" sldId="256"/>
        </pc:sldMkLst>
        <pc:picChg chg="add mod">
          <ac:chgData name="Genevieve Furges" userId="" providerId="" clId="Web-{1D0BA1B8-B512-4E44-82DA-FAD40C29B81D}" dt="2023-07-27T19:48:20.378" v="2" actId="1076"/>
          <ac:picMkLst>
            <pc:docMk/>
            <pc:sldMk cId="0" sldId="256"/>
            <ac:picMk id="3" creationId="{89AF8B32-8155-01C3-CB4B-EBD7F01AF82E}"/>
          </ac:picMkLst>
        </pc:picChg>
      </pc:sldChg>
    </pc:docChg>
  </pc:docChgLst>
  <pc:docChgLst>
    <pc:chgData name="Genevieve Furges" clId="Web-{36916704-FAB5-4B28-A00C-7B457608D1D9}"/>
    <pc:docChg chg="modSld">
      <pc:chgData name="Genevieve Furges" userId="" providerId="" clId="Web-{36916704-FAB5-4B28-A00C-7B457608D1D9}" dt="2023-07-28T00:52:57.008" v="1" actId="20577"/>
      <pc:docMkLst>
        <pc:docMk/>
      </pc:docMkLst>
      <pc:sldChg chg="modSp">
        <pc:chgData name="Genevieve Furges" userId="" providerId="" clId="Web-{36916704-FAB5-4B28-A00C-7B457608D1D9}" dt="2023-07-28T00:52:57.008" v="1" actId="20577"/>
        <pc:sldMkLst>
          <pc:docMk/>
          <pc:sldMk cId="0" sldId="256"/>
        </pc:sldMkLst>
        <pc:spChg chg="mod">
          <ac:chgData name="Genevieve Furges" userId="" providerId="" clId="Web-{36916704-FAB5-4B28-A00C-7B457608D1D9}" dt="2023-07-28T00:52:57.008" v="1" actId="20577"/>
          <ac:spMkLst>
            <pc:docMk/>
            <pc:sldMk cId="0" sldId="256"/>
            <ac:spMk id="4" creationId="{0A3C1DE9-6321-49B1-D20C-B414DBBD06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138351" y="135616"/>
            <a:ext cx="21648676" cy="1676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r>
              <a:rPr lang="en-US"/>
              <a:t>Farmers Markets and Fresh Produce: Observing Nutrition in Low Income Communities</a:t>
            </a:r>
            <a:br>
              <a:rPr lang="en-US"/>
            </a:br>
            <a:r>
              <a:rPr lang="en-US"/>
              <a:t>Matthias Mathieu</a:t>
            </a:r>
            <a:br>
              <a:rPr lang="en-US"/>
            </a:br>
            <a:r>
              <a:rPr lang="en-US"/>
              <a:t>Northern High School</a:t>
            </a:r>
            <a:endParaRPr lang="en-US" sz="3100" b="1" i="0" u="none" strike="noStrike" cap="none">
              <a:latin typeface="Arial"/>
              <a:ea typeface="Arial"/>
              <a:cs typeface="Arial"/>
            </a:endParaRPr>
          </a:p>
        </p:txBody>
      </p:sp>
      <p:sp>
        <p:nvSpPr>
          <p:cNvPr id="30" name="Google Shape;30;p3"/>
          <p:cNvSpPr txBox="1">
            <a:spLocks noGrp="1"/>
          </p:cNvSpPr>
          <p:nvPr>
            <p:ph type="body" idx="1"/>
          </p:nvPr>
        </p:nvSpPr>
        <p:spPr>
          <a:xfrm>
            <a:off x="14932606" y="5673754"/>
            <a:ext cx="6857203"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a:t>        </a:t>
            </a:r>
            <a:r>
              <a:rPr lang="en-US" sz="3000">
                <a:solidFill>
                  <a:schemeClr val="bg1"/>
                </a:solidFill>
                <a:latin typeface="Calibri"/>
              </a:rPr>
              <a:t>               </a:t>
            </a:r>
            <a:r>
              <a:rPr lang="en-US" sz="3000">
                <a:solidFill>
                  <a:schemeClr val="bg1"/>
                </a:solidFill>
                <a:latin typeface="Calibri"/>
                <a:cs typeface="Times New Roman"/>
              </a:rPr>
              <a:t>Methodology</a:t>
            </a:r>
            <a:endParaRPr lang="en-US" sz="3000" i="0" u="none" strike="noStrike" cap="none">
              <a:solidFill>
                <a:schemeClr val="bg1"/>
              </a:solidFill>
              <a:latin typeface="Calibri"/>
              <a:ea typeface="Arial"/>
              <a:cs typeface="Arial"/>
            </a:endParaRPr>
          </a:p>
        </p:txBody>
      </p:sp>
      <p:sp>
        <p:nvSpPr>
          <p:cNvPr id="32" name="Google Shape;32;p3"/>
          <p:cNvSpPr txBox="1">
            <a:spLocks noGrp="1"/>
          </p:cNvSpPr>
          <p:nvPr>
            <p:ph type="body" idx="3"/>
          </p:nvPr>
        </p:nvSpPr>
        <p:spPr>
          <a:xfrm>
            <a:off x="134238" y="7202094"/>
            <a:ext cx="7295289" cy="538484"/>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1828800" indent="457200">
              <a:spcBef>
                <a:spcPts val="0"/>
              </a:spcBef>
            </a:pPr>
            <a:r>
              <a:rPr lang="en-US" sz="3000" dirty="0"/>
              <a:t>Background </a:t>
            </a:r>
            <a:endParaRPr lang="en-US" sz="2000" b="0" i="0" u="none" strike="noStrike" cap="none" dirty="0">
              <a:solidFill>
                <a:srgbClr val="000000"/>
              </a:solidFill>
              <a:latin typeface="Times New Roman"/>
              <a:cs typeface="Times New Roman"/>
            </a:endParaRPr>
          </a:p>
        </p:txBody>
      </p:sp>
      <p:sp>
        <p:nvSpPr>
          <p:cNvPr id="36" name="Google Shape;36;p3"/>
          <p:cNvSpPr txBox="1">
            <a:spLocks noGrp="1"/>
          </p:cNvSpPr>
          <p:nvPr>
            <p:ph type="body" idx="7"/>
          </p:nvPr>
        </p:nvSpPr>
        <p:spPr>
          <a:xfrm>
            <a:off x="7424314" y="1975720"/>
            <a:ext cx="7347335" cy="497131"/>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t>          Data Analysis and Findings</a:t>
            </a:r>
            <a:endParaRPr sz="3000" b="1" i="0" u="none" strike="noStrike" cap="none" dirty="0">
              <a:solidFill>
                <a:schemeClr val="lt1"/>
              </a:solidFill>
              <a:latin typeface="Arial"/>
              <a:ea typeface="Arial"/>
              <a:cs typeface="Arial"/>
              <a:sym typeface="Arial"/>
            </a:endParaRPr>
          </a:p>
        </p:txBody>
      </p:sp>
      <p:sp>
        <p:nvSpPr>
          <p:cNvPr id="37" name="Google Shape;37;p3"/>
          <p:cNvSpPr txBox="1">
            <a:spLocks noGrp="1"/>
          </p:cNvSpPr>
          <p:nvPr>
            <p:ph type="body" idx="8"/>
          </p:nvPr>
        </p:nvSpPr>
        <p:spPr>
          <a:xfrm>
            <a:off x="14548494" y="11096354"/>
            <a:ext cx="7190307" cy="3674852"/>
          </a:xfrm>
          <a:prstGeom prst="rect">
            <a:avLst/>
          </a:prstGeom>
          <a:noFill/>
          <a:ln>
            <a:noFill/>
          </a:ln>
        </p:spPr>
        <p:txBody>
          <a:bodyPr spcFirstLastPara="1" wrap="square" lIns="78350" tIns="39175" rIns="78350" bIns="39175" anchor="t" anchorCtr="0">
            <a:noAutofit/>
          </a:bodyPr>
          <a:lstStyle/>
          <a:p>
            <a:pPr>
              <a:buNone/>
            </a:pPr>
            <a:r>
              <a:rPr lang="en-US" sz="2000" dirty="0"/>
              <a:t>   </a:t>
            </a:r>
            <a:r>
              <a:rPr lang="en-US" sz="1900" dirty="0"/>
              <a:t> </a:t>
            </a:r>
            <a:r>
              <a:rPr lang="en-US" sz="1900" dirty="0">
                <a:solidFill>
                  <a:schemeClr val="tx1"/>
                </a:solidFill>
              </a:rPr>
              <a:t>Farmers markets </a:t>
            </a:r>
            <a:r>
              <a:rPr lang="en-US" sz="1900" dirty="0"/>
              <a:t>have untapped potential to combat food insecurity, poor nutrition, and health complications</a:t>
            </a:r>
            <a:r>
              <a:rPr lang="en-US" sz="1900" dirty="0">
                <a:solidFill>
                  <a:srgbClr val="000000"/>
                </a:solidFill>
              </a:rPr>
              <a:t>.</a:t>
            </a:r>
            <a:r>
              <a:rPr lang="en-US" sz="1900" dirty="0"/>
              <a:t> Community food organizations and programs can effectively connect low-income individuals with fresh food and vegetables if policy makers make access to fresh fruits and vegetables readily available, accessible and affordable. When created with low-income people in mind, they can reduce costs and allow people to use food programs easily. </a:t>
            </a:r>
            <a:r>
              <a:rPr lang="en-US" sz="1900" dirty="0">
                <a:solidFill>
                  <a:schemeClr val="tx1"/>
                </a:solidFill>
              </a:rPr>
              <a:t>There are solutions that local governments and other organizations can take to increase access to fresh produce and farmers' markets. The USDA cites, accessible and inexpensive public transport connecting low-income communities to existing farmers' markets is a less expensive and more impactful solution. The Supplemental Nutrition Assistance Program (SNAP), which helps low-income people buy food, is essential to maintaining food security. FMNP also makes fresh produce readily available to young children and the elderly</a:t>
            </a:r>
            <a:r>
              <a:rPr lang="en-US" sz="2000" dirty="0">
                <a:solidFill>
                  <a:schemeClr val="tx1"/>
                </a:solidFill>
              </a:rPr>
              <a:t>.</a:t>
            </a:r>
          </a:p>
        </p:txBody>
      </p:sp>
      <p:sp>
        <p:nvSpPr>
          <p:cNvPr id="40" name="Google Shape;40;p3"/>
          <p:cNvSpPr txBox="1">
            <a:spLocks noGrp="1"/>
          </p:cNvSpPr>
          <p:nvPr>
            <p:ph type="body" idx="14"/>
          </p:nvPr>
        </p:nvSpPr>
        <p:spPr>
          <a:xfrm>
            <a:off x="14939322" y="10516029"/>
            <a:ext cx="679268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lgn="ctr">
              <a:spcBef>
                <a:spcPts val="0"/>
              </a:spcBef>
            </a:pPr>
            <a:r>
              <a:rPr lang="en-US" sz="3000">
                <a:latin typeface="Calibri"/>
              </a:rPr>
              <a:t>Conclusion </a:t>
            </a:r>
            <a:endParaRPr lang="en-US" sz="3000" b="1" i="0" u="none" strike="noStrike" cap="none">
              <a:latin typeface="Calibri"/>
              <a:ea typeface="Arial"/>
              <a:cs typeface="Arial"/>
            </a:endParaRPr>
          </a:p>
        </p:txBody>
      </p:sp>
      <p:sp>
        <p:nvSpPr>
          <p:cNvPr id="41" name="Google Shape;41;p3"/>
          <p:cNvSpPr txBox="1">
            <a:spLocks noGrp="1"/>
          </p:cNvSpPr>
          <p:nvPr>
            <p:ph type="body" idx="15"/>
          </p:nvPr>
        </p:nvSpPr>
        <p:spPr>
          <a:xfrm>
            <a:off x="7418815" y="2716705"/>
            <a:ext cx="7268105" cy="13291982"/>
          </a:xfrm>
          <a:prstGeom prst="rect">
            <a:avLst/>
          </a:prstGeom>
          <a:noFill/>
          <a:ln>
            <a:noFill/>
          </a:ln>
        </p:spPr>
        <p:txBody>
          <a:bodyPr spcFirstLastPara="1" wrap="square" lIns="78350" tIns="39175" rIns="78350" bIns="39175" anchor="t" anchorCtr="0">
            <a:noAutofit/>
          </a:bodyPr>
          <a:lstStyle/>
          <a:p>
            <a:pPr marL="571500" indent="-342900">
              <a:buChar char="•"/>
            </a:pPr>
            <a:r>
              <a:rPr lang="en-US" sz="1900" dirty="0"/>
              <a:t>There is not a significant correlation between the location of supermarkets and the consumption of fruit and vegetables. The location of supermarkets </a:t>
            </a:r>
            <a:r>
              <a:rPr lang="en-US" sz="1900" dirty="0">
                <a:solidFill>
                  <a:srgbClr val="242424"/>
                </a:solidFill>
                <a:cs typeface="Segoe UI"/>
              </a:rPr>
              <a:t>may account for only less than 10% of current produce inaccessibility, as about 90% of SNAP recipients and food insecure people already shop at supermarkets. </a:t>
            </a:r>
            <a:r>
              <a:rPr lang="en-US" sz="1900" dirty="0">
                <a:solidFill>
                  <a:srgbClr val="000000"/>
                </a:solidFill>
              </a:rPr>
              <a:t>(</a:t>
            </a:r>
            <a:r>
              <a:rPr lang="en-US" sz="1900" dirty="0"/>
              <a:t>USDA, 2016).</a:t>
            </a:r>
          </a:p>
          <a:p>
            <a:pPr marL="571500" indent="-342900">
              <a:buChar char="•"/>
            </a:pPr>
            <a:r>
              <a:rPr lang="en-US" sz="1900" dirty="0">
                <a:solidFill>
                  <a:srgbClr val="242424"/>
                </a:solidFill>
                <a:cs typeface="Segoe UI"/>
              </a:rPr>
              <a:t>The public cost required to build a grocery store in a low-income community outweighs the nutritional value provided to those communities. (USDA, 2016)</a:t>
            </a:r>
            <a:endParaRPr lang="en-US" sz="1900">
              <a:solidFill>
                <a:srgbClr val="242424"/>
              </a:solidFill>
              <a:latin typeface="Segoe UI"/>
              <a:cs typeface="Segoe UI"/>
            </a:endParaRPr>
          </a:p>
          <a:p>
            <a:pPr marL="571500" indent="-342900">
              <a:buChar char="•"/>
            </a:pPr>
            <a:r>
              <a:rPr lang="en-US" sz="1900" dirty="0"/>
              <a:t>People who live in low-income communities reported large increases in consumption of fruit and vegetables with the introduction of farmers markets and farm stands (Evans, et al., 2012). </a:t>
            </a:r>
          </a:p>
          <a:p>
            <a:pPr marL="571500" indent="-342900">
              <a:buChar char="•"/>
            </a:pPr>
            <a:r>
              <a:rPr lang="en-US" sz="1900" dirty="0"/>
              <a:t>In North Carolina, Programs such as farm stands, farmers markets, and pick-your-own-produce farms are estimated to have 18% lower costs than conventional stores, (McGuirt, et al., 2014).</a:t>
            </a:r>
          </a:p>
          <a:p>
            <a:pPr marL="571500" indent="-342900">
              <a:buChar char="•"/>
            </a:pPr>
            <a:r>
              <a:rPr lang="en-US" sz="1900" dirty="0"/>
              <a:t>There are proven health benefits </a:t>
            </a:r>
            <a:r>
              <a:rPr lang="en-US" sz="1900" dirty="0">
                <a:solidFill>
                  <a:schemeClr val="tx1"/>
                </a:solidFill>
              </a:rPr>
              <a:t>for individuals who frequent farmers market</a:t>
            </a:r>
            <a:r>
              <a:rPr lang="en-US" sz="1900" dirty="0">
                <a:solidFill>
                  <a:srgbClr val="000000"/>
                </a:solidFill>
              </a:rPr>
              <a:t>s</a:t>
            </a:r>
            <a:r>
              <a:rPr lang="en-US" sz="1900" dirty="0"/>
              <a:t> such as lowered Body Mass Index (BMI) and a lower obesity rate for people living near farmers markets. This is an important indicator of nutrition. </a:t>
            </a:r>
            <a:endParaRPr lang="en-US"/>
          </a:p>
          <a:p>
            <a:pPr marL="571500" indent="-342900">
              <a:buChar char="•"/>
            </a:pPr>
            <a:endParaRPr lang="en-US" sz="1900" dirty="0"/>
          </a:p>
          <a:p>
            <a:pPr marL="228600" indent="0"/>
            <a:r>
              <a:rPr lang="en-US" sz="1900" dirty="0"/>
              <a:t>Although farmer markets and other CSAs have a proven record of improving customers’ health, only 10 percent of customers are making below 25,000 a year. White people are also 80% more likely to shop at farmers markets than the average. In addition, farmers markets are typically presented as "white spaces" where people of color as vendors and customers are uncommon (Taylor, et al., 2022). And although there are exceptions such as the black farmers market in Durham, farmers markets tend to have mainly white vendors which can be a deterrent for the 42% of SNAP recipients who are Black or Hispanic (Alkon, et al., 2010; USDA, 2019). Whether or not low-income people use farmers markets is affected primarily by cost and distance. In one study 73% of low-income participants claimed they shopped at farmers markets because of competitive pricing while 31% still saw price as a barrier. In one study among WIC users in Charlotte, 25% percent of  participants cited  not living near a farmers market as a reason for not using them and an additional 9% cited not knowing where any were located (Racine, et al., 2010). The acceptance of SNAP and other government benefits, the variety of foods available in farmers markets, and what respondents described as food quality are also additional reasons that affect farmers market usage in minority and economically disadvantaged communities (Freedman, et al., 2016</a:t>
            </a:r>
            <a:r>
              <a:rPr lang="en-US" sz="2000" dirty="0"/>
              <a:t>).</a:t>
            </a:r>
            <a:endParaRPr lang="en-US" sz="2000">
              <a:solidFill>
                <a:schemeClr val="tx1"/>
              </a:solidFill>
            </a:endParaRPr>
          </a:p>
        </p:txBody>
      </p:sp>
      <p:sp>
        <p:nvSpPr>
          <p:cNvPr id="4" name="Text Placeholder 3">
            <a:extLst>
              <a:ext uri="{FF2B5EF4-FFF2-40B4-BE49-F238E27FC236}">
                <a16:creationId xmlns:a16="http://schemas.microsoft.com/office/drawing/2014/main" id="{0A3C1DE9-6321-49B1-D20C-B414DBBD06A9}"/>
              </a:ext>
            </a:extLst>
          </p:cNvPr>
          <p:cNvSpPr>
            <a:spLocks noGrp="1"/>
          </p:cNvSpPr>
          <p:nvPr>
            <p:ph type="body" idx="4"/>
          </p:nvPr>
        </p:nvSpPr>
        <p:spPr>
          <a:xfrm>
            <a:off x="128897" y="1996293"/>
            <a:ext cx="7450095" cy="5046174"/>
          </a:xfrm>
        </p:spPr>
        <p:txBody>
          <a:bodyPr/>
          <a:lstStyle/>
          <a:p>
            <a:endParaRPr lang="en-US" sz="2000" dirty="0">
              <a:solidFill>
                <a:srgbClr val="000000"/>
              </a:solidFill>
            </a:endParaRPr>
          </a:p>
          <a:p>
            <a:pPr marL="0" indent="0">
              <a:spcBef>
                <a:spcPts val="1200"/>
              </a:spcBef>
            </a:pPr>
            <a:r>
              <a:rPr lang="en-US" sz="1900" dirty="0">
                <a:solidFill>
                  <a:srgbClr val="000000"/>
                </a:solidFill>
              </a:rPr>
              <a:t>In the US, Low-income Americans suffer from many health and social issues caused partially by a lack of access to fresh produce. But as the Federal Government has spent 500 million on supermarket intervention  between 2011 and 2016, policy makers should put the cost and effectiveness of supermarkets into question and consider alternatives such as farmers markets. This poster will show how government and other  organizations can provide fresh produce to a low-income and largely  non-white community by using farmers markets. </a:t>
            </a:r>
          </a:p>
          <a:p>
            <a:pPr marL="0" indent="0">
              <a:spcBef>
                <a:spcPts val="1200"/>
              </a:spcBef>
            </a:pPr>
            <a:r>
              <a:rPr lang="en-US" sz="1900" b="1" dirty="0"/>
              <a:t>Research Question</a:t>
            </a:r>
            <a:r>
              <a:rPr lang="en-US" sz="1900" dirty="0"/>
              <a:t>: What effects do farmers markets have on nutrition of low-income communities in the US? How can farmers markets be optimized to support the nutrition of low-income people.</a:t>
            </a:r>
          </a:p>
          <a:p>
            <a:pPr marL="0" indent="0">
              <a:spcBef>
                <a:spcPts val="1200"/>
              </a:spcBef>
            </a:pPr>
            <a:r>
              <a:rPr lang="en-US" sz="1900" b="1" dirty="0"/>
              <a:t>Thesis Statement</a:t>
            </a:r>
            <a:r>
              <a:rPr lang="en-US" sz="1900" dirty="0"/>
              <a:t>: L</a:t>
            </a:r>
            <a:r>
              <a:rPr lang="en-US" sz="1900" dirty="0">
                <a:solidFill>
                  <a:srgbClr val="242424"/>
                </a:solidFill>
              </a:rPr>
              <a:t>ow-income people are more likely to shop at farmers markets and farm stands when those markets are locally available, affordable, and accept food assistance programs.</a:t>
            </a:r>
            <a:r>
              <a:rPr lang="en-US" sz="2000" dirty="0">
                <a:solidFill>
                  <a:srgbClr val="242424"/>
                </a:solidFill>
              </a:rPr>
              <a:t> </a:t>
            </a:r>
            <a:endParaRPr lang="en-US" dirty="0"/>
          </a:p>
        </p:txBody>
      </p:sp>
      <p:pic>
        <p:nvPicPr>
          <p:cNvPr id="5" name="Picture 5" descr="A chart of people and a pie chart&#10;&#10;Description automatically generated">
            <a:extLst>
              <a:ext uri="{FF2B5EF4-FFF2-40B4-BE49-F238E27FC236}">
                <a16:creationId xmlns:a16="http://schemas.microsoft.com/office/drawing/2014/main" id="{6CDDB504-B7EE-14B9-F652-4E5C9F975DFA}"/>
              </a:ext>
            </a:extLst>
          </p:cNvPr>
          <p:cNvPicPr>
            <a:picLocks noChangeAspect="1"/>
          </p:cNvPicPr>
          <p:nvPr/>
        </p:nvPicPr>
        <p:blipFill>
          <a:blip r:embed="rId3"/>
          <a:stretch>
            <a:fillRect/>
          </a:stretch>
        </p:blipFill>
        <p:spPr>
          <a:xfrm>
            <a:off x="440463" y="12462917"/>
            <a:ext cx="5782347" cy="3856931"/>
          </a:xfrm>
          <a:prstGeom prst="rect">
            <a:avLst/>
          </a:prstGeom>
        </p:spPr>
      </p:pic>
      <p:pic>
        <p:nvPicPr>
          <p:cNvPr id="2" name="Picture 2" descr="A graph of a number of people&#10;&#10;Description automatically generated">
            <a:extLst>
              <a:ext uri="{FF2B5EF4-FFF2-40B4-BE49-F238E27FC236}">
                <a16:creationId xmlns:a16="http://schemas.microsoft.com/office/drawing/2014/main" id="{E8CD84C5-CA2B-6C0D-29B2-A89F94455918}"/>
              </a:ext>
            </a:extLst>
          </p:cNvPr>
          <p:cNvPicPr>
            <a:picLocks noChangeAspect="1"/>
          </p:cNvPicPr>
          <p:nvPr/>
        </p:nvPicPr>
        <p:blipFill>
          <a:blip r:embed="rId4"/>
          <a:stretch>
            <a:fillRect/>
          </a:stretch>
        </p:blipFill>
        <p:spPr>
          <a:xfrm>
            <a:off x="15896510" y="2604300"/>
            <a:ext cx="4874502" cy="3033732"/>
          </a:xfrm>
          <a:prstGeom prst="rect">
            <a:avLst/>
          </a:prstGeom>
        </p:spPr>
      </p:pic>
      <p:sp>
        <p:nvSpPr>
          <p:cNvPr id="8" name="Google Shape;36;p3">
            <a:extLst>
              <a:ext uri="{FF2B5EF4-FFF2-40B4-BE49-F238E27FC236}">
                <a16:creationId xmlns:a16="http://schemas.microsoft.com/office/drawing/2014/main" id="{1BB16C8B-2A44-0A37-D877-83BFD128B5AE}"/>
              </a:ext>
            </a:extLst>
          </p:cNvPr>
          <p:cNvSpPr txBox="1">
            <a:spLocks/>
          </p:cNvSpPr>
          <p:nvPr/>
        </p:nvSpPr>
        <p:spPr>
          <a:xfrm>
            <a:off x="14927586" y="1966716"/>
            <a:ext cx="6863857" cy="510915"/>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0" indent="0">
              <a:spcBef>
                <a:spcPts val="0"/>
              </a:spcBef>
            </a:pPr>
            <a:r>
              <a:rPr lang="en-US" sz="3000" dirty="0"/>
              <a:t>                  Graph of Issues</a:t>
            </a:r>
          </a:p>
        </p:txBody>
      </p:sp>
      <p:sp>
        <p:nvSpPr>
          <p:cNvPr id="7" name="TextBox 6">
            <a:extLst>
              <a:ext uri="{FF2B5EF4-FFF2-40B4-BE49-F238E27FC236}">
                <a16:creationId xmlns:a16="http://schemas.microsoft.com/office/drawing/2014/main" id="{41AEBB04-B52D-753C-F4AA-E3D4CB6F3746}"/>
              </a:ext>
            </a:extLst>
          </p:cNvPr>
          <p:cNvSpPr txBox="1"/>
          <p:nvPr/>
        </p:nvSpPr>
        <p:spPr>
          <a:xfrm>
            <a:off x="14936874" y="6179736"/>
            <a:ext cx="6993652" cy="42504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9" name="TextBox 8">
            <a:extLst>
              <a:ext uri="{FF2B5EF4-FFF2-40B4-BE49-F238E27FC236}">
                <a16:creationId xmlns:a16="http://schemas.microsoft.com/office/drawing/2014/main" id="{84E9A7A8-293E-E03B-7CEC-946D7444804F}"/>
              </a:ext>
            </a:extLst>
          </p:cNvPr>
          <p:cNvSpPr txBox="1"/>
          <p:nvPr/>
        </p:nvSpPr>
        <p:spPr>
          <a:xfrm>
            <a:off x="14942589" y="6224004"/>
            <a:ext cx="7012894" cy="41857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900" dirty="0">
                <a:latin typeface="Times New Roman"/>
                <a:cs typeface="Segoe UI"/>
              </a:rPr>
              <a:t>I reviewed the secondary sources on co-operatives, and Community Support Agriculture (CSA), but I focused on farmers market because they are widely researched. I found my sources through Google Scholar. Those sources were:  Science Direct, the United States Department of Agriculture (USDA), the Center for Disease Control (CDC), and AgEcon, among others. Most of these sources are surveys of low-income people and farmers market customers. These surveys include customers’ demographics, perceived benefits of farmers markets, and their concerns.  I also interviewed vendors at the Durham farmers market regarding both their acceptance of  the Supplemental Nutrition Assistance Program (SNAP), and the Farmer's Market Nutrition Program (FMNP), and those programs usage among their customers.</a:t>
            </a:r>
            <a:endParaRPr lang="en-US" dirty="0"/>
          </a:p>
        </p:txBody>
      </p:sp>
      <p:sp>
        <p:nvSpPr>
          <p:cNvPr id="6" name="Google Shape;36;p3">
            <a:extLst>
              <a:ext uri="{FF2B5EF4-FFF2-40B4-BE49-F238E27FC236}">
                <a16:creationId xmlns:a16="http://schemas.microsoft.com/office/drawing/2014/main" id="{B81B94FA-1007-271F-22C7-FCB49BCBC186}"/>
              </a:ext>
            </a:extLst>
          </p:cNvPr>
          <p:cNvSpPr txBox="1">
            <a:spLocks/>
          </p:cNvSpPr>
          <p:nvPr/>
        </p:nvSpPr>
        <p:spPr>
          <a:xfrm>
            <a:off x="130427" y="1960404"/>
            <a:ext cx="7154346" cy="510915"/>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0" indent="0">
              <a:spcBef>
                <a:spcPts val="0"/>
              </a:spcBef>
            </a:pPr>
            <a:r>
              <a:rPr lang="en-US" sz="3000" dirty="0"/>
              <a:t>                      Introduction</a:t>
            </a:r>
          </a:p>
        </p:txBody>
      </p:sp>
      <p:sp>
        <p:nvSpPr>
          <p:cNvPr id="15" name="TextBox 14">
            <a:extLst>
              <a:ext uri="{FF2B5EF4-FFF2-40B4-BE49-F238E27FC236}">
                <a16:creationId xmlns:a16="http://schemas.microsoft.com/office/drawing/2014/main" id="{436BDF9D-16EC-5E06-89C5-69A5C324A512}"/>
              </a:ext>
            </a:extLst>
          </p:cNvPr>
          <p:cNvSpPr txBox="1"/>
          <p:nvPr/>
        </p:nvSpPr>
        <p:spPr>
          <a:xfrm>
            <a:off x="47112" y="7749134"/>
            <a:ext cx="7143579" cy="447814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900" dirty="0">
                <a:latin typeface="Times New Roman"/>
              </a:rPr>
              <a:t>Food insecurity is defined by the Food Research and Action Center as “Households [that] were, at times, unable to acquire adequate food for one or more household members because they lacked the money and other resources for food.” By this definition low-income people suffer from food insecurity at seven times the rate of affluent Americans (35% compared to 5%) (Frac, 2020). Additionally, people under the federal poverty line are also more likely to have diabetes (14% compared to 11% of the general population) (CDC, 2019). These issues are historically caused by "grocery redlining" that led to the abandonment of dense urban, low-income, and minority-majority areas to predominately white suburbs by many grocers and the continued refusal to move into marginalized communities (Ruelas, et al., 2011). Fresh produce is also expensive for families on a limited budget. This makes eating healthy a luxury for many low-income people (Daniel, 2022).</a:t>
            </a:r>
            <a:endParaRPr lang="en-US" dirty="0"/>
          </a:p>
        </p:txBody>
      </p:sp>
      <p:pic>
        <p:nvPicPr>
          <p:cNvPr id="3" name="Picture 9" descr="A qr code with a few black squares&#10;&#10;Description automatically generated">
            <a:extLst>
              <a:ext uri="{FF2B5EF4-FFF2-40B4-BE49-F238E27FC236}">
                <a16:creationId xmlns:a16="http://schemas.microsoft.com/office/drawing/2014/main" id="{89AF8B32-8155-01C3-CB4B-EBD7F01AF82E}"/>
              </a:ext>
            </a:extLst>
          </p:cNvPr>
          <p:cNvPicPr>
            <a:picLocks noChangeAspect="1"/>
          </p:cNvPicPr>
          <p:nvPr/>
        </p:nvPicPr>
        <p:blipFill>
          <a:blip r:embed="rId5"/>
          <a:stretch>
            <a:fillRect/>
          </a:stretch>
        </p:blipFill>
        <p:spPr>
          <a:xfrm>
            <a:off x="20226554" y="313981"/>
            <a:ext cx="1338964" cy="133896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Farmers Markets and Fresh Produce: Observing Nutrition in Low Income Communities Matthias Mathieu Northern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c:title>
  <cp:revision>289</cp:revision>
  <dcterms:modified xsi:type="dcterms:W3CDTF">2023-07-28T00:53:01Z</dcterms:modified>
</cp:coreProperties>
</file>