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3"/>
  </p:notesMasterIdLst>
  <p:sldIdLst>
    <p:sldId id="256" r:id="rId2"/>
  </p:sldIdLst>
  <p:sldSz cx="43891200" cy="3291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userDrawn="1">
          <p15:clr>
            <a:srgbClr val="747775"/>
          </p15:clr>
        </p15:guide>
        <p15:guide id="2" pos="1382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ec Virgil"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CB44FA-BDD0-4725-A1A8-6D0D2FA08D4E}" v="86" dt="2023-07-27T18:37:44.4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55"/>
  </p:normalViewPr>
  <p:slideViewPr>
    <p:cSldViewPr snapToGrid="0">
      <p:cViewPr varScale="1">
        <p:scale>
          <a:sx n="24" d="100"/>
          <a:sy n="24" d="100"/>
        </p:scale>
        <p:origin x="1816" y="240"/>
      </p:cViewPr>
      <p:guideLst>
        <p:guide orient="horz"/>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dra Santillan" clId="Web-{7ACB44FA-BDD0-4725-A1A8-6D0D2FA08D4E}"/>
    <pc:docChg chg="modSld">
      <pc:chgData name="Sandra Santillan" userId="" providerId="" clId="Web-{7ACB44FA-BDD0-4725-A1A8-6D0D2FA08D4E}" dt="2023-07-27T18:37:44.457" v="78" actId="1076"/>
      <pc:docMkLst>
        <pc:docMk/>
      </pc:docMkLst>
      <pc:sldChg chg="addSp modSp">
        <pc:chgData name="Sandra Santillan" userId="" providerId="" clId="Web-{7ACB44FA-BDD0-4725-A1A8-6D0D2FA08D4E}" dt="2023-07-27T18:37:44.457" v="78" actId="1076"/>
        <pc:sldMkLst>
          <pc:docMk/>
          <pc:sldMk cId="0" sldId="256"/>
        </pc:sldMkLst>
        <pc:spChg chg="mod">
          <ac:chgData name="Sandra Santillan" userId="" providerId="" clId="Web-{7ACB44FA-BDD0-4725-A1A8-6D0D2FA08D4E}" dt="2023-07-27T18:29:24.347" v="0" actId="1076"/>
          <ac:spMkLst>
            <pc:docMk/>
            <pc:sldMk cId="0" sldId="256"/>
            <ac:spMk id="29" creationId="{00000000-0000-0000-0000-000000000000}"/>
          </ac:spMkLst>
        </pc:spChg>
        <pc:spChg chg="mod">
          <ac:chgData name="Sandra Santillan" userId="" providerId="" clId="Web-{7ACB44FA-BDD0-4725-A1A8-6D0D2FA08D4E}" dt="2023-07-27T18:37:17.049" v="75" actId="1076"/>
          <ac:spMkLst>
            <pc:docMk/>
            <pc:sldMk cId="0" sldId="256"/>
            <ac:spMk id="30" creationId="{00000000-0000-0000-0000-000000000000}"/>
          </ac:spMkLst>
        </pc:spChg>
        <pc:spChg chg="mod">
          <ac:chgData name="Sandra Santillan" userId="" providerId="" clId="Web-{7ACB44FA-BDD0-4725-A1A8-6D0D2FA08D4E}" dt="2023-07-27T18:37:01.924" v="73" actId="1076"/>
          <ac:spMkLst>
            <pc:docMk/>
            <pc:sldMk cId="0" sldId="256"/>
            <ac:spMk id="31" creationId="{00000000-0000-0000-0000-000000000000}"/>
          </ac:spMkLst>
        </pc:spChg>
        <pc:spChg chg="mod">
          <ac:chgData name="Sandra Santillan" userId="" providerId="" clId="Web-{7ACB44FA-BDD0-4725-A1A8-6D0D2FA08D4E}" dt="2023-07-27T18:37:22.784" v="76" actId="1076"/>
          <ac:spMkLst>
            <pc:docMk/>
            <pc:sldMk cId="0" sldId="256"/>
            <ac:spMk id="32" creationId="{00000000-0000-0000-0000-000000000000}"/>
          </ac:spMkLst>
        </pc:spChg>
        <pc:spChg chg="mod">
          <ac:chgData name="Sandra Santillan" userId="" providerId="" clId="Web-{7ACB44FA-BDD0-4725-A1A8-6D0D2FA08D4E}" dt="2023-07-27T18:37:44.457" v="78" actId="1076"/>
          <ac:spMkLst>
            <pc:docMk/>
            <pc:sldMk cId="0" sldId="256"/>
            <ac:spMk id="33" creationId="{00000000-0000-0000-0000-000000000000}"/>
          </ac:spMkLst>
        </pc:spChg>
        <pc:spChg chg="mod">
          <ac:chgData name="Sandra Santillan" userId="" providerId="" clId="Web-{7ACB44FA-BDD0-4725-A1A8-6D0D2FA08D4E}" dt="2023-07-27T18:31:01.803" v="9" actId="1076"/>
          <ac:spMkLst>
            <pc:docMk/>
            <pc:sldMk cId="0" sldId="256"/>
            <ac:spMk id="34" creationId="{00000000-0000-0000-0000-000000000000}"/>
          </ac:spMkLst>
        </pc:spChg>
        <pc:spChg chg="mod">
          <ac:chgData name="Sandra Santillan" userId="" providerId="" clId="Web-{7ACB44FA-BDD0-4725-A1A8-6D0D2FA08D4E}" dt="2023-07-27T18:36:26.298" v="66" actId="1076"/>
          <ac:spMkLst>
            <pc:docMk/>
            <pc:sldMk cId="0" sldId="256"/>
            <ac:spMk id="35" creationId="{00000000-0000-0000-0000-000000000000}"/>
          </ac:spMkLst>
        </pc:spChg>
        <pc:spChg chg="mod">
          <ac:chgData name="Sandra Santillan" userId="" providerId="" clId="Web-{7ACB44FA-BDD0-4725-A1A8-6D0D2FA08D4E}" dt="2023-07-27T18:30:54.991" v="8" actId="1076"/>
          <ac:spMkLst>
            <pc:docMk/>
            <pc:sldMk cId="0" sldId="256"/>
            <ac:spMk id="36" creationId="{00000000-0000-0000-0000-000000000000}"/>
          </ac:spMkLst>
        </pc:spChg>
        <pc:spChg chg="mod">
          <ac:chgData name="Sandra Santillan" userId="" providerId="" clId="Web-{7ACB44FA-BDD0-4725-A1A8-6D0D2FA08D4E}" dt="2023-07-27T18:36:09.938" v="64" actId="20577"/>
          <ac:spMkLst>
            <pc:docMk/>
            <pc:sldMk cId="0" sldId="256"/>
            <ac:spMk id="37" creationId="{00000000-0000-0000-0000-000000000000}"/>
          </ac:spMkLst>
        </pc:spChg>
        <pc:spChg chg="mod">
          <ac:chgData name="Sandra Santillan" userId="" providerId="" clId="Web-{7ACB44FA-BDD0-4725-A1A8-6D0D2FA08D4E}" dt="2023-07-27T18:36:28.939" v="67" actId="1076"/>
          <ac:spMkLst>
            <pc:docMk/>
            <pc:sldMk cId="0" sldId="256"/>
            <ac:spMk id="38" creationId="{00000000-0000-0000-0000-000000000000}"/>
          </ac:spMkLst>
        </pc:spChg>
        <pc:picChg chg="add mod">
          <ac:chgData name="Sandra Santillan" userId="" providerId="" clId="Web-{7ACB44FA-BDD0-4725-A1A8-6D0D2FA08D4E}" dt="2023-07-27T18:34:34.888" v="41" actId="1076"/>
          <ac:picMkLst>
            <pc:docMk/>
            <pc:sldMk cId="0" sldId="256"/>
            <ac:picMk id="2" creationId="{F47D1F71-ECAF-13B9-F338-816BE0922FD3}"/>
          </ac:picMkLst>
        </pc:picChg>
        <pc:picChg chg="mod modCrop">
          <ac:chgData name="Sandra Santillan" userId="" providerId="" clId="Web-{7ACB44FA-BDD0-4725-A1A8-6D0D2FA08D4E}" dt="2023-07-27T18:32:51.369" v="25" actId="1076"/>
          <ac:picMkLst>
            <pc:docMk/>
            <pc:sldMk cId="0" sldId="256"/>
            <ac:picMk id="40" creationId="{00000000-0000-0000-0000-000000000000}"/>
          </ac:picMkLst>
        </pc:picChg>
        <pc:picChg chg="mod modCrop">
          <ac:chgData name="Sandra Santillan" userId="" providerId="" clId="Web-{7ACB44FA-BDD0-4725-A1A8-6D0D2FA08D4E}" dt="2023-07-27T18:32:35.275" v="21" actId="1076"/>
          <ac:picMkLst>
            <pc:docMk/>
            <pc:sldMk cId="0" sldId="256"/>
            <ac:picMk id="41" creationId="{00000000-0000-0000-0000-000000000000}"/>
          </ac:picMkLst>
        </pc:picChg>
        <pc:picChg chg="mod modCrop">
          <ac:chgData name="Sandra Santillan" userId="" providerId="" clId="Web-{7ACB44FA-BDD0-4725-A1A8-6D0D2FA08D4E}" dt="2023-07-27T18:32:14.399" v="19" actId="1076"/>
          <ac:picMkLst>
            <pc:docMk/>
            <pc:sldMk cId="0" sldId="256"/>
            <ac:picMk id="42" creationId="{00000000-0000-0000-0000-000000000000}"/>
          </ac:picMkLst>
        </pc:pic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0" dt="2023-07-25T14:50:09.122" idx="1">
    <p:pos x="128" y="5398"/>
    <p:text>Do you need bold print here? While it's essential to use bold to emphasize headings or important points, try to be mindful of its use throughout the text.</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finrafoundation.org/sites/finrafoundation/files/NFCS-Report-Fifth-Edition-July-2022.pdf"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457200" lvl="0" indent="-342900" algn="l" rtl="0">
              <a:lnSpc>
                <a:spcPct val="200000"/>
              </a:lnSpc>
              <a:spcBef>
                <a:spcPts val="0"/>
              </a:spcBef>
              <a:spcAft>
                <a:spcPts val="0"/>
              </a:spcAft>
              <a:buClr>
                <a:schemeClr val="dk1"/>
              </a:buClr>
              <a:buSzPts val="1800"/>
              <a:buChar char="●"/>
            </a:pPr>
            <a:r>
              <a:rPr lang="en-US" sz="1800" b="1">
                <a:solidFill>
                  <a:schemeClr val="dk1"/>
                </a:solidFill>
              </a:rPr>
              <a:t>Establishing a bank account.</a:t>
            </a:r>
            <a:endParaRPr sz="1800" b="1">
              <a:solidFill>
                <a:schemeClr val="dk1"/>
              </a:solidFill>
            </a:endParaRPr>
          </a:p>
          <a:p>
            <a:pPr marL="457200" lvl="0" indent="-342900" algn="l" rtl="0">
              <a:lnSpc>
                <a:spcPct val="200000"/>
              </a:lnSpc>
              <a:spcBef>
                <a:spcPts val="0"/>
              </a:spcBef>
              <a:spcAft>
                <a:spcPts val="0"/>
              </a:spcAft>
              <a:buClr>
                <a:schemeClr val="dk1"/>
              </a:buClr>
              <a:buSzPts val="1800"/>
              <a:buChar char="●"/>
            </a:pPr>
            <a:r>
              <a:rPr lang="en-US" sz="1800" b="1">
                <a:solidFill>
                  <a:schemeClr val="dk1"/>
                </a:solidFill>
              </a:rPr>
              <a:t>paying bills on time </a:t>
            </a:r>
            <a:endParaRPr sz="1800" b="1">
              <a:solidFill>
                <a:schemeClr val="dk1"/>
              </a:solidFill>
            </a:endParaRPr>
          </a:p>
          <a:p>
            <a:pPr marL="457200" lvl="0" indent="-342900" algn="l" rtl="0">
              <a:lnSpc>
                <a:spcPct val="200000"/>
              </a:lnSpc>
              <a:spcBef>
                <a:spcPts val="0"/>
              </a:spcBef>
              <a:spcAft>
                <a:spcPts val="0"/>
              </a:spcAft>
              <a:buClr>
                <a:schemeClr val="dk1"/>
              </a:buClr>
              <a:buSzPts val="1800"/>
              <a:buChar char="●"/>
            </a:pPr>
            <a:r>
              <a:rPr lang="en-US" sz="1800" b="1">
                <a:solidFill>
                  <a:schemeClr val="dk1"/>
                </a:solidFill>
              </a:rPr>
              <a:t>• Establishing and controlling a household budget.</a:t>
            </a:r>
            <a:endParaRPr sz="1800" b="1">
              <a:solidFill>
                <a:schemeClr val="dk1"/>
              </a:solidFill>
            </a:endParaRPr>
          </a:p>
          <a:p>
            <a:pPr marL="457200" lvl="0" indent="-342900" algn="l" rtl="0">
              <a:lnSpc>
                <a:spcPct val="200000"/>
              </a:lnSpc>
              <a:spcBef>
                <a:spcPts val="0"/>
              </a:spcBef>
              <a:spcAft>
                <a:spcPts val="0"/>
              </a:spcAft>
              <a:buClr>
                <a:schemeClr val="dk1"/>
              </a:buClr>
              <a:buSzPts val="1800"/>
              <a:buChar char="●"/>
            </a:pPr>
            <a:r>
              <a:rPr lang="en-US" sz="1800" b="1">
                <a:solidFill>
                  <a:schemeClr val="dk1"/>
                </a:solidFill>
              </a:rPr>
              <a:t> The principles of credit and methods for raising credit scores</a:t>
            </a:r>
            <a:endParaRPr sz="1800" b="1">
              <a:solidFill>
                <a:schemeClr val="dk1"/>
              </a:solidFill>
            </a:endParaRPr>
          </a:p>
          <a:p>
            <a:pPr marL="457200" lvl="0" indent="-342900" algn="l" rtl="0">
              <a:lnSpc>
                <a:spcPct val="200000"/>
              </a:lnSpc>
              <a:spcBef>
                <a:spcPts val="0"/>
              </a:spcBef>
              <a:spcAft>
                <a:spcPts val="0"/>
              </a:spcAft>
              <a:buClr>
                <a:schemeClr val="dk1"/>
              </a:buClr>
              <a:buSzPts val="1800"/>
              <a:buChar char="●"/>
            </a:pPr>
            <a:r>
              <a:rPr lang="en-US" sz="1800" b="1">
                <a:solidFill>
                  <a:schemeClr val="dk1"/>
                </a:solidFill>
              </a:rPr>
              <a:t>Making wise use of debt</a:t>
            </a:r>
            <a:endParaRPr sz="1800" b="1">
              <a:solidFill>
                <a:schemeClr val="dk1"/>
              </a:solidFill>
            </a:endParaRPr>
          </a:p>
          <a:p>
            <a:pPr marL="457200" lvl="0" indent="-342900" algn="l" rtl="0">
              <a:lnSpc>
                <a:spcPct val="200000"/>
              </a:lnSpc>
              <a:spcBef>
                <a:spcPts val="0"/>
              </a:spcBef>
              <a:spcAft>
                <a:spcPts val="0"/>
              </a:spcAft>
              <a:buClr>
                <a:schemeClr val="dk1"/>
              </a:buClr>
              <a:buSzPts val="1800"/>
              <a:buChar char="●"/>
            </a:pPr>
            <a:r>
              <a:rPr lang="en-US" sz="1800" b="1">
                <a:solidFill>
                  <a:schemeClr val="dk1"/>
                </a:solidFill>
              </a:rPr>
              <a:t> Retirement fund savings.</a:t>
            </a:r>
            <a:endParaRPr sz="1800" b="1">
              <a:solidFill>
                <a:schemeClr val="dk1"/>
              </a:solidFill>
            </a:endParaRPr>
          </a:p>
          <a:p>
            <a:pPr marL="457200" lvl="0" indent="-342900" algn="l" rtl="0">
              <a:lnSpc>
                <a:spcPct val="150000"/>
              </a:lnSpc>
              <a:spcBef>
                <a:spcPts val="0"/>
              </a:spcBef>
              <a:spcAft>
                <a:spcPts val="0"/>
              </a:spcAft>
              <a:buClr>
                <a:schemeClr val="dk1"/>
              </a:buClr>
              <a:buSzPts val="1800"/>
              <a:buChar char="●"/>
            </a:pPr>
            <a:r>
              <a:rPr lang="en-US" sz="2000" b="1">
                <a:solidFill>
                  <a:srgbClr val="333333"/>
                </a:solidFill>
                <a:highlight>
                  <a:srgbClr val="FCFCFC"/>
                </a:highlight>
              </a:rPr>
              <a:t>According to the Financial Industry Regulatory Authority (FINRA), </a:t>
            </a:r>
            <a:r>
              <a:rPr lang="en-US" sz="2000" b="1">
                <a:solidFill>
                  <a:srgbClr val="003891"/>
                </a:solidFill>
                <a:highlight>
                  <a:srgbClr val="FCFCFC"/>
                </a:highlight>
                <a:uFill>
                  <a:noFill/>
                </a:uFill>
                <a:hlinkClick r:id="rId3">
                  <a:extLst>
                    <a:ext uri="{A12FA001-AC4F-418D-AE19-62706E023703}">
                      <ahyp:hlinkClr xmlns:ahyp="http://schemas.microsoft.com/office/drawing/2018/hyperlinkcolor" val="tx"/>
                    </a:ext>
                  </a:extLst>
                </a:hlinkClick>
              </a:rPr>
              <a:t>53%</a:t>
            </a:r>
            <a:r>
              <a:rPr lang="en-US" sz="2000" b="1">
                <a:solidFill>
                  <a:srgbClr val="333333"/>
                </a:solidFill>
                <a:highlight>
                  <a:srgbClr val="FCFCFC"/>
                </a:highlight>
              </a:rPr>
              <a:t> of </a:t>
            </a:r>
            <a:endParaRPr sz="2000" b="1">
              <a:solidFill>
                <a:srgbClr val="333333"/>
              </a:solidFill>
              <a:highlight>
                <a:srgbClr val="FCFCFC"/>
              </a:highlight>
            </a:endParaRPr>
          </a:p>
          <a:p>
            <a:pPr marL="457200" lvl="0" indent="-342900" algn="l" rtl="0">
              <a:lnSpc>
                <a:spcPct val="150000"/>
              </a:lnSpc>
              <a:spcBef>
                <a:spcPts val="0"/>
              </a:spcBef>
              <a:spcAft>
                <a:spcPts val="0"/>
              </a:spcAft>
              <a:buClr>
                <a:schemeClr val="dk1"/>
              </a:buClr>
              <a:buSzPts val="1800"/>
              <a:buChar char="●"/>
            </a:pPr>
            <a:r>
              <a:rPr lang="en-US" sz="2000" b="1">
                <a:solidFill>
                  <a:srgbClr val="333333"/>
                </a:solidFill>
                <a:highlight>
                  <a:srgbClr val="FCFCFC"/>
                </a:highlight>
              </a:rPr>
              <a:t>individuals with a higher financial literacy spent less than their income, and 65% had set aside a three-month emergency fund.</a:t>
            </a:r>
            <a:endParaRPr sz="2000" b="1">
              <a:solidFill>
                <a:srgbClr val="333333"/>
              </a:solidFill>
              <a:highlight>
                <a:srgbClr val="FCFCFC"/>
              </a:highlight>
            </a:endParaRPr>
          </a:p>
          <a:p>
            <a:pPr marL="457200" lvl="0" indent="-342900" algn="l" rtl="0">
              <a:lnSpc>
                <a:spcPct val="150000"/>
              </a:lnSpc>
              <a:spcBef>
                <a:spcPts val="0"/>
              </a:spcBef>
              <a:spcAft>
                <a:spcPts val="0"/>
              </a:spcAft>
              <a:buClr>
                <a:schemeClr val="dk1"/>
              </a:buClr>
              <a:buSzPts val="1800"/>
              <a:buChar char="●"/>
            </a:pPr>
            <a:r>
              <a:rPr lang="en-US" sz="2000" b="1">
                <a:solidFill>
                  <a:srgbClr val="333333"/>
                </a:solidFill>
                <a:highlight>
                  <a:srgbClr val="FCFCFC"/>
                </a:highlight>
              </a:rPr>
              <a:t>In comparison, 35% of individuals with lower financial literacy spent less than they earned, and 42% had a three-month emergency fund set aside</a:t>
            </a:r>
            <a:endParaRPr sz="2000" b="1">
              <a:solidFill>
                <a:srgbClr val="333333"/>
              </a:solidFill>
              <a:highlight>
                <a:srgbClr val="FCFCFC"/>
              </a:highlight>
            </a:endParaRPr>
          </a:p>
          <a:p>
            <a:pPr marL="457200" lvl="0" indent="-342900" algn="l" rtl="0">
              <a:lnSpc>
                <a:spcPct val="200000"/>
              </a:lnSpc>
              <a:spcBef>
                <a:spcPts val="0"/>
              </a:spcBef>
              <a:spcAft>
                <a:spcPts val="0"/>
              </a:spcAft>
              <a:buClr>
                <a:schemeClr val="dk1"/>
              </a:buClr>
              <a:buSzPts val="1800"/>
              <a:buChar char="●"/>
            </a:pPr>
            <a:r>
              <a:rPr lang="en-US" sz="1800" b="1">
                <a:solidFill>
                  <a:schemeClr val="dk1"/>
                </a:solidFill>
              </a:rPr>
              <a:t>0 Finally, those with higher financial literacy appear better able to avoid some of the pitfalls associated with managing financial products. – They were less likely to report engaging in credit card behaviors that generate sizeable interest or fees (paying the minimum due, paying late fees, paying over-the-limit fees, or using the card for cash advances) than those with lower financial literacy levels.</a:t>
            </a:r>
            <a:endParaRPr sz="1800" b="1">
              <a:solidFill>
                <a:schemeClr val="dk1"/>
              </a:solidFill>
            </a:endParaRPr>
          </a:p>
          <a:p>
            <a:pPr marL="457200" lvl="0" indent="-342900" algn="l" rtl="0">
              <a:lnSpc>
                <a:spcPct val="200000"/>
              </a:lnSpc>
              <a:spcBef>
                <a:spcPts val="0"/>
              </a:spcBef>
              <a:spcAft>
                <a:spcPts val="0"/>
              </a:spcAft>
              <a:buClr>
                <a:schemeClr val="dk1"/>
              </a:buClr>
              <a:buSzPts val="1800"/>
              <a:buChar char="●"/>
            </a:pPr>
            <a:endParaRPr sz="1800" b="1">
              <a:solidFill>
                <a:schemeClr val="dk1"/>
              </a:solidFill>
            </a:endParaRPr>
          </a:p>
          <a:p>
            <a:pPr marL="0" lvl="0" indent="0" algn="l" rtl="0">
              <a:lnSpc>
                <a:spcPct val="100000"/>
              </a:lnSpc>
              <a:spcBef>
                <a:spcPts val="0"/>
              </a:spcBef>
              <a:spcAft>
                <a:spcPts val="0"/>
              </a:spcAft>
              <a:buSzPts val="1400"/>
              <a:buNone/>
            </a:pPr>
            <a:endParaRPr/>
          </a:p>
        </p:txBody>
      </p:sp>
      <p:sp>
        <p:nvSpPr>
          <p:cNvPr id="27" name="Google Shape;2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2"/>
          <p:cNvSpPr txBox="1">
            <a:spLocks noGrp="1"/>
          </p:cNvSpPr>
          <p:nvPr>
            <p:ph type="title"/>
          </p:nvPr>
        </p:nvSpPr>
        <p:spPr>
          <a:xfrm>
            <a:off x="696687" y="609600"/>
            <a:ext cx="42497830" cy="3352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R="0" lvl="0" algn="ctr" rtl="0">
              <a:lnSpc>
                <a:spcPct val="100000"/>
              </a:lnSpc>
              <a:spcBef>
                <a:spcPts val="0"/>
              </a:spcBef>
              <a:spcAft>
                <a:spcPts val="0"/>
              </a:spcAft>
              <a:buClr>
                <a:schemeClr val="lt1"/>
              </a:buClr>
              <a:buSzPts val="1400"/>
              <a:buFont typeface="Arial"/>
              <a:buNone/>
              <a:defRPr sz="62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9pPr>
          </a:lstStyle>
          <a:p>
            <a:endParaRPr/>
          </a:p>
        </p:txBody>
      </p:sp>
      <p:sp>
        <p:nvSpPr>
          <p:cNvPr id="8" name="Google Shape;8;p2"/>
          <p:cNvSpPr txBox="1">
            <a:spLocks noGrp="1"/>
          </p:cNvSpPr>
          <p:nvPr>
            <p:ph type="body" idx="1"/>
          </p:nvPr>
        </p:nvSpPr>
        <p:spPr>
          <a:xfrm>
            <a:off x="696687" y="42672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2"/>
          <p:cNvSpPr txBox="1">
            <a:spLocks noGrp="1"/>
          </p:cNvSpPr>
          <p:nvPr>
            <p:ph type="body" idx="2"/>
          </p:nvPr>
        </p:nvSpPr>
        <p:spPr>
          <a:xfrm>
            <a:off x="696687" y="5638800"/>
            <a:ext cx="13585370" cy="8686800"/>
          </a:xfrm>
          <a:prstGeom prst="rect">
            <a:avLst/>
          </a:prstGeom>
          <a:noFill/>
          <a:ln>
            <a:noFill/>
          </a:ln>
        </p:spPr>
        <p:txBody>
          <a:bodyPr spcFirstLastPara="1" wrap="square" lIns="91425" tIns="91425" rIns="91425" bIns="91425" anchor="t" anchorCtr="0">
            <a:noAutofit/>
          </a:bodyPr>
          <a:lstStyle>
            <a:lvl1pPr marL="914400" marR="0" lvl="0"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00" marR="0" lvl="1"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2pPr>
            <a:lvl3pPr marL="2743200" marR="0" lvl="2"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2"/>
          <p:cNvSpPr txBox="1">
            <a:spLocks noGrp="1"/>
          </p:cNvSpPr>
          <p:nvPr>
            <p:ph type="body" idx="3"/>
          </p:nvPr>
        </p:nvSpPr>
        <p:spPr>
          <a:xfrm>
            <a:off x="696687" y="146304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2"/>
          <p:cNvSpPr txBox="1">
            <a:spLocks noGrp="1"/>
          </p:cNvSpPr>
          <p:nvPr>
            <p:ph type="body" idx="4"/>
          </p:nvPr>
        </p:nvSpPr>
        <p:spPr>
          <a:xfrm>
            <a:off x="696687" y="16002000"/>
            <a:ext cx="13585370" cy="7315200"/>
          </a:xfrm>
          <a:prstGeom prst="rect">
            <a:avLst/>
          </a:prstGeom>
          <a:noFill/>
          <a:ln>
            <a:noFill/>
          </a:ln>
        </p:spPr>
        <p:txBody>
          <a:bodyPr spcFirstLastPara="1" wrap="square" lIns="91425" tIns="91425" rIns="91425" bIns="91425" anchor="t" anchorCtr="0">
            <a:noAutofit/>
          </a:bodyPr>
          <a:lstStyle>
            <a:lvl1pPr marL="914400" marR="0" lvl="0"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00" marR="0" lvl="1"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2"/>
          <p:cNvSpPr txBox="1">
            <a:spLocks noGrp="1"/>
          </p:cNvSpPr>
          <p:nvPr>
            <p:ph type="body" idx="5"/>
          </p:nvPr>
        </p:nvSpPr>
        <p:spPr>
          <a:xfrm>
            <a:off x="696687" y="236220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2"/>
          <p:cNvSpPr txBox="1">
            <a:spLocks noGrp="1"/>
          </p:cNvSpPr>
          <p:nvPr>
            <p:ph type="body" idx="6"/>
          </p:nvPr>
        </p:nvSpPr>
        <p:spPr>
          <a:xfrm>
            <a:off x="696687" y="24993600"/>
            <a:ext cx="13585370" cy="7315200"/>
          </a:xfrm>
          <a:prstGeom prst="rect">
            <a:avLst/>
          </a:prstGeom>
          <a:noFill/>
          <a:ln>
            <a:noFill/>
          </a:ln>
        </p:spPr>
        <p:txBody>
          <a:bodyPr spcFirstLastPara="1" wrap="square" lIns="91425" tIns="91425" rIns="91425" bIns="91425" anchor="t" anchorCtr="0">
            <a:noAutofit/>
          </a:bodyPr>
          <a:lstStyle>
            <a:lvl1pPr marL="914400" marR="0" lvl="0"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00" marR="0" lvl="1"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2"/>
          <p:cNvSpPr txBox="1">
            <a:spLocks noGrp="1"/>
          </p:cNvSpPr>
          <p:nvPr>
            <p:ph type="body" idx="7"/>
          </p:nvPr>
        </p:nvSpPr>
        <p:spPr>
          <a:xfrm>
            <a:off x="15152917" y="42672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2"/>
          <p:cNvSpPr txBox="1">
            <a:spLocks noGrp="1"/>
          </p:cNvSpPr>
          <p:nvPr>
            <p:ph type="body" idx="8"/>
          </p:nvPr>
        </p:nvSpPr>
        <p:spPr>
          <a:xfrm>
            <a:off x="29609145" y="24993600"/>
            <a:ext cx="13585370" cy="7315200"/>
          </a:xfrm>
          <a:prstGeom prst="rect">
            <a:avLst/>
          </a:prstGeom>
          <a:noFill/>
          <a:ln>
            <a:noFill/>
          </a:ln>
        </p:spPr>
        <p:txBody>
          <a:bodyPr spcFirstLastPara="1" wrap="square" lIns="91425" tIns="91425" rIns="91425" bIns="91425" anchor="t" anchorCtr="0">
            <a:noAutofit/>
          </a:bodyPr>
          <a:lstStyle>
            <a:lvl1pPr marL="914400" marR="0" lvl="0"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1pPr>
            <a:lvl2pPr marL="1828800" marR="0" lvl="1"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2"/>
          <p:cNvSpPr txBox="1">
            <a:spLocks noGrp="1"/>
          </p:cNvSpPr>
          <p:nvPr>
            <p:ph type="body" idx="9"/>
          </p:nvPr>
        </p:nvSpPr>
        <p:spPr>
          <a:xfrm>
            <a:off x="29609145" y="42672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2"/>
          <p:cNvSpPr txBox="1">
            <a:spLocks noGrp="1"/>
          </p:cNvSpPr>
          <p:nvPr>
            <p:ph type="body" idx="13"/>
          </p:nvPr>
        </p:nvSpPr>
        <p:spPr>
          <a:xfrm>
            <a:off x="29609145" y="5638800"/>
            <a:ext cx="13585370" cy="17678400"/>
          </a:xfrm>
          <a:prstGeom prst="rect">
            <a:avLst/>
          </a:prstGeom>
          <a:noFill/>
          <a:ln>
            <a:noFill/>
          </a:ln>
        </p:spPr>
        <p:txBody>
          <a:bodyPr spcFirstLastPara="1" wrap="square" lIns="91425" tIns="91425" rIns="91425" bIns="91425" anchor="t" anchorCtr="0">
            <a:noAutofit/>
          </a:bodyPr>
          <a:lstStyle>
            <a:lvl1pPr marL="914400" marR="0" lvl="0"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1pPr>
            <a:lvl2pPr marL="1828800" marR="0" lvl="1"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2"/>
          <p:cNvSpPr txBox="1">
            <a:spLocks noGrp="1"/>
          </p:cNvSpPr>
          <p:nvPr>
            <p:ph type="body" idx="14"/>
          </p:nvPr>
        </p:nvSpPr>
        <p:spPr>
          <a:xfrm>
            <a:off x="29609145" y="236220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2"/>
          <p:cNvSpPr txBox="1">
            <a:spLocks noGrp="1"/>
          </p:cNvSpPr>
          <p:nvPr>
            <p:ph type="body" idx="15"/>
          </p:nvPr>
        </p:nvSpPr>
        <p:spPr>
          <a:xfrm>
            <a:off x="15152917" y="5638801"/>
            <a:ext cx="13585370" cy="26670002"/>
          </a:xfrm>
          <a:prstGeom prst="rect">
            <a:avLst/>
          </a:prstGeom>
          <a:noFill/>
          <a:ln>
            <a:noFill/>
          </a:ln>
        </p:spPr>
        <p:txBody>
          <a:bodyPr spcFirstLastPara="1" wrap="square" lIns="91425" tIns="91425" rIns="91425" bIns="91425" anchor="t" anchorCtr="0">
            <a:noAutofit/>
          </a:bodyPr>
          <a:lstStyle>
            <a:lvl1pPr marL="914400" marR="0" lvl="0"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00" marR="0" lvl="1"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2"/>
          <p:cNvSpPr>
            <a:spLocks noGrp="1"/>
          </p:cNvSpPr>
          <p:nvPr>
            <p:ph type="pic" idx="16"/>
          </p:nvPr>
        </p:nvSpPr>
        <p:spPr>
          <a:xfrm>
            <a:off x="1219205" y="914400"/>
            <a:ext cx="3135086" cy="2743200"/>
          </a:xfrm>
          <a:prstGeom prst="rect">
            <a:avLst/>
          </a:prstGeom>
          <a:solidFill>
            <a:schemeClr val="lt1"/>
          </a:solidFill>
          <a:ln>
            <a:noFill/>
          </a:ln>
        </p:spPr>
      </p:sp>
      <p:sp>
        <p:nvSpPr>
          <p:cNvPr id="21" name="Google Shape;21;p2"/>
          <p:cNvSpPr>
            <a:spLocks noGrp="1"/>
          </p:cNvSpPr>
          <p:nvPr>
            <p:ph type="pic" idx="17"/>
          </p:nvPr>
        </p:nvSpPr>
        <p:spPr>
          <a:xfrm>
            <a:off x="39711091" y="914400"/>
            <a:ext cx="3135086" cy="2743200"/>
          </a:xfrm>
          <a:prstGeom prst="rect">
            <a:avLst/>
          </a:prstGeom>
          <a:solidFill>
            <a:schemeClr val="lt1"/>
          </a:solidFill>
          <a:ln>
            <a:noFill/>
          </a:ln>
        </p:spPr>
      </p:sp>
      <p:sp>
        <p:nvSpPr>
          <p:cNvPr id="22" name="Google Shape;22;p2"/>
          <p:cNvSpPr>
            <a:spLocks noGrp="1"/>
          </p:cNvSpPr>
          <p:nvPr>
            <p:ph type="chart" idx="18"/>
          </p:nvPr>
        </p:nvSpPr>
        <p:spPr>
          <a:xfrm>
            <a:off x="16197949" y="16154400"/>
            <a:ext cx="11495314" cy="67056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2"/>
          <p:cNvSpPr>
            <a:spLocks noGrp="1"/>
          </p:cNvSpPr>
          <p:nvPr>
            <p:ph type="chart" idx="19"/>
          </p:nvPr>
        </p:nvSpPr>
        <p:spPr>
          <a:xfrm>
            <a:off x="16197949" y="24536400"/>
            <a:ext cx="11495314" cy="67056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2" descr="Logo.jpg"/>
          <p:cNvPicPr preferRelativeResize="0"/>
          <p:nvPr/>
        </p:nvPicPr>
        <p:blipFill rotWithShape="1">
          <a:blip r:embed="rId2">
            <a:alphaModFix/>
          </a:blip>
          <a:srcRect/>
          <a:stretch/>
        </p:blipFill>
        <p:spPr>
          <a:xfrm>
            <a:off x="40538400" y="32416772"/>
            <a:ext cx="2743200" cy="43891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omments" Target="../comments/comment1.xml"/><Relationship Id="rId3" Type="http://schemas.openxmlformats.org/officeDocument/2006/relationships/hyperlink" Target="https://www.ramseysolutions.com/financial-literacy/students-and-money-research#authorbio" TargetMode="External"/><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Google Shape;29;p3"/>
          <p:cNvSpPr txBox="1">
            <a:spLocks noGrp="1"/>
          </p:cNvSpPr>
          <p:nvPr>
            <p:ph type="title"/>
          </p:nvPr>
        </p:nvSpPr>
        <p:spPr>
          <a:xfrm>
            <a:off x="674576" y="342900"/>
            <a:ext cx="42498000" cy="33528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156700" tIns="78350" rIns="156700" bIns="78350" anchor="ctr" anchorCtr="1">
            <a:noAutofit/>
          </a:bodyPr>
          <a:lstStyle/>
          <a:p>
            <a:r>
              <a:rPr lang="en-US" sz="8400"/>
              <a:t>Financial Literacy in High School </a:t>
            </a:r>
            <a:endParaRPr sz="8400"/>
          </a:p>
          <a:p>
            <a:r>
              <a:rPr lang="en-US" sz="5200" b="0"/>
              <a:t>Matthew Louesy </a:t>
            </a:r>
            <a:endParaRPr sz="5200" b="0"/>
          </a:p>
          <a:p>
            <a:r>
              <a:rPr lang="en-US" sz="5200" b="0"/>
              <a:t>Trinity School of Durham and Chapel Hill </a:t>
            </a:r>
            <a:endParaRPr sz="5200" b="0"/>
          </a:p>
        </p:txBody>
      </p:sp>
      <p:sp>
        <p:nvSpPr>
          <p:cNvPr id="30" name="Google Shape;30;p3"/>
          <p:cNvSpPr txBox="1">
            <a:spLocks noGrp="1"/>
          </p:cNvSpPr>
          <p:nvPr>
            <p:ph type="body" idx="1"/>
          </p:nvPr>
        </p:nvSpPr>
        <p:spPr>
          <a:xfrm>
            <a:off x="694456" y="3905250"/>
            <a:ext cx="13585200" cy="10668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0" indent="0" algn="ctr">
              <a:spcBef>
                <a:spcPts val="0"/>
              </a:spcBef>
            </a:pPr>
            <a:r>
              <a:rPr lang="en-US" sz="6000" dirty="0"/>
              <a:t>Introduction</a:t>
            </a:r>
          </a:p>
        </p:txBody>
      </p:sp>
      <p:sp>
        <p:nvSpPr>
          <p:cNvPr id="31" name="Google Shape;31;p3"/>
          <p:cNvSpPr txBox="1">
            <a:spLocks noGrp="1"/>
          </p:cNvSpPr>
          <p:nvPr>
            <p:ph type="body" idx="2"/>
          </p:nvPr>
        </p:nvSpPr>
        <p:spPr>
          <a:xfrm>
            <a:off x="662756" y="5181600"/>
            <a:ext cx="13585200" cy="10554000"/>
          </a:xfrm>
          <a:prstGeom prst="rect">
            <a:avLst/>
          </a:prstGeom>
          <a:noFill/>
          <a:ln>
            <a:noFill/>
          </a:ln>
        </p:spPr>
        <p:txBody>
          <a:bodyPr spcFirstLastPara="1" wrap="square" lIns="156700" tIns="78350" rIns="156700" bIns="78350" anchor="t" anchorCtr="0">
            <a:noAutofit/>
          </a:bodyPr>
          <a:lstStyle/>
          <a:p>
            <a:pPr marL="0" indent="0">
              <a:lnSpc>
                <a:spcPct val="115000"/>
              </a:lnSpc>
              <a:spcBef>
                <a:spcPts val="2400"/>
              </a:spcBef>
            </a:pPr>
            <a:r>
              <a:rPr lang="en-US" sz="3800" b="1" dirty="0">
                <a:solidFill>
                  <a:srgbClr val="252525"/>
                </a:solidFill>
                <a:latin typeface="Arial"/>
                <a:ea typeface="Arial"/>
                <a:cs typeface="Arial"/>
                <a:sym typeface="Arial"/>
              </a:rPr>
              <a:t>Research Question</a:t>
            </a:r>
            <a:endParaRPr sz="3800" b="1" dirty="0">
              <a:solidFill>
                <a:srgbClr val="252525"/>
              </a:solidFill>
              <a:latin typeface="Arial"/>
              <a:ea typeface="Arial"/>
              <a:cs typeface="Arial"/>
              <a:sym typeface="Arial"/>
            </a:endParaRPr>
          </a:p>
          <a:p>
            <a:pPr marL="0" indent="0">
              <a:lnSpc>
                <a:spcPct val="115000"/>
              </a:lnSpc>
              <a:spcBef>
                <a:spcPts val="2400"/>
              </a:spcBef>
            </a:pPr>
            <a:r>
              <a:rPr lang="en-US" sz="3800" dirty="0">
                <a:solidFill>
                  <a:srgbClr val="252525"/>
                </a:solidFill>
                <a:latin typeface="Arial"/>
                <a:ea typeface="Arial"/>
                <a:cs typeface="Arial"/>
                <a:sym typeface="Arial"/>
              </a:rPr>
              <a:t>Upon completing high school, many students find themselves lacking essential knowledge in financial education. One way to assist high school students with real-life situations is through financial literacy, which can impact them in many ways.</a:t>
            </a:r>
            <a:endParaRPr sz="3800" b="1" dirty="0">
              <a:solidFill>
                <a:srgbClr val="252525"/>
              </a:solidFill>
              <a:latin typeface="Arial"/>
              <a:ea typeface="Arial"/>
              <a:cs typeface="Arial"/>
              <a:sym typeface="Arial"/>
            </a:endParaRPr>
          </a:p>
          <a:p>
            <a:pPr marL="0" indent="0">
              <a:lnSpc>
                <a:spcPct val="115000"/>
              </a:lnSpc>
              <a:spcBef>
                <a:spcPts val="2400"/>
              </a:spcBef>
            </a:pPr>
            <a:r>
              <a:rPr lang="en-US" sz="3800" dirty="0">
                <a:solidFill>
                  <a:srgbClr val="252525"/>
                </a:solidFill>
                <a:latin typeface="Arial"/>
                <a:ea typeface="Arial"/>
                <a:cs typeface="Arial"/>
                <a:sym typeface="Arial"/>
              </a:rPr>
              <a:t>How can gaining financial literacy knowledge improve young adults' understanding of real-life situations like taxes, credit cards, etc.?</a:t>
            </a:r>
            <a:endParaRPr sz="3800" b="1" dirty="0">
              <a:solidFill>
                <a:srgbClr val="252525"/>
              </a:solidFill>
              <a:latin typeface="Arial"/>
              <a:ea typeface="Arial"/>
              <a:cs typeface="Arial"/>
              <a:sym typeface="Arial"/>
            </a:endParaRPr>
          </a:p>
          <a:p>
            <a:pPr marL="0" marR="304800" indent="0">
              <a:lnSpc>
                <a:spcPct val="115000"/>
              </a:lnSpc>
              <a:spcBef>
                <a:spcPts val="2400"/>
              </a:spcBef>
            </a:pPr>
            <a:r>
              <a:rPr lang="en-US" sz="3800" b="1" dirty="0">
                <a:solidFill>
                  <a:srgbClr val="252525"/>
                </a:solidFill>
                <a:latin typeface="Arial"/>
                <a:ea typeface="Arial"/>
                <a:cs typeface="Arial"/>
                <a:sym typeface="Arial"/>
              </a:rPr>
              <a:t>Thesis Statement </a:t>
            </a:r>
            <a:endParaRPr sz="3800" b="1" dirty="0">
              <a:solidFill>
                <a:srgbClr val="252525"/>
              </a:solidFill>
              <a:latin typeface="Arial"/>
              <a:ea typeface="Arial"/>
              <a:cs typeface="Arial"/>
              <a:sym typeface="Arial"/>
            </a:endParaRPr>
          </a:p>
          <a:p>
            <a:pPr marL="0" indent="0">
              <a:lnSpc>
                <a:spcPct val="115000"/>
              </a:lnSpc>
              <a:spcBef>
                <a:spcPts val="0"/>
              </a:spcBef>
              <a:spcAft>
                <a:spcPts val="1600"/>
              </a:spcAft>
              <a:buSzPts val="1100"/>
            </a:pPr>
            <a:r>
              <a:rPr lang="en-US" sz="3800" dirty="0">
                <a:solidFill>
                  <a:srgbClr val="252525"/>
                </a:solidFill>
                <a:latin typeface="Arial"/>
                <a:ea typeface="Arial"/>
                <a:cs typeface="Arial"/>
                <a:sym typeface="Arial"/>
              </a:rPr>
              <a:t>Engaging in a financial literacy program, college debt classes, and real-world applications can help students learn more about financial education and how to apply it in real-life situations.</a:t>
            </a:r>
            <a:endParaRPr sz="3800" dirty="0">
              <a:latin typeface="Arial"/>
              <a:ea typeface="Arial"/>
              <a:cs typeface="Arial"/>
              <a:sym typeface="Arial"/>
            </a:endParaRPr>
          </a:p>
        </p:txBody>
      </p:sp>
      <p:sp>
        <p:nvSpPr>
          <p:cNvPr id="32" name="Google Shape;32;p3"/>
          <p:cNvSpPr txBox="1">
            <a:spLocks noGrp="1"/>
          </p:cNvSpPr>
          <p:nvPr>
            <p:ph type="body" idx="3"/>
          </p:nvPr>
        </p:nvSpPr>
        <p:spPr>
          <a:xfrm>
            <a:off x="694470" y="16464704"/>
            <a:ext cx="13585200" cy="10668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3657600" indent="914400">
              <a:spcBef>
                <a:spcPts val="0"/>
              </a:spcBef>
            </a:pPr>
            <a:r>
              <a:rPr lang="en-US" sz="6000"/>
              <a:t>Background</a:t>
            </a:r>
            <a:endParaRPr sz="6000"/>
          </a:p>
        </p:txBody>
      </p:sp>
      <p:sp>
        <p:nvSpPr>
          <p:cNvPr id="33" name="Google Shape;33;p3"/>
          <p:cNvSpPr txBox="1">
            <a:spLocks noGrp="1"/>
          </p:cNvSpPr>
          <p:nvPr>
            <p:ph type="body" idx="4"/>
          </p:nvPr>
        </p:nvSpPr>
        <p:spPr>
          <a:xfrm>
            <a:off x="694472" y="17869606"/>
            <a:ext cx="13585200" cy="12603392"/>
          </a:xfrm>
          <a:prstGeom prst="rect">
            <a:avLst/>
          </a:prstGeom>
          <a:noFill/>
          <a:ln>
            <a:noFill/>
          </a:ln>
        </p:spPr>
        <p:txBody>
          <a:bodyPr spcFirstLastPara="1" wrap="square" lIns="156700" tIns="78350" rIns="156700" bIns="78350" anchor="t" anchorCtr="0">
            <a:noAutofit/>
          </a:bodyPr>
          <a:lstStyle/>
          <a:p>
            <a:pPr marL="0" indent="0">
              <a:lnSpc>
                <a:spcPct val="115000"/>
              </a:lnSpc>
              <a:spcBef>
                <a:spcPts val="2400"/>
              </a:spcBef>
            </a:pPr>
            <a:r>
              <a:rPr lang="en-US" sz="3800" dirty="0">
                <a:solidFill>
                  <a:srgbClr val="252525"/>
                </a:solidFill>
                <a:latin typeface="Arial"/>
                <a:ea typeface="Arial"/>
                <a:cs typeface="Arial"/>
                <a:sym typeface="Arial"/>
              </a:rPr>
              <a:t>Understanding and using different financial abilities, such as investing, budgeting, and personal financial management, successfully is referred to as having financial literacy. The basis of your relationship with money is financial literacy, which you acquire throughout your whole life. People who are financially literate comprehend fundamental financial ideas and are capable of using such abilities in their own lives. These are some subjects (by Caleb Silver, page 1).</a:t>
            </a:r>
            <a:endParaRPr sz="3800" dirty="0">
              <a:solidFill>
                <a:srgbClr val="252525"/>
              </a:solidFill>
              <a:latin typeface="Arial"/>
              <a:ea typeface="Arial"/>
              <a:cs typeface="Arial"/>
              <a:sym typeface="Arial"/>
            </a:endParaRPr>
          </a:p>
          <a:p>
            <a:pPr indent="-698500">
              <a:lnSpc>
                <a:spcPct val="115000"/>
              </a:lnSpc>
              <a:spcBef>
                <a:spcPts val="2400"/>
              </a:spcBef>
              <a:buClr>
                <a:srgbClr val="252525"/>
              </a:buClr>
              <a:buSzPts val="1900"/>
              <a:buChar char="●"/>
            </a:pPr>
            <a:r>
              <a:rPr lang="en-US" sz="3800" b="1" dirty="0">
                <a:solidFill>
                  <a:srgbClr val="252525"/>
                </a:solidFill>
                <a:latin typeface="Arial"/>
                <a:ea typeface="Arial"/>
                <a:cs typeface="Arial"/>
                <a:sym typeface="Arial"/>
              </a:rPr>
              <a:t>Establishing a bank account</a:t>
            </a:r>
            <a:endParaRPr sz="3800" b="1" dirty="0">
              <a:solidFill>
                <a:srgbClr val="252525"/>
              </a:solidFill>
              <a:latin typeface="Arial"/>
              <a:ea typeface="Arial"/>
              <a:cs typeface="Arial"/>
              <a:sym typeface="Arial"/>
            </a:endParaRPr>
          </a:p>
          <a:p>
            <a:pPr indent="-698500">
              <a:lnSpc>
                <a:spcPct val="115000"/>
              </a:lnSpc>
              <a:spcBef>
                <a:spcPts val="0"/>
              </a:spcBef>
              <a:buClr>
                <a:srgbClr val="252525"/>
              </a:buClr>
              <a:buSzPts val="1900"/>
              <a:buChar char="●"/>
            </a:pPr>
            <a:r>
              <a:rPr lang="en-US" sz="3800" b="1" dirty="0">
                <a:solidFill>
                  <a:srgbClr val="252525"/>
                </a:solidFill>
                <a:latin typeface="Arial"/>
                <a:ea typeface="Arial"/>
                <a:cs typeface="Arial"/>
                <a:sym typeface="Arial"/>
              </a:rPr>
              <a:t>paying bills on time</a:t>
            </a:r>
            <a:endParaRPr sz="3800" b="1" dirty="0">
              <a:solidFill>
                <a:srgbClr val="252525"/>
              </a:solidFill>
              <a:latin typeface="Arial"/>
              <a:ea typeface="Arial"/>
              <a:cs typeface="Arial"/>
              <a:sym typeface="Arial"/>
            </a:endParaRPr>
          </a:p>
          <a:p>
            <a:pPr indent="-698500">
              <a:lnSpc>
                <a:spcPct val="115000"/>
              </a:lnSpc>
              <a:spcBef>
                <a:spcPts val="0"/>
              </a:spcBef>
              <a:buClr>
                <a:srgbClr val="252525"/>
              </a:buClr>
              <a:buSzPts val="1900"/>
              <a:buChar char="●"/>
            </a:pPr>
            <a:r>
              <a:rPr lang="en-US" sz="3800" b="1" dirty="0">
                <a:solidFill>
                  <a:srgbClr val="252525"/>
                </a:solidFill>
                <a:latin typeface="Arial"/>
                <a:ea typeface="Arial"/>
                <a:cs typeface="Arial"/>
                <a:sym typeface="Arial"/>
              </a:rPr>
              <a:t>Establishing and controlling a household budget </a:t>
            </a:r>
            <a:endParaRPr sz="3800" b="1" dirty="0">
              <a:solidFill>
                <a:srgbClr val="252525"/>
              </a:solidFill>
              <a:latin typeface="Arial"/>
              <a:ea typeface="Arial"/>
              <a:cs typeface="Arial"/>
              <a:sym typeface="Arial"/>
            </a:endParaRPr>
          </a:p>
          <a:p>
            <a:pPr indent="-698500">
              <a:lnSpc>
                <a:spcPct val="115000"/>
              </a:lnSpc>
              <a:spcBef>
                <a:spcPts val="0"/>
              </a:spcBef>
              <a:buClr>
                <a:srgbClr val="252525"/>
              </a:buClr>
              <a:buSzPts val="1900"/>
              <a:buChar char="●"/>
            </a:pPr>
            <a:r>
              <a:rPr lang="en-US" sz="3800" b="1" dirty="0">
                <a:solidFill>
                  <a:srgbClr val="252525"/>
                </a:solidFill>
                <a:latin typeface="Arial"/>
                <a:ea typeface="Arial"/>
                <a:cs typeface="Arial"/>
                <a:sym typeface="Arial"/>
              </a:rPr>
              <a:t>The principles of credit and methods for raising credit scores</a:t>
            </a:r>
            <a:endParaRPr sz="3800" b="1" dirty="0">
              <a:solidFill>
                <a:srgbClr val="252525"/>
              </a:solidFill>
              <a:latin typeface="Arial"/>
              <a:ea typeface="Arial"/>
              <a:cs typeface="Arial"/>
              <a:sym typeface="Arial"/>
            </a:endParaRPr>
          </a:p>
          <a:p>
            <a:pPr indent="-698500">
              <a:lnSpc>
                <a:spcPct val="115000"/>
              </a:lnSpc>
              <a:spcBef>
                <a:spcPts val="0"/>
              </a:spcBef>
              <a:buClr>
                <a:srgbClr val="252525"/>
              </a:buClr>
              <a:buSzPts val="1900"/>
              <a:buChar char="●"/>
            </a:pPr>
            <a:r>
              <a:rPr lang="en-US" sz="3800" b="1" dirty="0">
                <a:solidFill>
                  <a:srgbClr val="252525"/>
                </a:solidFill>
                <a:latin typeface="Arial"/>
                <a:ea typeface="Arial"/>
                <a:cs typeface="Arial"/>
                <a:sym typeface="Arial"/>
              </a:rPr>
              <a:t>Making wise use of debt</a:t>
            </a:r>
            <a:endParaRPr sz="3800" b="1" dirty="0">
              <a:solidFill>
                <a:srgbClr val="252525"/>
              </a:solidFill>
              <a:latin typeface="Arial"/>
              <a:ea typeface="Arial"/>
              <a:cs typeface="Arial"/>
              <a:sym typeface="Arial"/>
            </a:endParaRPr>
          </a:p>
          <a:p>
            <a:pPr indent="-698500">
              <a:lnSpc>
                <a:spcPct val="115000"/>
              </a:lnSpc>
              <a:spcBef>
                <a:spcPts val="0"/>
              </a:spcBef>
              <a:buClr>
                <a:srgbClr val="252525"/>
              </a:buClr>
              <a:buSzPts val="1900"/>
              <a:buChar char="●"/>
            </a:pPr>
            <a:r>
              <a:rPr lang="en-US" sz="3800" b="1" dirty="0">
                <a:solidFill>
                  <a:srgbClr val="252525"/>
                </a:solidFill>
                <a:latin typeface="Arial"/>
                <a:ea typeface="Arial"/>
                <a:cs typeface="Arial"/>
                <a:sym typeface="Arial"/>
              </a:rPr>
              <a:t>Retirement fund savings</a:t>
            </a:r>
            <a:br>
              <a:rPr lang="en-US" sz="3800" b="1" dirty="0">
                <a:solidFill>
                  <a:srgbClr val="252525"/>
                </a:solidFill>
                <a:latin typeface="Arial"/>
                <a:ea typeface="Arial"/>
                <a:cs typeface="Arial"/>
                <a:sym typeface="Arial"/>
              </a:rPr>
            </a:br>
            <a:br>
              <a:rPr lang="en-US" sz="3800" b="1" dirty="0">
                <a:solidFill>
                  <a:srgbClr val="252525"/>
                </a:solidFill>
                <a:latin typeface="Arial"/>
                <a:ea typeface="Arial"/>
                <a:cs typeface="Arial"/>
                <a:sym typeface="Arial"/>
              </a:rPr>
            </a:br>
            <a:endParaRPr sz="3800" b="1" dirty="0">
              <a:solidFill>
                <a:srgbClr val="252525"/>
              </a:solidFill>
              <a:latin typeface="Arial"/>
              <a:ea typeface="Arial"/>
              <a:cs typeface="Arial"/>
              <a:sym typeface="Arial"/>
            </a:endParaRPr>
          </a:p>
          <a:p>
            <a:pPr marL="0" indent="0">
              <a:lnSpc>
                <a:spcPct val="115000"/>
              </a:lnSpc>
              <a:spcBef>
                <a:spcPts val="2400"/>
              </a:spcBef>
              <a:buSzPts val="1100"/>
            </a:pPr>
            <a:r>
              <a:rPr lang="en-US" sz="2200">
                <a:solidFill>
                  <a:srgbClr val="252525"/>
                </a:solidFill>
                <a:latin typeface="Arial"/>
                <a:ea typeface="Arial"/>
                <a:cs typeface="Arial"/>
                <a:sym typeface="Arial"/>
              </a:rPr>
              <a:t> </a:t>
            </a:r>
            <a:endParaRPr sz="2200">
              <a:solidFill>
                <a:srgbClr val="252525"/>
              </a:solidFill>
              <a:latin typeface="Arial"/>
              <a:ea typeface="Arial"/>
              <a:cs typeface="Arial"/>
              <a:sym typeface="Arial"/>
            </a:endParaRPr>
          </a:p>
          <a:p>
            <a:pPr marL="0" indent="0">
              <a:lnSpc>
                <a:spcPct val="115000"/>
              </a:lnSpc>
              <a:spcBef>
                <a:spcPts val="2400"/>
              </a:spcBef>
              <a:buSzPts val="1100"/>
            </a:pPr>
            <a:endParaRPr sz="3600" b="1">
              <a:solidFill>
                <a:srgbClr val="252525"/>
              </a:solidFill>
              <a:latin typeface="Arial"/>
              <a:ea typeface="Arial"/>
              <a:cs typeface="Arial"/>
              <a:sym typeface="Arial"/>
            </a:endParaRPr>
          </a:p>
        </p:txBody>
      </p:sp>
      <p:sp>
        <p:nvSpPr>
          <p:cNvPr id="34" name="Google Shape;34;p3"/>
          <p:cNvSpPr txBox="1">
            <a:spLocks noGrp="1"/>
          </p:cNvSpPr>
          <p:nvPr>
            <p:ph type="body" idx="7"/>
          </p:nvPr>
        </p:nvSpPr>
        <p:spPr>
          <a:xfrm>
            <a:off x="15156786" y="3927524"/>
            <a:ext cx="13585200" cy="10668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0" indent="0" algn="ctr">
              <a:spcBef>
                <a:spcPts val="0"/>
              </a:spcBef>
            </a:pPr>
            <a:r>
              <a:rPr lang="en-US" sz="6000"/>
              <a:t>Data &amp; Statistics</a:t>
            </a:r>
            <a:endParaRPr sz="6000"/>
          </a:p>
        </p:txBody>
      </p:sp>
      <p:sp>
        <p:nvSpPr>
          <p:cNvPr id="35" name="Google Shape;35;p3"/>
          <p:cNvSpPr txBox="1">
            <a:spLocks noGrp="1"/>
          </p:cNvSpPr>
          <p:nvPr>
            <p:ph type="body" idx="8"/>
          </p:nvPr>
        </p:nvSpPr>
        <p:spPr>
          <a:xfrm>
            <a:off x="29609100" y="25342446"/>
            <a:ext cx="13585200" cy="6022004"/>
          </a:xfrm>
          <a:prstGeom prst="rect">
            <a:avLst/>
          </a:prstGeom>
          <a:noFill/>
          <a:ln>
            <a:noFill/>
          </a:ln>
        </p:spPr>
        <p:txBody>
          <a:bodyPr spcFirstLastPara="1" wrap="square" lIns="156700" tIns="78350" rIns="156700" bIns="78350" anchor="t" anchorCtr="0">
            <a:noAutofit/>
          </a:bodyPr>
          <a:lstStyle/>
          <a:p>
            <a:pPr marL="0" indent="0">
              <a:lnSpc>
                <a:spcPct val="115000"/>
              </a:lnSpc>
              <a:spcBef>
                <a:spcPts val="0"/>
              </a:spcBef>
              <a:buNone/>
            </a:pPr>
            <a:r>
              <a:rPr lang="en-US" sz="3800" dirty="0">
                <a:solidFill>
                  <a:srgbClr val="252525"/>
                </a:solidFill>
                <a:latin typeface="Arial"/>
                <a:ea typeface="Arial"/>
                <a:cs typeface="Arial"/>
                <a:sym typeface="Arial"/>
              </a:rPr>
              <a:t>High school students should take financial literacy courses. Before making important decisions, young individuals should have a basic understanding of how to manage money. Because engaging in a financial literacy program, college debt classes, and real-world applications can help students learn more about financial education. The class should be changed rather than abandoned if the existing education programs are ineffective.</a:t>
            </a:r>
            <a:endParaRPr sz="3800" dirty="0">
              <a:latin typeface="Arial"/>
              <a:ea typeface="Arial"/>
              <a:cs typeface="Arial"/>
              <a:sym typeface="Arial"/>
            </a:endParaRPr>
          </a:p>
        </p:txBody>
      </p:sp>
      <p:sp>
        <p:nvSpPr>
          <p:cNvPr id="36" name="Google Shape;36;p3"/>
          <p:cNvSpPr txBox="1">
            <a:spLocks noGrp="1"/>
          </p:cNvSpPr>
          <p:nvPr>
            <p:ph type="body" idx="9"/>
          </p:nvPr>
        </p:nvSpPr>
        <p:spPr>
          <a:xfrm>
            <a:off x="29587384" y="3905250"/>
            <a:ext cx="13585200" cy="10668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0" indent="0" algn="ctr">
              <a:spcBef>
                <a:spcPts val="0"/>
              </a:spcBef>
            </a:pPr>
            <a:r>
              <a:rPr lang="en-US" sz="6000"/>
              <a:t>Findings</a:t>
            </a:r>
            <a:endParaRPr sz="6000"/>
          </a:p>
        </p:txBody>
      </p:sp>
      <p:sp>
        <p:nvSpPr>
          <p:cNvPr id="37" name="Google Shape;37;p3"/>
          <p:cNvSpPr txBox="1">
            <a:spLocks noGrp="1"/>
          </p:cNvSpPr>
          <p:nvPr>
            <p:ph type="body" idx="13"/>
          </p:nvPr>
        </p:nvSpPr>
        <p:spPr>
          <a:xfrm>
            <a:off x="29587384" y="5341780"/>
            <a:ext cx="13585200" cy="17678400"/>
          </a:xfrm>
          <a:prstGeom prst="rect">
            <a:avLst/>
          </a:prstGeom>
          <a:noFill/>
          <a:ln>
            <a:noFill/>
          </a:ln>
        </p:spPr>
        <p:txBody>
          <a:bodyPr spcFirstLastPara="1" wrap="square" lIns="156700" tIns="78350" rIns="156700" bIns="78350" anchor="t" anchorCtr="0">
            <a:noAutofit/>
          </a:bodyPr>
          <a:lstStyle/>
          <a:p>
            <a:pPr indent="-698500">
              <a:lnSpc>
                <a:spcPct val="115000"/>
              </a:lnSpc>
              <a:spcBef>
                <a:spcPts val="2400"/>
              </a:spcBef>
              <a:buClr>
                <a:srgbClr val="252525"/>
              </a:buClr>
              <a:buSzPts val="1900"/>
              <a:buChar char="●"/>
            </a:pPr>
            <a:r>
              <a:rPr lang="en-US" sz="3800" dirty="0">
                <a:solidFill>
                  <a:srgbClr val="252525"/>
                </a:solidFill>
                <a:latin typeface="Arial"/>
                <a:ea typeface="Arial"/>
                <a:cs typeface="Arial"/>
                <a:sym typeface="Arial"/>
              </a:rPr>
              <a:t>The survey measured students’ understanding of several financial topics ranging from the basic, such as the difference between a debit and credit card, to more complex concepts, like income taxes, insurance, and student loans (Ramsey Solutions 1).</a:t>
            </a:r>
            <a:endParaRPr sz="3800" dirty="0">
              <a:solidFill>
                <a:srgbClr val="252525"/>
              </a:solidFill>
              <a:latin typeface="Arial"/>
              <a:ea typeface="Arial"/>
              <a:cs typeface="Arial"/>
              <a:sym typeface="Arial"/>
            </a:endParaRPr>
          </a:p>
          <a:p>
            <a:pPr indent="-698500">
              <a:lnSpc>
                <a:spcPct val="115000"/>
              </a:lnSpc>
              <a:spcBef>
                <a:spcPts val="0"/>
              </a:spcBef>
              <a:buClr>
                <a:srgbClr val="252525"/>
              </a:buClr>
              <a:buSzPts val="1900"/>
              <a:buChar char="●"/>
            </a:pPr>
            <a:r>
              <a:rPr lang="en-US" sz="3800" dirty="0">
                <a:solidFill>
                  <a:srgbClr val="252525"/>
                </a:solidFill>
                <a:latin typeface="Arial"/>
                <a:ea typeface="Arial"/>
                <a:cs typeface="Arial"/>
                <a:sym typeface="Arial"/>
              </a:rPr>
              <a:t>Not only did students who had taken a personal finance course score higher in every topic than students who had not taken such a course, but they also scored extremely high in each category.</a:t>
            </a:r>
          </a:p>
          <a:p>
            <a:pPr indent="-698500">
              <a:lnSpc>
                <a:spcPct val="114999"/>
              </a:lnSpc>
              <a:spcBef>
                <a:spcPts val="0"/>
              </a:spcBef>
              <a:buClr>
                <a:srgbClr val="252525"/>
              </a:buClr>
              <a:buSzPts val="1900"/>
              <a:buChar char="●"/>
            </a:pPr>
            <a:r>
              <a:rPr lang="en-US" sz="3800" dirty="0">
                <a:solidFill>
                  <a:srgbClr val="252525"/>
                </a:solidFill>
                <a:latin typeface="Arial"/>
                <a:ea typeface="Arial"/>
                <a:cs typeface="Arial"/>
                <a:sym typeface="Arial"/>
              </a:rPr>
              <a:t>On the second graph, Students who had completed a personal finance course appear to agree with Oneal that student loans are to be avoided. They were 23% less likely to say they plan to use student loans to pay for college than students who had not taken a personal finance course. Their top college funding sources include scholarships (69%), help from their parents (53%), and personal funding (Ramsey Solutions 1).</a:t>
            </a:r>
            <a:endParaRPr lang="en-US" sz="3800">
              <a:solidFill>
                <a:srgbClr val="252525"/>
              </a:solidFill>
              <a:latin typeface="Arial"/>
              <a:ea typeface="Arial"/>
              <a:cs typeface="Arial"/>
            </a:endParaRPr>
          </a:p>
          <a:p>
            <a:pPr indent="-698500">
              <a:lnSpc>
                <a:spcPct val="114999"/>
              </a:lnSpc>
              <a:spcBef>
                <a:spcPts val="0"/>
              </a:spcBef>
              <a:buClr>
                <a:srgbClr val="252525"/>
              </a:buClr>
              <a:buSzPts val="1900"/>
              <a:buChar char="●"/>
            </a:pPr>
            <a:r>
              <a:rPr lang="en-US" sz="3800" dirty="0">
                <a:solidFill>
                  <a:srgbClr val="252525"/>
                </a:solidFill>
                <a:latin typeface="Arial"/>
                <a:ea typeface="Arial"/>
                <a:cs typeface="Arial"/>
                <a:sym typeface="Arial"/>
              </a:rPr>
              <a:t>In the third graph, it talks about imparting financial knowledge and how personal finance classes equip students with the confidence they need to put that know-how into practice. Nearly all students who have completed a personal finance course report high confidence levels in several money skills: 95% of students are confident about budgeting, 87% about investing, and 94% about saving money (Ramsey Solutions 1).</a:t>
            </a:r>
            <a:endParaRPr sz="3800">
              <a:solidFill>
                <a:srgbClr val="252525"/>
              </a:solidFill>
              <a:latin typeface="Arial"/>
              <a:ea typeface="Arial"/>
              <a:cs typeface="Arial"/>
            </a:endParaRPr>
          </a:p>
          <a:p>
            <a:pPr indent="0">
              <a:lnSpc>
                <a:spcPct val="115000"/>
              </a:lnSpc>
              <a:spcBef>
                <a:spcPts val="2400"/>
              </a:spcBef>
              <a:buNone/>
            </a:pPr>
            <a:endParaRPr sz="3800">
              <a:solidFill>
                <a:srgbClr val="252525"/>
              </a:solidFill>
              <a:latin typeface="Arial"/>
              <a:ea typeface="Arial"/>
              <a:cs typeface="Arial"/>
              <a:sym typeface="Arial"/>
            </a:endParaRPr>
          </a:p>
          <a:p>
            <a:pPr marL="0" indent="0">
              <a:lnSpc>
                <a:spcPct val="115000"/>
              </a:lnSpc>
              <a:spcBef>
                <a:spcPts val="2400"/>
              </a:spcBef>
              <a:buSzPts val="1100"/>
              <a:buNone/>
            </a:pPr>
            <a:br>
              <a:rPr lang="en-US" sz="2200" dirty="0">
                <a:latin typeface="Arial"/>
                <a:ea typeface="Arial"/>
                <a:cs typeface="Arial"/>
              </a:rPr>
            </a:br>
            <a:endParaRPr sz="2200">
              <a:solidFill>
                <a:srgbClr val="252525"/>
              </a:solidFill>
              <a:latin typeface="Arial"/>
              <a:ea typeface="Arial"/>
              <a:cs typeface="Arial"/>
              <a:sym typeface="Arial"/>
            </a:endParaRPr>
          </a:p>
          <a:p>
            <a:pPr marL="0" indent="0">
              <a:lnSpc>
                <a:spcPct val="115000"/>
              </a:lnSpc>
              <a:spcBef>
                <a:spcPts val="2400"/>
              </a:spcBef>
              <a:spcAft>
                <a:spcPts val="2800"/>
              </a:spcAft>
              <a:buSzPts val="1100"/>
              <a:buNone/>
            </a:pPr>
            <a:endParaRPr sz="3800">
              <a:solidFill>
                <a:srgbClr val="1F2426"/>
              </a:solidFill>
              <a:highlight>
                <a:srgbClr val="FFFFFF"/>
              </a:highlight>
              <a:latin typeface="Arial"/>
              <a:ea typeface="Arial"/>
              <a:cs typeface="Arial"/>
              <a:sym typeface="Arial"/>
            </a:endParaRPr>
          </a:p>
        </p:txBody>
      </p:sp>
      <p:sp>
        <p:nvSpPr>
          <p:cNvPr id="38" name="Google Shape;38;p3"/>
          <p:cNvSpPr txBox="1">
            <a:spLocks noGrp="1"/>
          </p:cNvSpPr>
          <p:nvPr>
            <p:ph type="body" idx="14"/>
          </p:nvPr>
        </p:nvSpPr>
        <p:spPr>
          <a:xfrm>
            <a:off x="29609020" y="23960796"/>
            <a:ext cx="13585200" cy="10668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0" indent="0" algn="ctr">
              <a:spcBef>
                <a:spcPts val="0"/>
              </a:spcBef>
            </a:pPr>
            <a:r>
              <a:rPr lang="en-US" sz="6000"/>
              <a:t>Conclusion</a:t>
            </a:r>
            <a:endParaRPr sz="6000"/>
          </a:p>
        </p:txBody>
      </p:sp>
      <p:sp>
        <p:nvSpPr>
          <p:cNvPr id="39" name="Google Shape;39;p3"/>
          <p:cNvSpPr txBox="1"/>
          <p:nvPr/>
        </p:nvSpPr>
        <p:spPr>
          <a:xfrm>
            <a:off x="15201900" y="5353050"/>
            <a:ext cx="13013400" cy="1410000"/>
          </a:xfrm>
          <a:prstGeom prst="rect">
            <a:avLst/>
          </a:prstGeom>
          <a:noFill/>
          <a:ln>
            <a:noFill/>
          </a:ln>
        </p:spPr>
        <p:txBody>
          <a:bodyPr spcFirstLastPara="1" wrap="square" lIns="182850" tIns="182850" rIns="182850" bIns="182850" anchor="t" anchorCtr="0">
            <a:noAutofit/>
          </a:bodyPr>
          <a:lstStyle/>
          <a:p>
            <a:pPr algn="ctr"/>
            <a:r>
              <a:rPr lang="en-US" sz="4000" b="1"/>
              <a:t>Graphs of Findings from</a:t>
            </a:r>
            <a:r>
              <a:rPr lang="en-US" sz="4000" b="1">
                <a:solidFill>
                  <a:schemeClr val="dk1"/>
                </a:solidFill>
              </a:rPr>
              <a:t> </a:t>
            </a:r>
            <a:r>
              <a:rPr lang="en-US" sz="4000" b="1">
                <a:solidFill>
                  <a:schemeClr val="dk1"/>
                </a:solidFill>
                <a:highlight>
                  <a:srgbClr val="FFFFFF"/>
                </a:highlight>
                <a:uFill>
                  <a:noFill/>
                </a:uFill>
                <a:hlinkClick r:id="rId3">
                  <a:extLst>
                    <a:ext uri="{A12FA001-AC4F-418D-AE19-62706E023703}">
                      <ahyp:hlinkClr xmlns:ahyp="http://schemas.microsoft.com/office/drawing/2018/hyperlinkcolor" val="tx"/>
                    </a:ext>
                  </a:extLst>
                </a:hlinkClick>
              </a:rPr>
              <a:t>Ramsey Solutions</a:t>
            </a:r>
            <a:endParaRPr sz="4000" b="1">
              <a:solidFill>
                <a:schemeClr val="dk1"/>
              </a:solidFill>
            </a:endParaRPr>
          </a:p>
        </p:txBody>
      </p:sp>
      <p:pic>
        <p:nvPicPr>
          <p:cNvPr id="40" name="Google Shape;40;p3"/>
          <p:cNvPicPr preferRelativeResize="0"/>
          <p:nvPr/>
        </p:nvPicPr>
        <p:blipFill rotWithShape="1">
          <a:blip r:embed="rId4">
            <a:alphaModFix/>
          </a:blip>
          <a:srcRect l="8586" t="34004" r="6276" b="9653"/>
          <a:stretch/>
        </p:blipFill>
        <p:spPr>
          <a:xfrm>
            <a:off x="15427206" y="6466752"/>
            <a:ext cx="13034752" cy="7998816"/>
          </a:xfrm>
          <a:prstGeom prst="rect">
            <a:avLst/>
          </a:prstGeom>
          <a:noFill/>
          <a:ln>
            <a:noFill/>
          </a:ln>
        </p:spPr>
      </p:pic>
      <p:pic>
        <p:nvPicPr>
          <p:cNvPr id="41" name="Google Shape;41;p3"/>
          <p:cNvPicPr preferRelativeResize="0"/>
          <p:nvPr/>
        </p:nvPicPr>
        <p:blipFill rotWithShape="1">
          <a:blip r:embed="rId5">
            <a:alphaModFix/>
          </a:blip>
          <a:srcRect l="4402" t="10937" r="5691" b="33562"/>
          <a:stretch/>
        </p:blipFill>
        <p:spPr>
          <a:xfrm>
            <a:off x="14247956" y="14544092"/>
            <a:ext cx="14696180" cy="7998815"/>
          </a:xfrm>
          <a:prstGeom prst="rect">
            <a:avLst/>
          </a:prstGeom>
          <a:noFill/>
          <a:ln>
            <a:noFill/>
          </a:ln>
        </p:spPr>
      </p:pic>
      <p:pic>
        <p:nvPicPr>
          <p:cNvPr id="42" name="Google Shape;42;p3"/>
          <p:cNvPicPr preferRelativeResize="0"/>
          <p:nvPr/>
        </p:nvPicPr>
        <p:blipFill rotWithShape="1">
          <a:blip r:embed="rId6">
            <a:alphaModFix/>
          </a:blip>
          <a:srcRect l="2864" t="11642" r="5723" b="10746"/>
          <a:stretch/>
        </p:blipFill>
        <p:spPr>
          <a:xfrm>
            <a:off x="14279656" y="23134651"/>
            <a:ext cx="14656036" cy="8237610"/>
          </a:xfrm>
          <a:prstGeom prst="rect">
            <a:avLst/>
          </a:prstGeom>
          <a:noFill/>
          <a:ln>
            <a:noFill/>
          </a:ln>
        </p:spPr>
      </p:pic>
      <p:pic>
        <p:nvPicPr>
          <p:cNvPr id="2" name="Picture 2" descr="A qr code with a few black squares&#10;&#10;Description automatically generated">
            <a:extLst>
              <a:ext uri="{FF2B5EF4-FFF2-40B4-BE49-F238E27FC236}">
                <a16:creationId xmlns:a16="http://schemas.microsoft.com/office/drawing/2014/main" id="{F47D1F71-ECAF-13B9-F338-816BE0922FD3}"/>
              </a:ext>
            </a:extLst>
          </p:cNvPr>
          <p:cNvPicPr>
            <a:picLocks noChangeAspect="1"/>
          </p:cNvPicPr>
          <p:nvPr/>
        </p:nvPicPr>
        <p:blipFill>
          <a:blip r:embed="rId7"/>
          <a:stretch>
            <a:fillRect/>
          </a:stretch>
        </p:blipFill>
        <p:spPr>
          <a:xfrm>
            <a:off x="39816041" y="491554"/>
            <a:ext cx="3139618" cy="3076192"/>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712</Words>
  <Application>Microsoft Macintosh PowerPoint</Application>
  <PresentationFormat>Custom</PresentationFormat>
  <Paragraphs>39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Times New Roman</vt:lpstr>
      <vt:lpstr>Office Theme</vt:lpstr>
      <vt:lpstr>Financial Literacy in High School  Matthew Louesy  Trinity School of Durham and Chapel Hill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Literacy in High School  Matthew Louesy  Trinity School of Durham and Chapel Hill </dc:title>
  <cp:lastModifiedBy>Kennedy Ruff</cp:lastModifiedBy>
  <cp:revision>52</cp:revision>
  <dcterms:modified xsi:type="dcterms:W3CDTF">2023-07-28T01:16:09Z</dcterms:modified>
</cp:coreProperties>
</file>