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2918400" cy="43891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g5oqO3NNzkdC4PsLGXW8M1V7jZn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306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LGBTQ Youth</c:v>
                </c:pt>
              </c:strCache>
            </c:strRef>
          </c:tx>
          <c:dPt>
            <c:idx val="0"/>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F76A-46FC-860E-F527BC651644}"/>
              </c:ext>
            </c:extLst>
          </c:dPt>
          <c:dPt>
            <c:idx val="1"/>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F76A-46FC-860E-F527BC651644}"/>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Sheet1!$A$2:$A$3</c:f>
              <c:strCache>
                <c:ptCount val="2"/>
                <c:pt idx="0">
                  <c:v>Wanted help</c:v>
                </c:pt>
                <c:pt idx="1">
                  <c:v>Didn't want help</c:v>
                </c:pt>
              </c:strCache>
            </c:strRef>
          </c:cat>
          <c:val>
            <c:numRef>
              <c:f>Sheet1!$B$2:$B$3</c:f>
              <c:numCache>
                <c:formatCode>General</c:formatCode>
                <c:ptCount val="2"/>
                <c:pt idx="0">
                  <c:v>82</c:v>
                </c:pt>
                <c:pt idx="1">
                  <c:v>18</c:v>
                </c:pt>
              </c:numCache>
            </c:numRef>
          </c:val>
          <c:extLst>
            <c:ext xmlns:c16="http://schemas.microsoft.com/office/drawing/2014/chart" uri="{C3380CC4-5D6E-409C-BE32-E72D297353CC}">
              <c16:uniqueId val="{00000000-6F52-4FB5-83CD-0DD33AB4EC20}"/>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LGBTQ+ Youth</c:v>
                </c:pt>
              </c:strCache>
            </c:strRef>
          </c:tx>
          <c:dPt>
            <c:idx val="0"/>
            <c:bubble3D val="0"/>
            <c:spPr>
              <a:solidFill>
                <a:schemeClr val="accent6">
                  <a:shade val="76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FE97-4700-B869-74F176F06CA5}"/>
              </c:ext>
            </c:extLst>
          </c:dPt>
          <c:dPt>
            <c:idx val="1"/>
            <c:bubble3D val="0"/>
            <c:spPr>
              <a:solidFill>
                <a:schemeClr val="accent6">
                  <a:tint val="77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FE97-4700-B869-74F176F06CA5}"/>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Sheet1!$A$2:$A$3</c:f>
              <c:strCache>
                <c:ptCount val="2"/>
                <c:pt idx="0">
                  <c:v>Could get help</c:v>
                </c:pt>
                <c:pt idx="1">
                  <c:v>Couldn't get help</c:v>
                </c:pt>
              </c:strCache>
            </c:strRef>
          </c:cat>
          <c:val>
            <c:numRef>
              <c:f>Sheet1!$B$2:$B$3</c:f>
              <c:numCache>
                <c:formatCode>General</c:formatCode>
                <c:ptCount val="2"/>
                <c:pt idx="0">
                  <c:v>40</c:v>
                </c:pt>
                <c:pt idx="1">
                  <c:v>60</c:v>
                </c:pt>
              </c:numCache>
            </c:numRef>
          </c:val>
          <c:extLst>
            <c:ext xmlns:c16="http://schemas.microsoft.com/office/drawing/2014/chart" uri="{C3380CC4-5D6E-409C-BE32-E72D297353CC}">
              <c16:uniqueId val="{00000000-3B56-4E01-B861-97BB1F651F4C}"/>
            </c:ext>
          </c:extLst>
        </c:ser>
        <c:dLbls>
          <c:dLblPos val="inEnd"/>
          <c:showLegendKey val="0"/>
          <c:showVal val="0"/>
          <c:showCatName val="0"/>
          <c:showSerName val="0"/>
          <c:showPercent val="1"/>
          <c:showBubbleSize val="0"/>
          <c:showLeaderLines val="1"/>
        </c:dLbls>
        <c:firstSliceAng val="0"/>
      </c:pieChart>
      <c:spPr>
        <a:noFill/>
        <a:ln w="25400">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2468880" y="7183123"/>
            <a:ext cx="27980640" cy="1528064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21600"/>
              <a:buFont typeface="Times New Roman"/>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4114800" y="23053043"/>
            <a:ext cx="24688800" cy="10596877"/>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3600"/>
              </a:spcBef>
              <a:spcAft>
                <a:spcPts val="0"/>
              </a:spcAft>
              <a:buClr>
                <a:schemeClr val="dk1"/>
              </a:buClr>
              <a:buSzPts val="8640"/>
              <a:buNone/>
              <a:defRPr sz="8640"/>
            </a:lvl1pPr>
            <a:lvl2pPr lvl="1" algn="ctr">
              <a:lnSpc>
                <a:spcPct val="90000"/>
              </a:lnSpc>
              <a:spcBef>
                <a:spcPts val="1800"/>
              </a:spcBef>
              <a:spcAft>
                <a:spcPts val="0"/>
              </a:spcAft>
              <a:buClr>
                <a:schemeClr val="dk1"/>
              </a:buClr>
              <a:buSzPts val="7200"/>
              <a:buNone/>
              <a:defRPr sz="7200"/>
            </a:lvl2pPr>
            <a:lvl3pPr lvl="2" algn="ctr">
              <a:lnSpc>
                <a:spcPct val="90000"/>
              </a:lnSpc>
              <a:spcBef>
                <a:spcPts val="1800"/>
              </a:spcBef>
              <a:spcAft>
                <a:spcPts val="0"/>
              </a:spcAft>
              <a:buClr>
                <a:schemeClr val="dk1"/>
              </a:buClr>
              <a:buSzPts val="6480"/>
              <a:buNone/>
              <a:defRPr sz="6480"/>
            </a:lvl3pPr>
            <a:lvl4pPr lvl="3" algn="ctr">
              <a:lnSpc>
                <a:spcPct val="90000"/>
              </a:lnSpc>
              <a:spcBef>
                <a:spcPts val="1800"/>
              </a:spcBef>
              <a:spcAft>
                <a:spcPts val="0"/>
              </a:spcAft>
              <a:buClr>
                <a:schemeClr val="dk1"/>
              </a:buClr>
              <a:buSzPts val="5760"/>
              <a:buNone/>
              <a:defRPr sz="5760"/>
            </a:lvl4pPr>
            <a:lvl5pPr lvl="4" algn="ctr">
              <a:lnSpc>
                <a:spcPct val="90000"/>
              </a:lnSpc>
              <a:spcBef>
                <a:spcPts val="1800"/>
              </a:spcBef>
              <a:spcAft>
                <a:spcPts val="0"/>
              </a:spcAft>
              <a:buClr>
                <a:schemeClr val="dk1"/>
              </a:buClr>
              <a:buSzPts val="5760"/>
              <a:buNone/>
              <a:defRPr sz="5760"/>
            </a:lvl5pPr>
            <a:lvl6pPr lvl="5" algn="ctr">
              <a:lnSpc>
                <a:spcPct val="90000"/>
              </a:lnSpc>
              <a:spcBef>
                <a:spcPts val="1800"/>
              </a:spcBef>
              <a:spcAft>
                <a:spcPts val="0"/>
              </a:spcAft>
              <a:buClr>
                <a:schemeClr val="dk1"/>
              </a:buClr>
              <a:buSzPts val="5760"/>
              <a:buNone/>
              <a:defRPr sz="5760"/>
            </a:lvl6pPr>
            <a:lvl7pPr lvl="6" algn="ctr">
              <a:lnSpc>
                <a:spcPct val="90000"/>
              </a:lnSpc>
              <a:spcBef>
                <a:spcPts val="1800"/>
              </a:spcBef>
              <a:spcAft>
                <a:spcPts val="0"/>
              </a:spcAft>
              <a:buClr>
                <a:schemeClr val="dk1"/>
              </a:buClr>
              <a:buSzPts val="5760"/>
              <a:buNone/>
              <a:defRPr sz="5760"/>
            </a:lvl7pPr>
            <a:lvl8pPr lvl="7" algn="ctr">
              <a:lnSpc>
                <a:spcPct val="90000"/>
              </a:lnSpc>
              <a:spcBef>
                <a:spcPts val="1800"/>
              </a:spcBef>
              <a:spcAft>
                <a:spcPts val="0"/>
              </a:spcAft>
              <a:buClr>
                <a:schemeClr val="dk1"/>
              </a:buClr>
              <a:buSzPts val="5760"/>
              <a:buNone/>
              <a:defRPr sz="5760"/>
            </a:lvl8pPr>
            <a:lvl9pPr lvl="8" algn="ctr">
              <a:lnSpc>
                <a:spcPct val="90000"/>
              </a:lnSpc>
              <a:spcBef>
                <a:spcPts val="1800"/>
              </a:spcBef>
              <a:spcAft>
                <a:spcPts val="0"/>
              </a:spcAft>
              <a:buClr>
                <a:schemeClr val="dk1"/>
              </a:buClr>
              <a:buSzPts val="5760"/>
              <a:buNone/>
              <a:defRPr sz="5760"/>
            </a:lvl9pPr>
          </a:lstStyle>
          <a:p>
            <a:endParaRPr/>
          </a:p>
        </p:txBody>
      </p:sp>
      <p:sp>
        <p:nvSpPr>
          <p:cNvPr id="14" name="Google Shape;14;p3"/>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2263140" y="2336810"/>
            <a:ext cx="28392120" cy="848360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2534919" y="11412222"/>
            <a:ext cx="27848563" cy="2839212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8508365" y="17385667"/>
            <a:ext cx="37195763" cy="709803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5893434" y="10493377"/>
            <a:ext cx="37195763" cy="2088261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2263140" y="2336810"/>
            <a:ext cx="28392120" cy="848360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2263140" y="11684000"/>
            <a:ext cx="28392120" cy="2784856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2245997" y="10942333"/>
            <a:ext cx="28392120" cy="1825751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1600"/>
              <a:buFont typeface="Times New Roman"/>
              <a:buNone/>
              <a:defRPr sz="2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2245997" y="29372573"/>
            <a:ext cx="28392120" cy="960119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600"/>
              </a:spcBef>
              <a:spcAft>
                <a:spcPts val="0"/>
              </a:spcAft>
              <a:buClr>
                <a:schemeClr val="dk1"/>
              </a:buClr>
              <a:buSzPts val="8640"/>
              <a:buNone/>
              <a:defRPr sz="8640">
                <a:solidFill>
                  <a:schemeClr val="dk1"/>
                </a:solidFill>
              </a:defRPr>
            </a:lvl1pPr>
            <a:lvl2pPr marL="914400" lvl="1" indent="-228600" algn="l">
              <a:lnSpc>
                <a:spcPct val="90000"/>
              </a:lnSpc>
              <a:spcBef>
                <a:spcPts val="1800"/>
              </a:spcBef>
              <a:spcAft>
                <a:spcPts val="0"/>
              </a:spcAft>
              <a:buClr>
                <a:srgbClr val="888888"/>
              </a:buClr>
              <a:buSzPts val="7200"/>
              <a:buNone/>
              <a:defRPr sz="7200">
                <a:solidFill>
                  <a:srgbClr val="888888"/>
                </a:solidFill>
              </a:defRPr>
            </a:lvl2pPr>
            <a:lvl3pPr marL="1371600" lvl="2" indent="-228600" algn="l">
              <a:lnSpc>
                <a:spcPct val="90000"/>
              </a:lnSpc>
              <a:spcBef>
                <a:spcPts val="1800"/>
              </a:spcBef>
              <a:spcAft>
                <a:spcPts val="0"/>
              </a:spcAft>
              <a:buClr>
                <a:srgbClr val="888888"/>
              </a:buClr>
              <a:buSzPts val="6480"/>
              <a:buNone/>
              <a:defRPr sz="6480">
                <a:solidFill>
                  <a:srgbClr val="888888"/>
                </a:solidFill>
              </a:defRPr>
            </a:lvl3pPr>
            <a:lvl4pPr marL="1828800" lvl="3" indent="-228600" algn="l">
              <a:lnSpc>
                <a:spcPct val="90000"/>
              </a:lnSpc>
              <a:spcBef>
                <a:spcPts val="1800"/>
              </a:spcBef>
              <a:spcAft>
                <a:spcPts val="0"/>
              </a:spcAft>
              <a:buClr>
                <a:srgbClr val="888888"/>
              </a:buClr>
              <a:buSzPts val="5760"/>
              <a:buNone/>
              <a:defRPr sz="5760">
                <a:solidFill>
                  <a:srgbClr val="888888"/>
                </a:solidFill>
              </a:defRPr>
            </a:lvl4pPr>
            <a:lvl5pPr marL="2286000" lvl="4" indent="-228600" algn="l">
              <a:lnSpc>
                <a:spcPct val="90000"/>
              </a:lnSpc>
              <a:spcBef>
                <a:spcPts val="1800"/>
              </a:spcBef>
              <a:spcAft>
                <a:spcPts val="0"/>
              </a:spcAft>
              <a:buClr>
                <a:srgbClr val="888888"/>
              </a:buClr>
              <a:buSzPts val="5760"/>
              <a:buNone/>
              <a:defRPr sz="5760">
                <a:solidFill>
                  <a:srgbClr val="888888"/>
                </a:solidFill>
              </a:defRPr>
            </a:lvl5pPr>
            <a:lvl6pPr marL="2743200" lvl="5" indent="-228600" algn="l">
              <a:lnSpc>
                <a:spcPct val="90000"/>
              </a:lnSpc>
              <a:spcBef>
                <a:spcPts val="1800"/>
              </a:spcBef>
              <a:spcAft>
                <a:spcPts val="0"/>
              </a:spcAft>
              <a:buClr>
                <a:srgbClr val="888888"/>
              </a:buClr>
              <a:buSzPts val="5760"/>
              <a:buNone/>
              <a:defRPr sz="5760">
                <a:solidFill>
                  <a:srgbClr val="888888"/>
                </a:solidFill>
              </a:defRPr>
            </a:lvl6pPr>
            <a:lvl7pPr marL="3200400" lvl="6" indent="-228600" algn="l">
              <a:lnSpc>
                <a:spcPct val="90000"/>
              </a:lnSpc>
              <a:spcBef>
                <a:spcPts val="1800"/>
              </a:spcBef>
              <a:spcAft>
                <a:spcPts val="0"/>
              </a:spcAft>
              <a:buClr>
                <a:srgbClr val="888888"/>
              </a:buClr>
              <a:buSzPts val="5760"/>
              <a:buNone/>
              <a:defRPr sz="5760">
                <a:solidFill>
                  <a:srgbClr val="888888"/>
                </a:solidFill>
              </a:defRPr>
            </a:lvl7pPr>
            <a:lvl8pPr marL="3657600" lvl="7" indent="-228600" algn="l">
              <a:lnSpc>
                <a:spcPct val="90000"/>
              </a:lnSpc>
              <a:spcBef>
                <a:spcPts val="1800"/>
              </a:spcBef>
              <a:spcAft>
                <a:spcPts val="0"/>
              </a:spcAft>
              <a:buClr>
                <a:srgbClr val="888888"/>
              </a:buClr>
              <a:buSzPts val="5760"/>
              <a:buNone/>
              <a:defRPr sz="5760">
                <a:solidFill>
                  <a:srgbClr val="888888"/>
                </a:solidFill>
              </a:defRPr>
            </a:lvl8pPr>
            <a:lvl9pPr marL="4114800" lvl="8" indent="-228600" algn="l">
              <a:lnSpc>
                <a:spcPct val="90000"/>
              </a:lnSpc>
              <a:spcBef>
                <a:spcPts val="1800"/>
              </a:spcBef>
              <a:spcAft>
                <a:spcPts val="0"/>
              </a:spcAft>
              <a:buClr>
                <a:srgbClr val="888888"/>
              </a:buClr>
              <a:buSzPts val="5760"/>
              <a:buNone/>
              <a:defRPr sz="5760">
                <a:solidFill>
                  <a:srgbClr val="888888"/>
                </a:solidFill>
              </a:defRPr>
            </a:lvl9pPr>
          </a:lstStyle>
          <a:p>
            <a:endParaRPr/>
          </a:p>
        </p:txBody>
      </p:sp>
      <p:sp>
        <p:nvSpPr>
          <p:cNvPr id="26" name="Google Shape;26;p5"/>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263140" y="2336810"/>
            <a:ext cx="28392120" cy="848360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2263140" y="11684000"/>
            <a:ext cx="13990320" cy="2784856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16664940" y="11684000"/>
            <a:ext cx="13990320" cy="2784856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2267428" y="2336810"/>
            <a:ext cx="28392120" cy="848360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2267431" y="10759443"/>
            <a:ext cx="13926024" cy="5273037"/>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600"/>
              </a:spcBef>
              <a:spcAft>
                <a:spcPts val="0"/>
              </a:spcAft>
              <a:buClr>
                <a:schemeClr val="dk1"/>
              </a:buClr>
              <a:buSzPts val="8640"/>
              <a:buNone/>
              <a:defRPr sz="8640" b="1"/>
            </a:lvl1pPr>
            <a:lvl2pPr marL="914400" lvl="1" indent="-228600" algn="l">
              <a:lnSpc>
                <a:spcPct val="90000"/>
              </a:lnSpc>
              <a:spcBef>
                <a:spcPts val="1800"/>
              </a:spcBef>
              <a:spcAft>
                <a:spcPts val="0"/>
              </a:spcAft>
              <a:buClr>
                <a:schemeClr val="dk1"/>
              </a:buClr>
              <a:buSzPts val="7200"/>
              <a:buNone/>
              <a:defRPr sz="7200" b="1"/>
            </a:lvl2pPr>
            <a:lvl3pPr marL="1371600" lvl="2" indent="-228600" algn="l">
              <a:lnSpc>
                <a:spcPct val="90000"/>
              </a:lnSpc>
              <a:spcBef>
                <a:spcPts val="1800"/>
              </a:spcBef>
              <a:spcAft>
                <a:spcPts val="0"/>
              </a:spcAft>
              <a:buClr>
                <a:schemeClr val="dk1"/>
              </a:buClr>
              <a:buSzPts val="6480"/>
              <a:buNone/>
              <a:defRPr sz="6480" b="1"/>
            </a:lvl3pPr>
            <a:lvl4pPr marL="1828800" lvl="3" indent="-228600" algn="l">
              <a:lnSpc>
                <a:spcPct val="90000"/>
              </a:lnSpc>
              <a:spcBef>
                <a:spcPts val="1800"/>
              </a:spcBef>
              <a:spcAft>
                <a:spcPts val="0"/>
              </a:spcAft>
              <a:buClr>
                <a:schemeClr val="dk1"/>
              </a:buClr>
              <a:buSzPts val="5760"/>
              <a:buNone/>
              <a:defRPr sz="5760" b="1"/>
            </a:lvl4pPr>
            <a:lvl5pPr marL="2286000" lvl="4" indent="-228600" algn="l">
              <a:lnSpc>
                <a:spcPct val="90000"/>
              </a:lnSpc>
              <a:spcBef>
                <a:spcPts val="1800"/>
              </a:spcBef>
              <a:spcAft>
                <a:spcPts val="0"/>
              </a:spcAft>
              <a:buClr>
                <a:schemeClr val="dk1"/>
              </a:buClr>
              <a:buSzPts val="5760"/>
              <a:buNone/>
              <a:defRPr sz="5760" b="1"/>
            </a:lvl5pPr>
            <a:lvl6pPr marL="2743200" lvl="5" indent="-228600" algn="l">
              <a:lnSpc>
                <a:spcPct val="90000"/>
              </a:lnSpc>
              <a:spcBef>
                <a:spcPts val="1800"/>
              </a:spcBef>
              <a:spcAft>
                <a:spcPts val="0"/>
              </a:spcAft>
              <a:buClr>
                <a:schemeClr val="dk1"/>
              </a:buClr>
              <a:buSzPts val="5760"/>
              <a:buNone/>
              <a:defRPr sz="5760" b="1"/>
            </a:lvl6pPr>
            <a:lvl7pPr marL="3200400" lvl="6" indent="-228600" algn="l">
              <a:lnSpc>
                <a:spcPct val="90000"/>
              </a:lnSpc>
              <a:spcBef>
                <a:spcPts val="1800"/>
              </a:spcBef>
              <a:spcAft>
                <a:spcPts val="0"/>
              </a:spcAft>
              <a:buClr>
                <a:schemeClr val="dk1"/>
              </a:buClr>
              <a:buSzPts val="5760"/>
              <a:buNone/>
              <a:defRPr sz="5760" b="1"/>
            </a:lvl7pPr>
            <a:lvl8pPr marL="3657600" lvl="7" indent="-228600" algn="l">
              <a:lnSpc>
                <a:spcPct val="90000"/>
              </a:lnSpc>
              <a:spcBef>
                <a:spcPts val="1800"/>
              </a:spcBef>
              <a:spcAft>
                <a:spcPts val="0"/>
              </a:spcAft>
              <a:buClr>
                <a:schemeClr val="dk1"/>
              </a:buClr>
              <a:buSzPts val="5760"/>
              <a:buNone/>
              <a:defRPr sz="5760" b="1"/>
            </a:lvl8pPr>
            <a:lvl9pPr marL="4114800" lvl="8" indent="-228600" algn="l">
              <a:lnSpc>
                <a:spcPct val="90000"/>
              </a:lnSpc>
              <a:spcBef>
                <a:spcPts val="1800"/>
              </a:spcBef>
              <a:spcAft>
                <a:spcPts val="0"/>
              </a:spcAft>
              <a:buClr>
                <a:schemeClr val="dk1"/>
              </a:buClr>
              <a:buSzPts val="5760"/>
              <a:buNone/>
              <a:defRPr sz="5760" b="1"/>
            </a:lvl9pPr>
          </a:lstStyle>
          <a:p>
            <a:endParaRPr/>
          </a:p>
        </p:txBody>
      </p:sp>
      <p:sp>
        <p:nvSpPr>
          <p:cNvPr id="39" name="Google Shape;39;p7"/>
          <p:cNvSpPr txBox="1">
            <a:spLocks noGrp="1"/>
          </p:cNvSpPr>
          <p:nvPr>
            <p:ph type="body" idx="2"/>
          </p:nvPr>
        </p:nvSpPr>
        <p:spPr>
          <a:xfrm>
            <a:off x="2267431" y="16032480"/>
            <a:ext cx="13926024" cy="2358136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16664942" y="10759443"/>
            <a:ext cx="13994608" cy="5273037"/>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600"/>
              </a:spcBef>
              <a:spcAft>
                <a:spcPts val="0"/>
              </a:spcAft>
              <a:buClr>
                <a:schemeClr val="dk1"/>
              </a:buClr>
              <a:buSzPts val="8640"/>
              <a:buNone/>
              <a:defRPr sz="8640" b="1"/>
            </a:lvl1pPr>
            <a:lvl2pPr marL="914400" lvl="1" indent="-228600" algn="l">
              <a:lnSpc>
                <a:spcPct val="90000"/>
              </a:lnSpc>
              <a:spcBef>
                <a:spcPts val="1800"/>
              </a:spcBef>
              <a:spcAft>
                <a:spcPts val="0"/>
              </a:spcAft>
              <a:buClr>
                <a:schemeClr val="dk1"/>
              </a:buClr>
              <a:buSzPts val="7200"/>
              <a:buNone/>
              <a:defRPr sz="7200" b="1"/>
            </a:lvl2pPr>
            <a:lvl3pPr marL="1371600" lvl="2" indent="-228600" algn="l">
              <a:lnSpc>
                <a:spcPct val="90000"/>
              </a:lnSpc>
              <a:spcBef>
                <a:spcPts val="1800"/>
              </a:spcBef>
              <a:spcAft>
                <a:spcPts val="0"/>
              </a:spcAft>
              <a:buClr>
                <a:schemeClr val="dk1"/>
              </a:buClr>
              <a:buSzPts val="6480"/>
              <a:buNone/>
              <a:defRPr sz="6480" b="1"/>
            </a:lvl3pPr>
            <a:lvl4pPr marL="1828800" lvl="3" indent="-228600" algn="l">
              <a:lnSpc>
                <a:spcPct val="90000"/>
              </a:lnSpc>
              <a:spcBef>
                <a:spcPts val="1800"/>
              </a:spcBef>
              <a:spcAft>
                <a:spcPts val="0"/>
              </a:spcAft>
              <a:buClr>
                <a:schemeClr val="dk1"/>
              </a:buClr>
              <a:buSzPts val="5760"/>
              <a:buNone/>
              <a:defRPr sz="5760" b="1"/>
            </a:lvl4pPr>
            <a:lvl5pPr marL="2286000" lvl="4" indent="-228600" algn="l">
              <a:lnSpc>
                <a:spcPct val="90000"/>
              </a:lnSpc>
              <a:spcBef>
                <a:spcPts val="1800"/>
              </a:spcBef>
              <a:spcAft>
                <a:spcPts val="0"/>
              </a:spcAft>
              <a:buClr>
                <a:schemeClr val="dk1"/>
              </a:buClr>
              <a:buSzPts val="5760"/>
              <a:buNone/>
              <a:defRPr sz="5760" b="1"/>
            </a:lvl5pPr>
            <a:lvl6pPr marL="2743200" lvl="5" indent="-228600" algn="l">
              <a:lnSpc>
                <a:spcPct val="90000"/>
              </a:lnSpc>
              <a:spcBef>
                <a:spcPts val="1800"/>
              </a:spcBef>
              <a:spcAft>
                <a:spcPts val="0"/>
              </a:spcAft>
              <a:buClr>
                <a:schemeClr val="dk1"/>
              </a:buClr>
              <a:buSzPts val="5760"/>
              <a:buNone/>
              <a:defRPr sz="5760" b="1"/>
            </a:lvl6pPr>
            <a:lvl7pPr marL="3200400" lvl="6" indent="-228600" algn="l">
              <a:lnSpc>
                <a:spcPct val="90000"/>
              </a:lnSpc>
              <a:spcBef>
                <a:spcPts val="1800"/>
              </a:spcBef>
              <a:spcAft>
                <a:spcPts val="0"/>
              </a:spcAft>
              <a:buClr>
                <a:schemeClr val="dk1"/>
              </a:buClr>
              <a:buSzPts val="5760"/>
              <a:buNone/>
              <a:defRPr sz="5760" b="1"/>
            </a:lvl7pPr>
            <a:lvl8pPr marL="3657600" lvl="7" indent="-228600" algn="l">
              <a:lnSpc>
                <a:spcPct val="90000"/>
              </a:lnSpc>
              <a:spcBef>
                <a:spcPts val="1800"/>
              </a:spcBef>
              <a:spcAft>
                <a:spcPts val="0"/>
              </a:spcAft>
              <a:buClr>
                <a:schemeClr val="dk1"/>
              </a:buClr>
              <a:buSzPts val="5760"/>
              <a:buNone/>
              <a:defRPr sz="5760" b="1"/>
            </a:lvl8pPr>
            <a:lvl9pPr marL="4114800" lvl="8" indent="-228600" algn="l">
              <a:lnSpc>
                <a:spcPct val="90000"/>
              </a:lnSpc>
              <a:spcBef>
                <a:spcPts val="1800"/>
              </a:spcBef>
              <a:spcAft>
                <a:spcPts val="0"/>
              </a:spcAft>
              <a:buClr>
                <a:schemeClr val="dk1"/>
              </a:buClr>
              <a:buSzPts val="5760"/>
              <a:buNone/>
              <a:defRPr sz="5760" b="1"/>
            </a:lvl9pPr>
          </a:lstStyle>
          <a:p>
            <a:endParaRPr/>
          </a:p>
        </p:txBody>
      </p:sp>
      <p:sp>
        <p:nvSpPr>
          <p:cNvPr id="41" name="Google Shape;41;p7"/>
          <p:cNvSpPr txBox="1">
            <a:spLocks noGrp="1"/>
          </p:cNvSpPr>
          <p:nvPr>
            <p:ph type="body" idx="4"/>
          </p:nvPr>
        </p:nvSpPr>
        <p:spPr>
          <a:xfrm>
            <a:off x="16664942" y="16032480"/>
            <a:ext cx="13994608" cy="2358136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600"/>
              </a:spcBef>
              <a:spcAft>
                <a:spcPts val="0"/>
              </a:spcAft>
              <a:buClr>
                <a:schemeClr val="dk1"/>
              </a:buClr>
              <a:buSzPts val="1800"/>
              <a:buChar char="•"/>
              <a:defRPr/>
            </a:lvl1pPr>
            <a:lvl2pPr marL="914400" lvl="1" indent="-342900" algn="l">
              <a:lnSpc>
                <a:spcPct val="90000"/>
              </a:lnSpc>
              <a:spcBef>
                <a:spcPts val="1800"/>
              </a:spcBef>
              <a:spcAft>
                <a:spcPts val="0"/>
              </a:spcAft>
              <a:buClr>
                <a:schemeClr val="dk1"/>
              </a:buClr>
              <a:buSzPts val="1800"/>
              <a:buChar char="•"/>
              <a:defRPr/>
            </a:lvl2pPr>
            <a:lvl3pPr marL="1371600" lvl="2" indent="-342900" algn="l">
              <a:lnSpc>
                <a:spcPct val="90000"/>
              </a:lnSpc>
              <a:spcBef>
                <a:spcPts val="1800"/>
              </a:spcBef>
              <a:spcAft>
                <a:spcPts val="0"/>
              </a:spcAft>
              <a:buClr>
                <a:schemeClr val="dk1"/>
              </a:buClr>
              <a:buSzPts val="1800"/>
              <a:buChar char="•"/>
              <a:defRPr/>
            </a:lvl3pPr>
            <a:lvl4pPr marL="1828800" lvl="3" indent="-342900" algn="l">
              <a:lnSpc>
                <a:spcPct val="90000"/>
              </a:lnSpc>
              <a:spcBef>
                <a:spcPts val="1800"/>
              </a:spcBef>
              <a:spcAft>
                <a:spcPts val="0"/>
              </a:spcAft>
              <a:buClr>
                <a:schemeClr val="dk1"/>
              </a:buClr>
              <a:buSzPts val="1800"/>
              <a:buChar char="•"/>
              <a:defRPr/>
            </a:lvl4pPr>
            <a:lvl5pPr marL="2286000" lvl="4" indent="-342900" algn="l">
              <a:lnSpc>
                <a:spcPct val="90000"/>
              </a:lnSpc>
              <a:spcBef>
                <a:spcPts val="1800"/>
              </a:spcBef>
              <a:spcAft>
                <a:spcPts val="0"/>
              </a:spcAft>
              <a:buClr>
                <a:schemeClr val="dk1"/>
              </a:buClr>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1800"/>
              </a:spcBef>
              <a:spcAft>
                <a:spcPts val="0"/>
              </a:spcAft>
              <a:buClr>
                <a:schemeClr val="dk1"/>
              </a:buClr>
              <a:buSzPts val="1800"/>
              <a:buChar char="•"/>
              <a:defRPr/>
            </a:lvl7pPr>
            <a:lvl8pPr marL="3657600" lvl="7" indent="-342900" algn="l">
              <a:lnSpc>
                <a:spcPct val="90000"/>
              </a:lnSpc>
              <a:spcBef>
                <a:spcPts val="1800"/>
              </a:spcBef>
              <a:spcAft>
                <a:spcPts val="0"/>
              </a:spcAft>
              <a:buClr>
                <a:schemeClr val="dk1"/>
              </a:buClr>
              <a:buSzPts val="1800"/>
              <a:buChar char="•"/>
              <a:defRPr/>
            </a:lvl8pPr>
            <a:lvl9pPr marL="4114800" lvl="8" indent="-342900" algn="l">
              <a:lnSpc>
                <a:spcPct val="90000"/>
              </a:lnSpc>
              <a:spcBef>
                <a:spcPts val="18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2263140" y="2336810"/>
            <a:ext cx="28392120" cy="848360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2267428" y="2926080"/>
            <a:ext cx="10617041" cy="102412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1520"/>
              <a:buFont typeface="Times New Roman"/>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13994608" y="6319530"/>
            <a:ext cx="16664940" cy="31191200"/>
          </a:xfrm>
          <a:prstGeom prst="rect">
            <a:avLst/>
          </a:prstGeom>
          <a:noFill/>
          <a:ln>
            <a:noFill/>
          </a:ln>
        </p:spPr>
        <p:txBody>
          <a:bodyPr spcFirstLastPara="1" wrap="square" lIns="91425" tIns="45700" rIns="91425" bIns="45700" anchor="t" anchorCtr="0">
            <a:normAutofit/>
          </a:bodyPr>
          <a:lstStyle>
            <a:lvl1pPr marL="457200" lvl="0" indent="-960120" algn="l">
              <a:lnSpc>
                <a:spcPct val="90000"/>
              </a:lnSpc>
              <a:spcBef>
                <a:spcPts val="3600"/>
              </a:spcBef>
              <a:spcAft>
                <a:spcPts val="0"/>
              </a:spcAft>
              <a:buClr>
                <a:schemeClr val="dk1"/>
              </a:buClr>
              <a:buSzPts val="11520"/>
              <a:buChar char="•"/>
              <a:defRPr sz="11520"/>
            </a:lvl1pPr>
            <a:lvl2pPr marL="914400" lvl="1" indent="-868680" algn="l">
              <a:lnSpc>
                <a:spcPct val="90000"/>
              </a:lnSpc>
              <a:spcBef>
                <a:spcPts val="1800"/>
              </a:spcBef>
              <a:spcAft>
                <a:spcPts val="0"/>
              </a:spcAft>
              <a:buClr>
                <a:schemeClr val="dk1"/>
              </a:buClr>
              <a:buSzPts val="10080"/>
              <a:buChar char="•"/>
              <a:defRPr sz="10080"/>
            </a:lvl2pPr>
            <a:lvl3pPr marL="1371600" lvl="2" indent="-777240" algn="l">
              <a:lnSpc>
                <a:spcPct val="90000"/>
              </a:lnSpc>
              <a:spcBef>
                <a:spcPts val="1800"/>
              </a:spcBef>
              <a:spcAft>
                <a:spcPts val="0"/>
              </a:spcAft>
              <a:buClr>
                <a:schemeClr val="dk1"/>
              </a:buClr>
              <a:buSzPts val="8640"/>
              <a:buChar char="•"/>
              <a:defRPr sz="8640"/>
            </a:lvl3pPr>
            <a:lvl4pPr marL="1828800" lvl="3" indent="-685800" algn="l">
              <a:lnSpc>
                <a:spcPct val="90000"/>
              </a:lnSpc>
              <a:spcBef>
                <a:spcPts val="1800"/>
              </a:spcBef>
              <a:spcAft>
                <a:spcPts val="0"/>
              </a:spcAft>
              <a:buClr>
                <a:schemeClr val="dk1"/>
              </a:buClr>
              <a:buSzPts val="7200"/>
              <a:buChar char="•"/>
              <a:defRPr sz="7200"/>
            </a:lvl4pPr>
            <a:lvl5pPr marL="2286000" lvl="4" indent="-685800" algn="l">
              <a:lnSpc>
                <a:spcPct val="90000"/>
              </a:lnSpc>
              <a:spcBef>
                <a:spcPts val="1800"/>
              </a:spcBef>
              <a:spcAft>
                <a:spcPts val="0"/>
              </a:spcAft>
              <a:buClr>
                <a:schemeClr val="dk1"/>
              </a:buClr>
              <a:buSzPts val="7200"/>
              <a:buChar char="•"/>
              <a:defRPr sz="7200"/>
            </a:lvl5pPr>
            <a:lvl6pPr marL="2743200" lvl="5" indent="-685800" algn="l">
              <a:lnSpc>
                <a:spcPct val="90000"/>
              </a:lnSpc>
              <a:spcBef>
                <a:spcPts val="1800"/>
              </a:spcBef>
              <a:spcAft>
                <a:spcPts val="0"/>
              </a:spcAft>
              <a:buClr>
                <a:schemeClr val="dk1"/>
              </a:buClr>
              <a:buSzPts val="7200"/>
              <a:buChar char="•"/>
              <a:defRPr sz="7200"/>
            </a:lvl6pPr>
            <a:lvl7pPr marL="3200400" lvl="6" indent="-685800" algn="l">
              <a:lnSpc>
                <a:spcPct val="90000"/>
              </a:lnSpc>
              <a:spcBef>
                <a:spcPts val="1800"/>
              </a:spcBef>
              <a:spcAft>
                <a:spcPts val="0"/>
              </a:spcAft>
              <a:buClr>
                <a:schemeClr val="dk1"/>
              </a:buClr>
              <a:buSzPts val="7200"/>
              <a:buChar char="•"/>
              <a:defRPr sz="7200"/>
            </a:lvl7pPr>
            <a:lvl8pPr marL="3657600" lvl="7" indent="-685800" algn="l">
              <a:lnSpc>
                <a:spcPct val="90000"/>
              </a:lnSpc>
              <a:spcBef>
                <a:spcPts val="1800"/>
              </a:spcBef>
              <a:spcAft>
                <a:spcPts val="0"/>
              </a:spcAft>
              <a:buClr>
                <a:schemeClr val="dk1"/>
              </a:buClr>
              <a:buSzPts val="7200"/>
              <a:buChar char="•"/>
              <a:defRPr sz="7200"/>
            </a:lvl8pPr>
            <a:lvl9pPr marL="4114800" lvl="8" indent="-685800" algn="l">
              <a:lnSpc>
                <a:spcPct val="90000"/>
              </a:lnSpc>
              <a:spcBef>
                <a:spcPts val="1800"/>
              </a:spcBef>
              <a:spcAft>
                <a:spcPts val="0"/>
              </a:spcAft>
              <a:buClr>
                <a:schemeClr val="dk1"/>
              </a:buClr>
              <a:buSzPts val="7200"/>
              <a:buChar char="•"/>
              <a:defRPr sz="7200"/>
            </a:lvl9pPr>
          </a:lstStyle>
          <a:p>
            <a:endParaRPr/>
          </a:p>
        </p:txBody>
      </p:sp>
      <p:sp>
        <p:nvSpPr>
          <p:cNvPr id="57" name="Google Shape;57;p10"/>
          <p:cNvSpPr txBox="1">
            <a:spLocks noGrp="1"/>
          </p:cNvSpPr>
          <p:nvPr>
            <p:ph type="body" idx="2"/>
          </p:nvPr>
        </p:nvSpPr>
        <p:spPr>
          <a:xfrm>
            <a:off x="2267428" y="13167360"/>
            <a:ext cx="10617041" cy="243941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600"/>
              </a:spcBef>
              <a:spcAft>
                <a:spcPts val="0"/>
              </a:spcAft>
              <a:buClr>
                <a:schemeClr val="dk1"/>
              </a:buClr>
              <a:buSzPts val="5760"/>
              <a:buNone/>
              <a:defRPr sz="5760"/>
            </a:lvl1pPr>
            <a:lvl2pPr marL="914400" lvl="1" indent="-228600" algn="l">
              <a:lnSpc>
                <a:spcPct val="90000"/>
              </a:lnSpc>
              <a:spcBef>
                <a:spcPts val="1800"/>
              </a:spcBef>
              <a:spcAft>
                <a:spcPts val="0"/>
              </a:spcAft>
              <a:buClr>
                <a:schemeClr val="dk1"/>
              </a:buClr>
              <a:buSzPts val="5040"/>
              <a:buNone/>
              <a:defRPr sz="5040"/>
            </a:lvl2pPr>
            <a:lvl3pPr marL="1371600" lvl="2" indent="-228600" algn="l">
              <a:lnSpc>
                <a:spcPct val="90000"/>
              </a:lnSpc>
              <a:spcBef>
                <a:spcPts val="1800"/>
              </a:spcBef>
              <a:spcAft>
                <a:spcPts val="0"/>
              </a:spcAft>
              <a:buClr>
                <a:schemeClr val="dk1"/>
              </a:buClr>
              <a:buSzPts val="4320"/>
              <a:buNone/>
              <a:defRPr sz="4320"/>
            </a:lvl3pPr>
            <a:lvl4pPr marL="1828800" lvl="3" indent="-228600" algn="l">
              <a:lnSpc>
                <a:spcPct val="90000"/>
              </a:lnSpc>
              <a:spcBef>
                <a:spcPts val="1800"/>
              </a:spcBef>
              <a:spcAft>
                <a:spcPts val="0"/>
              </a:spcAft>
              <a:buClr>
                <a:schemeClr val="dk1"/>
              </a:buClr>
              <a:buSzPts val="3600"/>
              <a:buNone/>
              <a:defRPr sz="3600"/>
            </a:lvl4pPr>
            <a:lvl5pPr marL="2286000" lvl="4" indent="-228600" algn="l">
              <a:lnSpc>
                <a:spcPct val="90000"/>
              </a:lnSpc>
              <a:spcBef>
                <a:spcPts val="1800"/>
              </a:spcBef>
              <a:spcAft>
                <a:spcPts val="0"/>
              </a:spcAft>
              <a:buClr>
                <a:schemeClr val="dk1"/>
              </a:buClr>
              <a:buSzPts val="3600"/>
              <a:buNone/>
              <a:defRPr sz="3600"/>
            </a:lvl5pPr>
            <a:lvl6pPr marL="2743200" lvl="5" indent="-228600" algn="l">
              <a:lnSpc>
                <a:spcPct val="90000"/>
              </a:lnSpc>
              <a:spcBef>
                <a:spcPts val="1800"/>
              </a:spcBef>
              <a:spcAft>
                <a:spcPts val="0"/>
              </a:spcAft>
              <a:buClr>
                <a:schemeClr val="dk1"/>
              </a:buClr>
              <a:buSzPts val="3600"/>
              <a:buNone/>
              <a:defRPr sz="3600"/>
            </a:lvl6pPr>
            <a:lvl7pPr marL="3200400" lvl="6" indent="-228600" algn="l">
              <a:lnSpc>
                <a:spcPct val="90000"/>
              </a:lnSpc>
              <a:spcBef>
                <a:spcPts val="1800"/>
              </a:spcBef>
              <a:spcAft>
                <a:spcPts val="0"/>
              </a:spcAft>
              <a:buClr>
                <a:schemeClr val="dk1"/>
              </a:buClr>
              <a:buSzPts val="3600"/>
              <a:buNone/>
              <a:defRPr sz="3600"/>
            </a:lvl7pPr>
            <a:lvl8pPr marL="3657600" lvl="7" indent="-228600" algn="l">
              <a:lnSpc>
                <a:spcPct val="90000"/>
              </a:lnSpc>
              <a:spcBef>
                <a:spcPts val="1800"/>
              </a:spcBef>
              <a:spcAft>
                <a:spcPts val="0"/>
              </a:spcAft>
              <a:buClr>
                <a:schemeClr val="dk1"/>
              </a:buClr>
              <a:buSzPts val="3600"/>
              <a:buNone/>
              <a:defRPr sz="3600"/>
            </a:lvl8pPr>
            <a:lvl9pPr marL="4114800" lvl="8" indent="-228600" algn="l">
              <a:lnSpc>
                <a:spcPct val="90000"/>
              </a:lnSpc>
              <a:spcBef>
                <a:spcPts val="1800"/>
              </a:spcBef>
              <a:spcAft>
                <a:spcPts val="0"/>
              </a:spcAft>
              <a:buClr>
                <a:schemeClr val="dk1"/>
              </a:buClr>
              <a:buSzPts val="3600"/>
              <a:buNone/>
              <a:defRPr sz="3600"/>
            </a:lvl9pPr>
          </a:lstStyle>
          <a:p>
            <a:endParaRPr/>
          </a:p>
        </p:txBody>
      </p:sp>
      <p:sp>
        <p:nvSpPr>
          <p:cNvPr id="58" name="Google Shape;58;p10"/>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2267428" y="2926080"/>
            <a:ext cx="10617041" cy="102412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1520"/>
              <a:buFont typeface="Times New Roman"/>
              <a:buNone/>
              <a:defRPr sz="115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13994608" y="6319530"/>
            <a:ext cx="16664940" cy="31191200"/>
          </a:xfrm>
          <a:prstGeom prst="rect">
            <a:avLst/>
          </a:prstGeom>
          <a:noFill/>
          <a:ln>
            <a:noFill/>
          </a:ln>
        </p:spPr>
      </p:sp>
      <p:sp>
        <p:nvSpPr>
          <p:cNvPr id="64" name="Google Shape;64;p11"/>
          <p:cNvSpPr txBox="1">
            <a:spLocks noGrp="1"/>
          </p:cNvSpPr>
          <p:nvPr>
            <p:ph type="body" idx="1"/>
          </p:nvPr>
        </p:nvSpPr>
        <p:spPr>
          <a:xfrm>
            <a:off x="2267428" y="13167360"/>
            <a:ext cx="10617041" cy="243941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600"/>
              </a:spcBef>
              <a:spcAft>
                <a:spcPts val="0"/>
              </a:spcAft>
              <a:buClr>
                <a:schemeClr val="dk1"/>
              </a:buClr>
              <a:buSzPts val="5760"/>
              <a:buNone/>
              <a:defRPr sz="5760"/>
            </a:lvl1pPr>
            <a:lvl2pPr marL="914400" lvl="1" indent="-228600" algn="l">
              <a:lnSpc>
                <a:spcPct val="90000"/>
              </a:lnSpc>
              <a:spcBef>
                <a:spcPts val="1800"/>
              </a:spcBef>
              <a:spcAft>
                <a:spcPts val="0"/>
              </a:spcAft>
              <a:buClr>
                <a:schemeClr val="dk1"/>
              </a:buClr>
              <a:buSzPts val="5040"/>
              <a:buNone/>
              <a:defRPr sz="5040"/>
            </a:lvl2pPr>
            <a:lvl3pPr marL="1371600" lvl="2" indent="-228600" algn="l">
              <a:lnSpc>
                <a:spcPct val="90000"/>
              </a:lnSpc>
              <a:spcBef>
                <a:spcPts val="1800"/>
              </a:spcBef>
              <a:spcAft>
                <a:spcPts val="0"/>
              </a:spcAft>
              <a:buClr>
                <a:schemeClr val="dk1"/>
              </a:buClr>
              <a:buSzPts val="4320"/>
              <a:buNone/>
              <a:defRPr sz="4320"/>
            </a:lvl3pPr>
            <a:lvl4pPr marL="1828800" lvl="3" indent="-228600" algn="l">
              <a:lnSpc>
                <a:spcPct val="90000"/>
              </a:lnSpc>
              <a:spcBef>
                <a:spcPts val="1800"/>
              </a:spcBef>
              <a:spcAft>
                <a:spcPts val="0"/>
              </a:spcAft>
              <a:buClr>
                <a:schemeClr val="dk1"/>
              </a:buClr>
              <a:buSzPts val="3600"/>
              <a:buNone/>
              <a:defRPr sz="3600"/>
            </a:lvl4pPr>
            <a:lvl5pPr marL="2286000" lvl="4" indent="-228600" algn="l">
              <a:lnSpc>
                <a:spcPct val="90000"/>
              </a:lnSpc>
              <a:spcBef>
                <a:spcPts val="1800"/>
              </a:spcBef>
              <a:spcAft>
                <a:spcPts val="0"/>
              </a:spcAft>
              <a:buClr>
                <a:schemeClr val="dk1"/>
              </a:buClr>
              <a:buSzPts val="3600"/>
              <a:buNone/>
              <a:defRPr sz="3600"/>
            </a:lvl5pPr>
            <a:lvl6pPr marL="2743200" lvl="5" indent="-228600" algn="l">
              <a:lnSpc>
                <a:spcPct val="90000"/>
              </a:lnSpc>
              <a:spcBef>
                <a:spcPts val="1800"/>
              </a:spcBef>
              <a:spcAft>
                <a:spcPts val="0"/>
              </a:spcAft>
              <a:buClr>
                <a:schemeClr val="dk1"/>
              </a:buClr>
              <a:buSzPts val="3600"/>
              <a:buNone/>
              <a:defRPr sz="3600"/>
            </a:lvl6pPr>
            <a:lvl7pPr marL="3200400" lvl="6" indent="-228600" algn="l">
              <a:lnSpc>
                <a:spcPct val="90000"/>
              </a:lnSpc>
              <a:spcBef>
                <a:spcPts val="1800"/>
              </a:spcBef>
              <a:spcAft>
                <a:spcPts val="0"/>
              </a:spcAft>
              <a:buClr>
                <a:schemeClr val="dk1"/>
              </a:buClr>
              <a:buSzPts val="3600"/>
              <a:buNone/>
              <a:defRPr sz="3600"/>
            </a:lvl7pPr>
            <a:lvl8pPr marL="3657600" lvl="7" indent="-228600" algn="l">
              <a:lnSpc>
                <a:spcPct val="90000"/>
              </a:lnSpc>
              <a:spcBef>
                <a:spcPts val="1800"/>
              </a:spcBef>
              <a:spcAft>
                <a:spcPts val="0"/>
              </a:spcAft>
              <a:buClr>
                <a:schemeClr val="dk1"/>
              </a:buClr>
              <a:buSzPts val="3600"/>
              <a:buNone/>
              <a:defRPr sz="3600"/>
            </a:lvl8pPr>
            <a:lvl9pPr marL="4114800" lvl="8" indent="-228600" algn="l">
              <a:lnSpc>
                <a:spcPct val="90000"/>
              </a:lnSpc>
              <a:spcBef>
                <a:spcPts val="1800"/>
              </a:spcBef>
              <a:spcAft>
                <a:spcPts val="0"/>
              </a:spcAft>
              <a:buClr>
                <a:schemeClr val="dk1"/>
              </a:buClr>
              <a:buSzPts val="3600"/>
              <a:buNone/>
              <a:defRPr sz="3600"/>
            </a:lvl9pPr>
          </a:lstStyle>
          <a:p>
            <a:endParaRPr/>
          </a:p>
        </p:txBody>
      </p:sp>
      <p:sp>
        <p:nvSpPr>
          <p:cNvPr id="65" name="Google Shape;65;p11"/>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263140" y="2336810"/>
            <a:ext cx="28392120" cy="848360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5840"/>
              <a:buFont typeface="Times New Roman"/>
              <a:buNone/>
              <a:defRPr sz="15839" b="0" i="0" u="none" strike="noStrike" cap="non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2263140" y="11684000"/>
            <a:ext cx="28392120" cy="27848563"/>
          </a:xfrm>
          <a:prstGeom prst="rect">
            <a:avLst/>
          </a:prstGeom>
          <a:noFill/>
          <a:ln>
            <a:noFill/>
          </a:ln>
        </p:spPr>
        <p:txBody>
          <a:bodyPr spcFirstLastPara="1" wrap="square" lIns="91425" tIns="45700" rIns="91425" bIns="45700" anchor="t" anchorCtr="0">
            <a:normAutofit/>
          </a:bodyPr>
          <a:lstStyle>
            <a:lvl1pPr marL="457200" marR="0" lvl="0" indent="-868680" algn="l" rtl="0">
              <a:lnSpc>
                <a:spcPct val="90000"/>
              </a:lnSpc>
              <a:spcBef>
                <a:spcPts val="3600"/>
              </a:spcBef>
              <a:spcAft>
                <a:spcPts val="0"/>
              </a:spcAft>
              <a:buClr>
                <a:schemeClr val="dk1"/>
              </a:buClr>
              <a:buSzPts val="10080"/>
              <a:buFont typeface="Arial"/>
              <a:buChar char="•"/>
              <a:defRPr sz="10080" b="0" i="0" u="none" strike="noStrike" cap="none">
                <a:solidFill>
                  <a:schemeClr val="dk1"/>
                </a:solidFill>
                <a:latin typeface="Arial"/>
                <a:ea typeface="Arial"/>
                <a:cs typeface="Arial"/>
                <a:sym typeface="Arial"/>
              </a:defRPr>
            </a:lvl1pPr>
            <a:lvl2pPr marL="914400" marR="0" lvl="1" indent="-777240" algn="l" rtl="0">
              <a:lnSpc>
                <a:spcPct val="90000"/>
              </a:lnSpc>
              <a:spcBef>
                <a:spcPts val="1800"/>
              </a:spcBef>
              <a:spcAft>
                <a:spcPts val="0"/>
              </a:spcAft>
              <a:buClr>
                <a:schemeClr val="dk1"/>
              </a:buClr>
              <a:buSzPts val="8640"/>
              <a:buFont typeface="Arial"/>
              <a:buChar char="•"/>
              <a:defRPr sz="8640" b="0" i="0" u="none" strike="noStrike" cap="none">
                <a:solidFill>
                  <a:schemeClr val="dk1"/>
                </a:solidFill>
                <a:latin typeface="Arial"/>
                <a:ea typeface="Arial"/>
                <a:cs typeface="Arial"/>
                <a:sym typeface="Arial"/>
              </a:defRPr>
            </a:lvl2pPr>
            <a:lvl3pPr marL="1371600" marR="0" lvl="2" indent="-685800" algn="l" rtl="0">
              <a:lnSpc>
                <a:spcPct val="90000"/>
              </a:lnSpc>
              <a:spcBef>
                <a:spcPts val="1800"/>
              </a:spcBef>
              <a:spcAft>
                <a:spcPts val="0"/>
              </a:spcAft>
              <a:buClr>
                <a:schemeClr val="dk1"/>
              </a:buClr>
              <a:buSzPts val="7200"/>
              <a:buFont typeface="Arial"/>
              <a:buChar char="•"/>
              <a:defRPr sz="7200" b="0" i="0" u="none" strike="noStrike" cap="none">
                <a:solidFill>
                  <a:schemeClr val="dk1"/>
                </a:solidFill>
                <a:latin typeface="Arial"/>
                <a:ea typeface="Arial"/>
                <a:cs typeface="Arial"/>
                <a:sym typeface="Arial"/>
              </a:defRPr>
            </a:lvl3pPr>
            <a:lvl4pPr marL="1828800" marR="0" lvl="3" indent="-640080"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Arial"/>
                <a:ea typeface="Arial"/>
                <a:cs typeface="Arial"/>
                <a:sym typeface="Arial"/>
              </a:defRPr>
            </a:lvl4pPr>
            <a:lvl5pPr marL="2286000" marR="0" lvl="4"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Arial"/>
                <a:ea typeface="Arial"/>
                <a:cs typeface="Arial"/>
                <a:sym typeface="Arial"/>
              </a:defRPr>
            </a:lvl5pPr>
            <a:lvl6pPr marL="2743200" marR="0" lvl="5"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Arial"/>
                <a:ea typeface="Arial"/>
                <a:cs typeface="Arial"/>
                <a:sym typeface="Arial"/>
              </a:defRPr>
            </a:lvl6pPr>
            <a:lvl7pPr marL="3200400" marR="0" lvl="6"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Arial"/>
                <a:ea typeface="Arial"/>
                <a:cs typeface="Arial"/>
                <a:sym typeface="Arial"/>
              </a:defRPr>
            </a:lvl7pPr>
            <a:lvl8pPr marL="3657600" marR="0" lvl="7"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Arial"/>
                <a:ea typeface="Arial"/>
                <a:cs typeface="Arial"/>
                <a:sym typeface="Arial"/>
              </a:defRPr>
            </a:lvl8pPr>
            <a:lvl9pPr marL="4114800" marR="0" lvl="8" indent="-640079" algn="l" rtl="0">
              <a:lnSpc>
                <a:spcPct val="90000"/>
              </a:lnSpc>
              <a:spcBef>
                <a:spcPts val="1800"/>
              </a:spcBef>
              <a:spcAft>
                <a:spcPts val="0"/>
              </a:spcAft>
              <a:buClr>
                <a:schemeClr val="dk1"/>
              </a:buClr>
              <a:buSzPts val="6480"/>
              <a:buFont typeface="Arial"/>
              <a:buChar char="•"/>
              <a:defRPr sz="6480" b="0" i="0" u="none" strike="noStrike" cap="none">
                <a:solidFill>
                  <a:schemeClr val="dk1"/>
                </a:solidFill>
                <a:latin typeface="Arial"/>
                <a:ea typeface="Arial"/>
                <a:cs typeface="Arial"/>
                <a:sym typeface="Arial"/>
              </a:defRPr>
            </a:lvl9pPr>
          </a:lstStyle>
          <a:p>
            <a:endParaRPr/>
          </a:p>
        </p:txBody>
      </p:sp>
      <p:sp>
        <p:nvSpPr>
          <p:cNvPr id="8" name="Google Shape;8;p2"/>
          <p:cNvSpPr txBox="1">
            <a:spLocks noGrp="1"/>
          </p:cNvSpPr>
          <p:nvPr>
            <p:ph type="dt" idx="10"/>
          </p:nvPr>
        </p:nvSpPr>
        <p:spPr>
          <a:xfrm>
            <a:off x="2263140" y="40680650"/>
            <a:ext cx="7406640" cy="23368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432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7258"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7258"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7258"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7258"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7258"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7258"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7258"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7258" b="0" i="0" u="none" strike="noStrike" cap="none">
                <a:solidFill>
                  <a:schemeClr val="dk1"/>
                </a:solidFill>
                <a:latin typeface="Arial"/>
                <a:ea typeface="Arial"/>
                <a:cs typeface="Arial"/>
                <a:sym typeface="Arial"/>
              </a:defRPr>
            </a:lvl9pPr>
          </a:lstStyle>
          <a:p>
            <a:endParaRPr/>
          </a:p>
        </p:txBody>
      </p:sp>
      <p:sp>
        <p:nvSpPr>
          <p:cNvPr id="9" name="Google Shape;9;p2"/>
          <p:cNvSpPr txBox="1">
            <a:spLocks noGrp="1"/>
          </p:cNvSpPr>
          <p:nvPr>
            <p:ph type="ftr" idx="11"/>
          </p:nvPr>
        </p:nvSpPr>
        <p:spPr>
          <a:xfrm>
            <a:off x="10904220" y="40680650"/>
            <a:ext cx="11109960" cy="23368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32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7258"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7258"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7258"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7258"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7258"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7258"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7258"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7258" b="0" i="0" u="none" strike="noStrike" cap="none">
                <a:solidFill>
                  <a:schemeClr val="dk1"/>
                </a:solidFill>
                <a:latin typeface="Arial"/>
                <a:ea typeface="Arial"/>
                <a:cs typeface="Arial"/>
                <a:sym typeface="Arial"/>
              </a:defRPr>
            </a:lvl9pPr>
          </a:lstStyle>
          <a:p>
            <a:endParaRPr/>
          </a:p>
        </p:txBody>
      </p:sp>
      <p:sp>
        <p:nvSpPr>
          <p:cNvPr id="10" name="Google Shape;10;p2"/>
          <p:cNvSpPr txBox="1">
            <a:spLocks noGrp="1"/>
          </p:cNvSpPr>
          <p:nvPr>
            <p:ph type="sldNum" idx="12"/>
          </p:nvPr>
        </p:nvSpPr>
        <p:spPr>
          <a:xfrm>
            <a:off x="23248620" y="40680650"/>
            <a:ext cx="7406640" cy="23368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4320" b="0" i="0" u="none" strike="noStrike" cap="none">
                <a:solidFill>
                  <a:srgbClr val="888888"/>
                </a:solidFill>
                <a:latin typeface="Arial"/>
                <a:ea typeface="Arial"/>
                <a:cs typeface="Arial"/>
                <a:sym typeface="Arial"/>
              </a:defRPr>
            </a:lvl1pPr>
            <a:lvl2pPr marL="0" marR="0" lvl="1" indent="0" algn="r" rtl="0">
              <a:spcBef>
                <a:spcPts val="0"/>
              </a:spcBef>
              <a:buNone/>
              <a:defRPr sz="4320" b="0" i="0" u="none" strike="noStrike" cap="none">
                <a:solidFill>
                  <a:srgbClr val="888888"/>
                </a:solidFill>
                <a:latin typeface="Arial"/>
                <a:ea typeface="Arial"/>
                <a:cs typeface="Arial"/>
                <a:sym typeface="Arial"/>
              </a:defRPr>
            </a:lvl2pPr>
            <a:lvl3pPr marL="0" marR="0" lvl="2" indent="0" algn="r" rtl="0">
              <a:spcBef>
                <a:spcPts val="0"/>
              </a:spcBef>
              <a:buNone/>
              <a:defRPr sz="4320" b="0" i="0" u="none" strike="noStrike" cap="none">
                <a:solidFill>
                  <a:srgbClr val="888888"/>
                </a:solidFill>
                <a:latin typeface="Arial"/>
                <a:ea typeface="Arial"/>
                <a:cs typeface="Arial"/>
                <a:sym typeface="Arial"/>
              </a:defRPr>
            </a:lvl3pPr>
            <a:lvl4pPr marL="0" marR="0" lvl="3" indent="0" algn="r" rtl="0">
              <a:spcBef>
                <a:spcPts val="0"/>
              </a:spcBef>
              <a:buNone/>
              <a:defRPr sz="4320" b="0" i="0" u="none" strike="noStrike" cap="none">
                <a:solidFill>
                  <a:srgbClr val="888888"/>
                </a:solidFill>
                <a:latin typeface="Arial"/>
                <a:ea typeface="Arial"/>
                <a:cs typeface="Arial"/>
                <a:sym typeface="Arial"/>
              </a:defRPr>
            </a:lvl4pPr>
            <a:lvl5pPr marL="0" marR="0" lvl="4" indent="0" algn="r" rtl="0">
              <a:spcBef>
                <a:spcPts val="0"/>
              </a:spcBef>
              <a:buNone/>
              <a:defRPr sz="4320" b="0" i="0" u="none" strike="noStrike" cap="none">
                <a:solidFill>
                  <a:srgbClr val="888888"/>
                </a:solidFill>
                <a:latin typeface="Arial"/>
                <a:ea typeface="Arial"/>
                <a:cs typeface="Arial"/>
                <a:sym typeface="Arial"/>
              </a:defRPr>
            </a:lvl5pPr>
            <a:lvl6pPr marL="0" marR="0" lvl="5" indent="0" algn="r" rtl="0">
              <a:spcBef>
                <a:spcPts val="0"/>
              </a:spcBef>
              <a:buNone/>
              <a:defRPr sz="4320" b="0" i="0" u="none" strike="noStrike" cap="none">
                <a:solidFill>
                  <a:srgbClr val="888888"/>
                </a:solidFill>
                <a:latin typeface="Arial"/>
                <a:ea typeface="Arial"/>
                <a:cs typeface="Arial"/>
                <a:sym typeface="Arial"/>
              </a:defRPr>
            </a:lvl6pPr>
            <a:lvl7pPr marL="0" marR="0" lvl="6" indent="0" algn="r" rtl="0">
              <a:spcBef>
                <a:spcPts val="0"/>
              </a:spcBef>
              <a:buNone/>
              <a:defRPr sz="4320" b="0" i="0" u="none" strike="noStrike" cap="none">
                <a:solidFill>
                  <a:srgbClr val="888888"/>
                </a:solidFill>
                <a:latin typeface="Arial"/>
                <a:ea typeface="Arial"/>
                <a:cs typeface="Arial"/>
                <a:sym typeface="Arial"/>
              </a:defRPr>
            </a:lvl7pPr>
            <a:lvl8pPr marL="0" marR="0" lvl="7" indent="0" algn="r" rtl="0">
              <a:spcBef>
                <a:spcPts val="0"/>
              </a:spcBef>
              <a:buNone/>
              <a:defRPr sz="4320" b="0" i="0" u="none" strike="noStrike" cap="none">
                <a:solidFill>
                  <a:srgbClr val="888888"/>
                </a:solidFill>
                <a:latin typeface="Arial"/>
                <a:ea typeface="Arial"/>
                <a:cs typeface="Arial"/>
                <a:sym typeface="Arial"/>
              </a:defRPr>
            </a:lvl8pPr>
            <a:lvl9pPr marL="0" marR="0" lvl="8" indent="0" algn="r" rtl="0">
              <a:spcBef>
                <a:spcPts val="0"/>
              </a:spcBef>
              <a:buNone/>
              <a:defRPr sz="432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cbi.nlm.nih.gov/pmc/articles/PMC4831206/" TargetMode="Externa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2.xml"/><Relationship Id="rId4" Type="http://schemas.openxmlformats.org/officeDocument/2006/relationships/chart" Target="../charts/chart1.xml"/><Relationship Id="rId9" Type="http://schemas.openxmlformats.org/officeDocument/2006/relationships/hyperlink" Target="https://www.verywellmind.com/how-to-maintain-interpersonal-relationships-520485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5D5F7"/>
        </a:solidFill>
        <a:effectLst/>
      </p:bgPr>
    </p:bg>
    <p:spTree>
      <p:nvGrpSpPr>
        <p:cNvPr id="1" name="Shape 83"/>
        <p:cNvGrpSpPr/>
        <p:nvPr/>
      </p:nvGrpSpPr>
      <p:grpSpPr>
        <a:xfrm>
          <a:off x="0" y="0"/>
          <a:ext cx="0" cy="0"/>
          <a:chOff x="0" y="0"/>
          <a:chExt cx="0" cy="0"/>
        </a:xfrm>
      </p:grpSpPr>
      <p:sp>
        <p:nvSpPr>
          <p:cNvPr id="84" name="Google Shape;84;p1" descr="decorative"/>
          <p:cNvSpPr/>
          <p:nvPr/>
        </p:nvSpPr>
        <p:spPr>
          <a:xfrm>
            <a:off x="0" y="675640"/>
            <a:ext cx="30175200" cy="329184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b="0" i="0" u="none" strike="noStrike" cap="none">
              <a:solidFill>
                <a:schemeClr val="lt1"/>
              </a:solidFill>
              <a:latin typeface="Arial"/>
              <a:ea typeface="Arial"/>
              <a:cs typeface="Arial"/>
              <a:sym typeface="Arial"/>
            </a:endParaRPr>
          </a:p>
        </p:txBody>
      </p:sp>
      <p:sp>
        <p:nvSpPr>
          <p:cNvPr id="85" name="Google Shape;85;p1" descr="decorative"/>
          <p:cNvSpPr/>
          <p:nvPr/>
        </p:nvSpPr>
        <p:spPr>
          <a:xfrm>
            <a:off x="6035040" y="3418840"/>
            <a:ext cx="26883360" cy="182880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b="0" i="0" u="none" strike="noStrike" cap="none">
              <a:solidFill>
                <a:srgbClr val="D64309"/>
              </a:solidFill>
              <a:latin typeface="Arial"/>
              <a:ea typeface="Arial"/>
              <a:cs typeface="Arial"/>
              <a:sym typeface="Arial"/>
            </a:endParaRPr>
          </a:p>
        </p:txBody>
      </p:sp>
      <p:sp>
        <p:nvSpPr>
          <p:cNvPr id="86" name="Google Shape;86;p1" descr="decorative"/>
          <p:cNvSpPr/>
          <p:nvPr/>
        </p:nvSpPr>
        <p:spPr>
          <a:xfrm>
            <a:off x="548640" y="6162040"/>
            <a:ext cx="32369760" cy="1828800"/>
          </a:xfrm>
          <a:prstGeom prst="rect">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a:solidFill>
                  <a:schemeClr val="lt1"/>
                </a:solidFill>
              </a:rPr>
              <a:t>Research Question: </a:t>
            </a:r>
            <a:r>
              <a:rPr lang="en-US" sz="3600">
                <a:solidFill>
                  <a:schemeClr val="lt1"/>
                </a:solidFill>
                <a:latin typeface="Times New Roman"/>
                <a:ea typeface="Times New Roman"/>
                <a:cs typeface="Times New Roman"/>
                <a:sym typeface="Times New Roman"/>
              </a:rPr>
              <a:t>How does the lack of interpersonal relationships and medical support impact the mental health in  LGBTQ+ youth ?</a:t>
            </a:r>
            <a:endParaRPr sz="3600" b="0" i="0" u="none" strike="noStrike" cap="none">
              <a:solidFill>
                <a:schemeClr val="lt1"/>
              </a:solidFill>
              <a:latin typeface="Arial"/>
              <a:ea typeface="Arial"/>
              <a:cs typeface="Arial"/>
              <a:sym typeface="Arial"/>
            </a:endParaRPr>
          </a:p>
        </p:txBody>
      </p:sp>
      <p:sp>
        <p:nvSpPr>
          <p:cNvPr id="87" name="Google Shape;87;p1"/>
          <p:cNvSpPr txBox="1"/>
          <p:nvPr/>
        </p:nvSpPr>
        <p:spPr>
          <a:xfrm>
            <a:off x="765693" y="10520395"/>
            <a:ext cx="95463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endParaRPr sz="3200" b="0" i="0" u="none" strike="noStrike" cap="none">
              <a:solidFill>
                <a:srgbClr val="0033A0"/>
              </a:solidFill>
              <a:latin typeface="Times New Roman"/>
              <a:ea typeface="Times New Roman"/>
              <a:cs typeface="Times New Roman"/>
              <a:sym typeface="Times New Roman"/>
            </a:endParaRPr>
          </a:p>
        </p:txBody>
      </p:sp>
      <p:sp>
        <p:nvSpPr>
          <p:cNvPr id="88" name="Google Shape;88;p1"/>
          <p:cNvSpPr txBox="1"/>
          <p:nvPr/>
        </p:nvSpPr>
        <p:spPr>
          <a:xfrm>
            <a:off x="1073898" y="8244813"/>
            <a:ext cx="72882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i="0" u="none" strike="noStrike" cap="none">
                <a:solidFill>
                  <a:srgbClr val="AD2751"/>
                </a:solidFill>
                <a:latin typeface="Times New Roman"/>
                <a:ea typeface="Times New Roman"/>
                <a:cs typeface="Times New Roman"/>
                <a:sym typeface="Times New Roman"/>
              </a:rPr>
              <a:t>INTRODUCTION</a:t>
            </a:r>
            <a:endParaRPr/>
          </a:p>
        </p:txBody>
      </p:sp>
      <p:sp>
        <p:nvSpPr>
          <p:cNvPr id="89" name="Google Shape;89;p1"/>
          <p:cNvSpPr txBox="1"/>
          <p:nvPr/>
        </p:nvSpPr>
        <p:spPr>
          <a:xfrm>
            <a:off x="664174" y="18561350"/>
            <a:ext cx="87159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a:solidFill>
                  <a:srgbClr val="AD2751"/>
                </a:solidFill>
                <a:latin typeface="Times New Roman"/>
                <a:ea typeface="Times New Roman"/>
                <a:cs typeface="Times New Roman"/>
                <a:sym typeface="Times New Roman"/>
              </a:rPr>
              <a:t>Background Information</a:t>
            </a:r>
            <a:endParaRPr/>
          </a:p>
        </p:txBody>
      </p:sp>
      <p:sp>
        <p:nvSpPr>
          <p:cNvPr id="90" name="Google Shape;90;p1"/>
          <p:cNvSpPr txBox="1"/>
          <p:nvPr/>
        </p:nvSpPr>
        <p:spPr>
          <a:xfrm>
            <a:off x="706443" y="19660362"/>
            <a:ext cx="9546336" cy="591264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3200">
                <a:solidFill>
                  <a:srgbClr val="0033A0"/>
                </a:solidFill>
                <a:latin typeface="Times New Roman"/>
                <a:ea typeface="Times New Roman"/>
                <a:cs typeface="Times New Roman"/>
                <a:sym typeface="Times New Roman"/>
              </a:rPr>
              <a:t>The age group of 13-17 in a Trevor Project study on mental health in LGBTQ+ youth was shown to have the highest rates for considering suicide, attempting suicide, having symptoms of depression, and of anxiety. Transgender and nonbinary youth had the highest rates of these out of various gender identities. The study also shows intersectionality between how different races are affected which is shown through a graph below.</a:t>
            </a:r>
            <a:endParaRPr sz="3200">
              <a:solidFill>
                <a:schemeClr val="dk1"/>
              </a:solidFill>
              <a:latin typeface="Arial"/>
              <a:ea typeface="Arial"/>
              <a:cs typeface="Arial"/>
              <a:sym typeface="Arial"/>
            </a:endParaRPr>
          </a:p>
        </p:txBody>
      </p:sp>
      <p:sp>
        <p:nvSpPr>
          <p:cNvPr id="91" name="Google Shape;91;p1"/>
          <p:cNvSpPr txBox="1"/>
          <p:nvPr/>
        </p:nvSpPr>
        <p:spPr>
          <a:xfrm>
            <a:off x="894077" y="1304125"/>
            <a:ext cx="26883300" cy="1200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200" b="1">
                <a:solidFill>
                  <a:schemeClr val="lt1"/>
                </a:solidFill>
                <a:latin typeface="Times New Roman"/>
                <a:ea typeface="Times New Roman"/>
                <a:cs typeface="Times New Roman"/>
                <a:sym typeface="Times New Roman"/>
              </a:rPr>
              <a:t>MENTAL HEALTH IN THE LGBTQ+ YOUTH COMMUNITY</a:t>
            </a:r>
            <a:endParaRPr/>
          </a:p>
        </p:txBody>
      </p:sp>
      <p:sp>
        <p:nvSpPr>
          <p:cNvPr id="92" name="Google Shape;92;p1"/>
          <p:cNvSpPr txBox="1"/>
          <p:nvPr/>
        </p:nvSpPr>
        <p:spPr>
          <a:xfrm>
            <a:off x="10764524" y="3363636"/>
            <a:ext cx="22341600" cy="1939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a:solidFill>
                  <a:schemeClr val="lt1"/>
                </a:solidFill>
                <a:latin typeface="Times New Roman"/>
                <a:ea typeface="Times New Roman"/>
                <a:cs typeface="Times New Roman"/>
                <a:sym typeface="Times New Roman"/>
              </a:rPr>
              <a:t>By: Maria Hester   																					</a:t>
            </a:r>
            <a:endParaRPr sz="6000" b="1">
              <a:solidFill>
                <a:schemeClr val="lt1"/>
              </a:solidFill>
              <a:latin typeface="Times New Roman"/>
              <a:ea typeface="Times New Roman"/>
              <a:cs typeface="Times New Roman"/>
              <a:sym typeface="Times New Roman"/>
            </a:endParaRPr>
          </a:p>
          <a:p>
            <a:pPr marL="0" marR="0" lvl="0" indent="0" algn="l" rtl="0">
              <a:spcBef>
                <a:spcPts val="0"/>
              </a:spcBef>
              <a:spcAft>
                <a:spcPts val="0"/>
              </a:spcAft>
              <a:buNone/>
            </a:pPr>
            <a:r>
              <a:rPr lang="en-US" sz="6000" b="1">
                <a:solidFill>
                  <a:schemeClr val="lt1"/>
                </a:solidFill>
                <a:latin typeface="Times New Roman"/>
                <a:ea typeface="Times New Roman"/>
                <a:cs typeface="Times New Roman"/>
                <a:sym typeface="Times New Roman"/>
              </a:rPr>
              <a:t>Creative Studies </a:t>
            </a:r>
            <a:endParaRPr sz="6400"/>
          </a:p>
        </p:txBody>
      </p:sp>
      <p:sp>
        <p:nvSpPr>
          <p:cNvPr id="93" name="Google Shape;93;p1"/>
          <p:cNvSpPr txBox="1"/>
          <p:nvPr/>
        </p:nvSpPr>
        <p:spPr>
          <a:xfrm>
            <a:off x="11205385" y="9514563"/>
            <a:ext cx="9743400" cy="52320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endParaRPr sz="2800">
              <a:solidFill>
                <a:schemeClr val="dk1"/>
              </a:solidFill>
              <a:latin typeface="Arial"/>
              <a:ea typeface="Arial"/>
              <a:cs typeface="Arial"/>
              <a:sym typeface="Arial"/>
            </a:endParaRPr>
          </a:p>
        </p:txBody>
      </p:sp>
      <p:sp>
        <p:nvSpPr>
          <p:cNvPr id="94" name="Google Shape;94;p1"/>
          <p:cNvSpPr txBox="1"/>
          <p:nvPr/>
        </p:nvSpPr>
        <p:spPr>
          <a:xfrm>
            <a:off x="21421322" y="28196288"/>
            <a:ext cx="74991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a:solidFill>
                  <a:srgbClr val="AD2751"/>
                </a:solidFill>
                <a:latin typeface="Times New Roman"/>
                <a:ea typeface="Times New Roman"/>
                <a:cs typeface="Times New Roman"/>
                <a:sym typeface="Times New Roman"/>
              </a:rPr>
              <a:t>CONCLUSION</a:t>
            </a:r>
            <a:endParaRPr/>
          </a:p>
        </p:txBody>
      </p:sp>
      <p:sp>
        <p:nvSpPr>
          <p:cNvPr id="95" name="Google Shape;95;p1" descr="decorative"/>
          <p:cNvSpPr/>
          <p:nvPr/>
        </p:nvSpPr>
        <p:spPr>
          <a:xfrm rot="5400000">
            <a:off x="-4597400" y="23870920"/>
            <a:ext cx="30632400" cy="9144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Arial"/>
              <a:ea typeface="Arial"/>
              <a:cs typeface="Arial"/>
              <a:sym typeface="Arial"/>
            </a:endParaRPr>
          </a:p>
        </p:txBody>
      </p:sp>
      <p:sp>
        <p:nvSpPr>
          <p:cNvPr id="96" name="Google Shape;96;p1" descr="decorative"/>
          <p:cNvSpPr/>
          <p:nvPr/>
        </p:nvSpPr>
        <p:spPr>
          <a:xfrm rot="5400000">
            <a:off x="5806284" y="23870920"/>
            <a:ext cx="30632400" cy="9144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Arial"/>
              <a:ea typeface="Arial"/>
              <a:cs typeface="Arial"/>
              <a:sym typeface="Arial"/>
            </a:endParaRPr>
          </a:p>
        </p:txBody>
      </p:sp>
      <p:sp>
        <p:nvSpPr>
          <p:cNvPr id="97" name="Google Shape;97;p1"/>
          <p:cNvSpPr txBox="1"/>
          <p:nvPr/>
        </p:nvSpPr>
        <p:spPr>
          <a:xfrm>
            <a:off x="11074400" y="8244886"/>
            <a:ext cx="79449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a:solidFill>
                  <a:srgbClr val="AD2751"/>
                </a:solidFill>
                <a:latin typeface="Times New Roman"/>
                <a:ea typeface="Times New Roman"/>
                <a:cs typeface="Times New Roman"/>
                <a:sym typeface="Times New Roman"/>
              </a:rPr>
              <a:t>Data and Findings</a:t>
            </a:r>
            <a:endParaRPr/>
          </a:p>
        </p:txBody>
      </p:sp>
      <p:sp>
        <p:nvSpPr>
          <p:cNvPr id="98" name="Google Shape;98;p1" descr="decorative"/>
          <p:cNvSpPr/>
          <p:nvPr/>
        </p:nvSpPr>
        <p:spPr>
          <a:xfrm rot="10800000">
            <a:off x="827453" y="17916842"/>
            <a:ext cx="9418320" cy="9144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Times New Roman"/>
              <a:ea typeface="Times New Roman"/>
              <a:cs typeface="Times New Roman"/>
              <a:sym typeface="Times New Roman"/>
            </a:endParaRPr>
          </a:p>
        </p:txBody>
      </p:sp>
      <p:sp>
        <p:nvSpPr>
          <p:cNvPr id="99" name="Google Shape;99;p1" descr="decorative"/>
          <p:cNvSpPr/>
          <p:nvPr/>
        </p:nvSpPr>
        <p:spPr>
          <a:xfrm rot="10800000">
            <a:off x="11179133" y="17539250"/>
            <a:ext cx="9418320" cy="9144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Times New Roman"/>
              <a:ea typeface="Times New Roman"/>
              <a:cs typeface="Times New Roman"/>
              <a:sym typeface="Times New Roman"/>
            </a:endParaRPr>
          </a:p>
        </p:txBody>
      </p:sp>
      <p:sp>
        <p:nvSpPr>
          <p:cNvPr id="100" name="Google Shape;100;p1"/>
          <p:cNvSpPr txBox="1"/>
          <p:nvPr/>
        </p:nvSpPr>
        <p:spPr>
          <a:xfrm>
            <a:off x="21516839" y="29410807"/>
            <a:ext cx="9743400" cy="3540300"/>
          </a:xfrm>
          <a:prstGeom prst="rect">
            <a:avLst/>
          </a:prstGeom>
          <a:noFill/>
          <a:ln>
            <a:noFill/>
          </a:ln>
        </p:spPr>
        <p:txBody>
          <a:bodyPr spcFirstLastPara="1" wrap="square" lIns="91425" tIns="45700" rIns="91425" bIns="45700" anchor="t" anchorCtr="0">
            <a:spAutoFit/>
          </a:bodyPr>
          <a:lstStyle/>
          <a:p>
            <a:pPr marL="342900" lvl="0" indent="-342900" algn="l" rtl="0">
              <a:lnSpc>
                <a:spcPct val="150000"/>
              </a:lnSpc>
              <a:spcBef>
                <a:spcPts val="0"/>
              </a:spcBef>
              <a:spcAft>
                <a:spcPts val="0"/>
              </a:spcAft>
              <a:buClr>
                <a:srgbClr val="0033A0"/>
              </a:buClr>
              <a:buSzPts val="3200"/>
              <a:buChar char="•"/>
            </a:pPr>
            <a:r>
              <a:rPr lang="en-US" sz="3200">
                <a:solidFill>
                  <a:srgbClr val="0033A0"/>
                </a:solidFill>
                <a:latin typeface="Times New Roman"/>
                <a:ea typeface="Times New Roman"/>
                <a:cs typeface="Times New Roman"/>
                <a:sym typeface="Times New Roman"/>
              </a:rPr>
              <a:t>A study by PubMed reported that “family acceptance predicts greater self-esteem, social support, and general health status” which essentially means that family acceptance of LGBTQ+ youth correlates with positive mental and physical health. </a:t>
            </a:r>
            <a:endParaRPr sz="8000">
              <a:solidFill>
                <a:schemeClr val="dk1"/>
              </a:solidFill>
            </a:endParaRPr>
          </a:p>
        </p:txBody>
      </p:sp>
      <p:sp>
        <p:nvSpPr>
          <p:cNvPr id="101" name="Google Shape;101;p1"/>
          <p:cNvSpPr txBox="1"/>
          <p:nvPr/>
        </p:nvSpPr>
        <p:spPr>
          <a:xfrm>
            <a:off x="21741664" y="32887721"/>
            <a:ext cx="9743400" cy="1209600"/>
          </a:xfrm>
          <a:prstGeom prst="rect">
            <a:avLst/>
          </a:prstGeom>
          <a:noFill/>
          <a:ln>
            <a:noFill/>
          </a:ln>
        </p:spPr>
        <p:txBody>
          <a:bodyPr spcFirstLastPara="1" wrap="square" lIns="91425" tIns="45700" rIns="91425" bIns="45700" anchor="t" anchorCtr="0">
            <a:spAutoFit/>
          </a:bodyPr>
          <a:lstStyle/>
          <a:p>
            <a:pPr marL="0" marR="0" lvl="0" indent="0" algn="l" rtl="0">
              <a:lnSpc>
                <a:spcPct val="200000"/>
              </a:lnSpc>
              <a:spcBef>
                <a:spcPts val="0"/>
              </a:spcBef>
              <a:spcAft>
                <a:spcPts val="0"/>
              </a:spcAft>
              <a:buNone/>
            </a:pPr>
            <a:endParaRPr sz="7258">
              <a:solidFill>
                <a:srgbClr val="0033A0"/>
              </a:solidFill>
              <a:latin typeface="Arial"/>
              <a:ea typeface="Arial"/>
              <a:cs typeface="Arial"/>
              <a:sym typeface="Arial"/>
            </a:endParaRPr>
          </a:p>
        </p:txBody>
      </p:sp>
      <p:sp>
        <p:nvSpPr>
          <p:cNvPr id="102" name="Google Shape;102;p1" descr="decorative"/>
          <p:cNvSpPr/>
          <p:nvPr/>
        </p:nvSpPr>
        <p:spPr>
          <a:xfrm>
            <a:off x="0" y="42916840"/>
            <a:ext cx="32918400" cy="18288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Arial"/>
              <a:ea typeface="Arial"/>
              <a:cs typeface="Arial"/>
              <a:sym typeface="Arial"/>
            </a:endParaRPr>
          </a:p>
        </p:txBody>
      </p:sp>
      <p:sp>
        <p:nvSpPr>
          <p:cNvPr id="103" name="Google Shape;103;p1"/>
          <p:cNvSpPr txBox="1"/>
          <p:nvPr/>
        </p:nvSpPr>
        <p:spPr>
          <a:xfrm>
            <a:off x="110493" y="38400717"/>
            <a:ext cx="10201200" cy="427890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3200">
                <a:solidFill>
                  <a:srgbClr val="0033A0"/>
                </a:solidFill>
                <a:latin typeface="Times New Roman"/>
                <a:ea typeface="Times New Roman"/>
                <a:cs typeface="Times New Roman"/>
                <a:sym typeface="Times New Roman"/>
              </a:rPr>
              <a:t>While researching for this project, I utilized documents and scholarly articles from Duke Libraries, JSTOR, and Google Scholar. One of my main statistical sources was a study from the Trevor Project which gave a multitude of results about the correlation between LGBTQ+ youth mental health and age and race. </a:t>
            </a:r>
            <a:endParaRPr sz="3200">
              <a:solidFill>
                <a:schemeClr val="dk1"/>
              </a:solidFill>
              <a:latin typeface="Arial"/>
              <a:ea typeface="Arial"/>
              <a:cs typeface="Arial"/>
              <a:sym typeface="Arial"/>
            </a:endParaRPr>
          </a:p>
        </p:txBody>
      </p:sp>
      <p:sp>
        <p:nvSpPr>
          <p:cNvPr id="104" name="Google Shape;104;p1"/>
          <p:cNvSpPr txBox="1"/>
          <p:nvPr/>
        </p:nvSpPr>
        <p:spPr>
          <a:xfrm>
            <a:off x="294799" y="37384935"/>
            <a:ext cx="65517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a:solidFill>
                  <a:srgbClr val="AD2751"/>
                </a:solidFill>
                <a:latin typeface="Times New Roman"/>
                <a:ea typeface="Times New Roman"/>
                <a:cs typeface="Times New Roman"/>
                <a:sym typeface="Times New Roman"/>
              </a:rPr>
              <a:t>METHODOLOGY</a:t>
            </a:r>
            <a:endParaRPr/>
          </a:p>
        </p:txBody>
      </p:sp>
      <p:sp>
        <p:nvSpPr>
          <p:cNvPr id="105" name="Google Shape;105;p1" descr="decorative"/>
          <p:cNvSpPr/>
          <p:nvPr/>
        </p:nvSpPr>
        <p:spPr>
          <a:xfrm rot="10800000">
            <a:off x="360836" y="37045813"/>
            <a:ext cx="9418320" cy="9144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Times New Roman"/>
              <a:ea typeface="Times New Roman"/>
              <a:cs typeface="Times New Roman"/>
              <a:sym typeface="Times New Roman"/>
            </a:endParaRPr>
          </a:p>
        </p:txBody>
      </p:sp>
      <p:sp>
        <p:nvSpPr>
          <p:cNvPr id="106" name="Google Shape;106;p1"/>
          <p:cNvSpPr txBox="1"/>
          <p:nvPr/>
        </p:nvSpPr>
        <p:spPr>
          <a:xfrm>
            <a:off x="11048962" y="26287223"/>
            <a:ext cx="9743400" cy="7973100"/>
          </a:xfrm>
          <a:prstGeom prst="rect">
            <a:avLst/>
          </a:prstGeom>
          <a:noFill/>
          <a:ln>
            <a:noFill/>
          </a:ln>
        </p:spPr>
        <p:txBody>
          <a:bodyPr spcFirstLastPara="1" wrap="square" lIns="91425" tIns="45700" rIns="91425" bIns="45700" anchor="t" anchorCtr="0">
            <a:spAutoFit/>
          </a:bodyPr>
          <a:lstStyle/>
          <a:p>
            <a:pPr marL="342900" lvl="0" indent="-342900" algn="l" rtl="0">
              <a:lnSpc>
                <a:spcPct val="150000"/>
              </a:lnSpc>
              <a:spcBef>
                <a:spcPts val="0"/>
              </a:spcBef>
              <a:spcAft>
                <a:spcPts val="0"/>
              </a:spcAft>
              <a:buClr>
                <a:srgbClr val="0033A0"/>
              </a:buClr>
              <a:buSzPts val="3200"/>
              <a:buChar char="•"/>
            </a:pPr>
            <a:r>
              <a:rPr lang="en-US" sz="3200">
                <a:solidFill>
                  <a:srgbClr val="0033A0"/>
                </a:solidFill>
                <a:latin typeface="Times New Roman"/>
                <a:ea typeface="Times New Roman"/>
                <a:cs typeface="Times New Roman"/>
                <a:sym typeface="Times New Roman"/>
              </a:rPr>
              <a:t>A study by the American Psychological Association showed that despite improvements for recognizing diversity as a society, there is still "considerable variability in support across communities" (APA, 2021). Other studies from Duke Libraries show that the reinforcement of homophobic ideologies and stigmas can continue to contribute to negative mental health despite being in a supportive community. Therefore we need to address and not ignore these issues while still giving as much emotional and social support as we can to LGBTQ+ youth.</a:t>
            </a:r>
            <a:endParaRPr>
              <a:solidFill>
                <a:schemeClr val="dk1"/>
              </a:solidFill>
            </a:endParaRPr>
          </a:p>
        </p:txBody>
      </p:sp>
      <p:sp>
        <p:nvSpPr>
          <p:cNvPr id="107" name="Google Shape;107;p1" descr="decorative"/>
          <p:cNvSpPr/>
          <p:nvPr/>
        </p:nvSpPr>
        <p:spPr>
          <a:xfrm rot="10800000">
            <a:off x="21756946" y="28003131"/>
            <a:ext cx="10058400" cy="9144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Arial"/>
              <a:ea typeface="Arial"/>
              <a:cs typeface="Arial"/>
              <a:sym typeface="Arial"/>
            </a:endParaRPr>
          </a:p>
        </p:txBody>
      </p:sp>
      <p:sp>
        <p:nvSpPr>
          <p:cNvPr id="108" name="Google Shape;108;p1"/>
          <p:cNvSpPr txBox="1"/>
          <p:nvPr/>
        </p:nvSpPr>
        <p:spPr>
          <a:xfrm>
            <a:off x="21516839" y="33149810"/>
            <a:ext cx="9743400" cy="4278900"/>
          </a:xfrm>
          <a:prstGeom prst="rect">
            <a:avLst/>
          </a:prstGeom>
          <a:noFill/>
          <a:ln>
            <a:noFill/>
          </a:ln>
        </p:spPr>
        <p:txBody>
          <a:bodyPr spcFirstLastPara="1" wrap="square" lIns="91425" tIns="45700" rIns="91425" bIns="45700" anchor="t" anchorCtr="0">
            <a:spAutoFit/>
          </a:bodyPr>
          <a:lstStyle/>
          <a:p>
            <a:pPr marL="342900" lvl="0" indent="-342900" algn="l" rtl="0">
              <a:lnSpc>
                <a:spcPct val="150000"/>
              </a:lnSpc>
              <a:spcBef>
                <a:spcPts val="0"/>
              </a:spcBef>
              <a:spcAft>
                <a:spcPts val="0"/>
              </a:spcAft>
              <a:buClr>
                <a:srgbClr val="0033A0"/>
              </a:buClr>
              <a:buSzPts val="3200"/>
              <a:buChar char="•"/>
            </a:pPr>
            <a:r>
              <a:rPr lang="en-US" sz="3200">
                <a:solidFill>
                  <a:srgbClr val="0033A0"/>
                </a:solidFill>
                <a:latin typeface="Times New Roman"/>
                <a:ea typeface="Times New Roman"/>
                <a:cs typeface="Times New Roman"/>
                <a:sym typeface="Times New Roman"/>
              </a:rPr>
              <a:t>Another solution is making resources more available for youth. Things like crisis hotlines and text/call services are good places to start, but we also need to push for more accessible medicine that can treat mental illness and in-person counseling. </a:t>
            </a:r>
            <a:endParaRPr>
              <a:solidFill>
                <a:schemeClr val="dk1"/>
              </a:solidFill>
            </a:endParaRPr>
          </a:p>
          <a:p>
            <a:pPr marL="342900" lvl="0" indent="-342900" algn="l" rtl="0">
              <a:lnSpc>
                <a:spcPct val="150000"/>
              </a:lnSpc>
              <a:spcBef>
                <a:spcPts val="0"/>
              </a:spcBef>
              <a:spcAft>
                <a:spcPts val="0"/>
              </a:spcAft>
              <a:buClr>
                <a:srgbClr val="0033A0"/>
              </a:buClr>
              <a:buSzPts val="3200"/>
              <a:buChar char="•"/>
            </a:pPr>
            <a:r>
              <a:rPr lang="en-US" sz="3200">
                <a:solidFill>
                  <a:srgbClr val="0033A0"/>
                </a:solidFill>
                <a:latin typeface="Times New Roman"/>
                <a:ea typeface="Times New Roman"/>
                <a:cs typeface="Times New Roman"/>
                <a:sym typeface="Times New Roman"/>
              </a:rPr>
              <a:t>Have conversations about these issues! </a:t>
            </a:r>
            <a:endParaRPr>
              <a:solidFill>
                <a:schemeClr val="dk1"/>
              </a:solidFill>
            </a:endParaRPr>
          </a:p>
        </p:txBody>
      </p:sp>
      <p:sp>
        <p:nvSpPr>
          <p:cNvPr id="109" name="Google Shape;109;p1" descr="decorative"/>
          <p:cNvSpPr/>
          <p:nvPr/>
        </p:nvSpPr>
        <p:spPr>
          <a:xfrm rot="10800000">
            <a:off x="11264468" y="25942458"/>
            <a:ext cx="9418320" cy="91440"/>
          </a:xfrm>
          <a:prstGeom prst="rect">
            <a:avLst/>
          </a:prstGeom>
          <a:solidFill>
            <a:srgbClr val="CAC8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7258">
              <a:solidFill>
                <a:schemeClr val="lt1"/>
              </a:solidFill>
              <a:latin typeface="Times New Roman"/>
              <a:ea typeface="Times New Roman"/>
              <a:cs typeface="Times New Roman"/>
              <a:sym typeface="Times New Roman"/>
            </a:endParaRPr>
          </a:p>
        </p:txBody>
      </p:sp>
      <p:pic>
        <p:nvPicPr>
          <p:cNvPr id="110" name="Google Shape;110;p1" descr="Chart&#10;&#10;Description automatically generated"/>
          <p:cNvPicPr preferRelativeResize="0"/>
          <p:nvPr/>
        </p:nvPicPr>
        <p:blipFill rotWithShape="1">
          <a:blip r:embed="rId3">
            <a:alphaModFix/>
          </a:blip>
          <a:srcRect t="20582" b="22554"/>
          <a:stretch/>
        </p:blipFill>
        <p:spPr>
          <a:xfrm>
            <a:off x="400289" y="25975556"/>
            <a:ext cx="9597104" cy="5457257"/>
          </a:xfrm>
          <a:prstGeom prst="rect">
            <a:avLst/>
          </a:prstGeom>
          <a:noFill/>
          <a:ln>
            <a:noFill/>
          </a:ln>
        </p:spPr>
      </p:pic>
      <p:sp>
        <p:nvSpPr>
          <p:cNvPr id="111" name="Google Shape;111;p1"/>
          <p:cNvSpPr txBox="1"/>
          <p:nvPr/>
        </p:nvSpPr>
        <p:spPr>
          <a:xfrm>
            <a:off x="437913" y="31624179"/>
            <a:ext cx="9546336" cy="5173980"/>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3200">
                <a:solidFill>
                  <a:srgbClr val="0033A0"/>
                </a:solidFill>
                <a:latin typeface="Times New Roman"/>
                <a:ea typeface="Times New Roman"/>
                <a:cs typeface="Times New Roman"/>
                <a:sym typeface="Times New Roman"/>
              </a:rPr>
              <a:t>This graph shows that LGBTQ+ youth racially identifying as Native/Indigenous had the highest rates of considered and attempted suicide. This is a racial group that has historically been ignored already, and still here they are with the highest suicide rates for their LGBTQ+ youth. This is just one of my findings that I found appalling and is desperately needing awareness.</a:t>
            </a:r>
            <a:endParaRPr sz="3200">
              <a:solidFill>
                <a:schemeClr val="dk1"/>
              </a:solidFill>
              <a:latin typeface="Arial"/>
              <a:ea typeface="Arial"/>
              <a:cs typeface="Arial"/>
              <a:sym typeface="Arial"/>
            </a:endParaRPr>
          </a:p>
        </p:txBody>
      </p:sp>
      <p:graphicFrame>
        <p:nvGraphicFramePr>
          <p:cNvPr id="112" name="Google Shape;112;p1"/>
          <p:cNvGraphicFramePr/>
          <p:nvPr/>
        </p:nvGraphicFramePr>
        <p:xfrm>
          <a:off x="10973762" y="34345650"/>
          <a:ext cx="4918200" cy="48171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3" name="Google Shape;113;p1"/>
          <p:cNvGraphicFramePr/>
          <p:nvPr/>
        </p:nvGraphicFramePr>
        <p:xfrm>
          <a:off x="15543549" y="37323525"/>
          <a:ext cx="5973300" cy="5174100"/>
        </p:xfrm>
        <a:graphic>
          <a:graphicData uri="http://schemas.openxmlformats.org/drawingml/2006/chart">
            <c:chart xmlns:c="http://schemas.openxmlformats.org/drawingml/2006/chart" xmlns:r="http://schemas.openxmlformats.org/officeDocument/2006/relationships" r:id="rId5"/>
          </a:graphicData>
        </a:graphic>
      </p:graphicFrame>
      <p:pic>
        <p:nvPicPr>
          <p:cNvPr id="114" name="Google Shape;114;p1" descr="Graphical user interface, timeline&#10;&#10;Description automatically generated"/>
          <p:cNvPicPr preferRelativeResize="0"/>
          <p:nvPr/>
        </p:nvPicPr>
        <p:blipFill rotWithShape="1">
          <a:blip r:embed="rId6">
            <a:alphaModFix/>
          </a:blip>
          <a:srcRect t="37862" b="38409"/>
          <a:stretch/>
        </p:blipFill>
        <p:spPr>
          <a:xfrm>
            <a:off x="11224449" y="17833581"/>
            <a:ext cx="9507801" cy="2306068"/>
          </a:xfrm>
          <a:prstGeom prst="rect">
            <a:avLst/>
          </a:prstGeom>
          <a:noFill/>
          <a:ln>
            <a:noFill/>
          </a:ln>
        </p:spPr>
      </p:pic>
      <p:pic>
        <p:nvPicPr>
          <p:cNvPr id="115" name="Google Shape;115;p1" descr="Chart&#10;&#10;Description automatically generated"/>
          <p:cNvPicPr preferRelativeResize="0"/>
          <p:nvPr/>
        </p:nvPicPr>
        <p:blipFill rotWithShape="1">
          <a:blip r:embed="rId7">
            <a:alphaModFix/>
          </a:blip>
          <a:srcRect t="23964" b="23084"/>
          <a:stretch/>
        </p:blipFill>
        <p:spPr>
          <a:xfrm>
            <a:off x="11191827" y="20545066"/>
            <a:ext cx="9548255" cy="5055898"/>
          </a:xfrm>
          <a:prstGeom prst="rect">
            <a:avLst/>
          </a:prstGeom>
          <a:noFill/>
          <a:ln>
            <a:noFill/>
          </a:ln>
        </p:spPr>
      </p:pic>
      <p:sp>
        <p:nvSpPr>
          <p:cNvPr id="116" name="Google Shape;116;p1"/>
          <p:cNvSpPr txBox="1"/>
          <p:nvPr/>
        </p:nvSpPr>
        <p:spPr>
          <a:xfrm>
            <a:off x="10984845" y="31125678"/>
            <a:ext cx="9743400" cy="307800"/>
          </a:xfrm>
          <a:prstGeom prst="rect">
            <a:avLst/>
          </a:prstGeom>
          <a:noFill/>
          <a:ln>
            <a:noFill/>
          </a:ln>
        </p:spPr>
        <p:txBody>
          <a:bodyPr spcFirstLastPara="1" wrap="square" lIns="91425" tIns="45700" rIns="91425" bIns="45700" anchor="t" anchorCtr="0">
            <a:spAutoFit/>
          </a:bodyPr>
          <a:lstStyle/>
          <a:p>
            <a:pPr marL="457200" marR="0" lvl="0" indent="0" algn="l" rtl="0">
              <a:lnSpc>
                <a:spcPct val="150000"/>
              </a:lnSpc>
              <a:spcBef>
                <a:spcPts val="0"/>
              </a:spcBef>
              <a:spcAft>
                <a:spcPts val="0"/>
              </a:spcAft>
              <a:buNone/>
            </a:pPr>
            <a:endParaRPr/>
          </a:p>
        </p:txBody>
      </p:sp>
      <p:sp>
        <p:nvSpPr>
          <p:cNvPr id="117" name="Google Shape;117;p1"/>
          <p:cNvSpPr txBox="1"/>
          <p:nvPr/>
        </p:nvSpPr>
        <p:spPr>
          <a:xfrm>
            <a:off x="768538" y="9514575"/>
            <a:ext cx="8885100" cy="83733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Clr>
                <a:schemeClr val="dk1"/>
              </a:buClr>
              <a:buFont typeface="Arial"/>
              <a:buNone/>
            </a:pPr>
            <a:r>
              <a:rPr lang="en-US" sz="2800">
                <a:solidFill>
                  <a:srgbClr val="0033A0"/>
                </a:solidFill>
                <a:latin typeface="Times New Roman"/>
                <a:ea typeface="Times New Roman"/>
                <a:cs typeface="Times New Roman"/>
                <a:sym typeface="Times New Roman"/>
              </a:rPr>
              <a:t>The LGBTQ+ community has faced discrimination for as long as history has talked about it. In the early European colonies in the Americas, one could be fined, whipped, banished, or even executed as punishment for queer behavior. Mental health also has a complicated history in this county and still is an issue we face. According to the Center for Disease Control, more than 50% of people in the U.S. will be diagnosed with a mental illness at some point in their lives, with 50% of mental illness occurs before 14 years old. You can imagine how the combination of being LGBTQ+ and negative mental health can lead to a complicated situation for one to be in when both still have stigma and are treated as something irredeemable.</a:t>
            </a:r>
            <a:endParaRPr/>
          </a:p>
        </p:txBody>
      </p:sp>
      <p:sp>
        <p:nvSpPr>
          <p:cNvPr id="118" name="Google Shape;118;p1"/>
          <p:cNvSpPr txBox="1"/>
          <p:nvPr/>
        </p:nvSpPr>
        <p:spPr>
          <a:xfrm>
            <a:off x="11298525" y="9437475"/>
            <a:ext cx="9118800" cy="85275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Clr>
                <a:schemeClr val="dk1"/>
              </a:buClr>
              <a:buFont typeface="Arial"/>
              <a:buNone/>
            </a:pPr>
            <a:r>
              <a:rPr lang="en-US" sz="3200">
                <a:solidFill>
                  <a:srgbClr val="0033A0"/>
                </a:solidFill>
                <a:latin typeface="Times New Roman"/>
                <a:ea typeface="Times New Roman"/>
                <a:cs typeface="Times New Roman"/>
                <a:sym typeface="Times New Roman"/>
              </a:rPr>
              <a:t>This lack of support that has been discussed is inexcusable. This graph above from the previously mentioned Trevor Project study shows that 82% of the surveyed LGBTQ+ youth said they wanted support for their mental health. 60% of that group that wanted help, though, said even though they wanted it, they weren't able to get that care. The top three reasons for not getting care (whether medical or emotional) were "fear of discussing concerns, concerns with parent permission, and fear of not being taken seriously" (Trevor Project, 2021). </a:t>
            </a:r>
            <a:endParaRPr sz="3200">
              <a:solidFill>
                <a:schemeClr val="dk1"/>
              </a:solidFill>
            </a:endParaRPr>
          </a:p>
          <a:p>
            <a:pPr marL="0" lvl="0" indent="0" algn="l" rtl="0">
              <a:spcBef>
                <a:spcPts val="0"/>
              </a:spcBef>
              <a:spcAft>
                <a:spcPts val="0"/>
              </a:spcAft>
              <a:buNone/>
            </a:pPr>
            <a:endParaRPr/>
          </a:p>
        </p:txBody>
      </p:sp>
      <p:sp>
        <p:nvSpPr>
          <p:cNvPr id="119" name="Google Shape;119;p1"/>
          <p:cNvSpPr txBox="1"/>
          <p:nvPr/>
        </p:nvSpPr>
        <p:spPr>
          <a:xfrm>
            <a:off x="21731600" y="8198675"/>
            <a:ext cx="97434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Font typeface="Arial"/>
              <a:buNone/>
            </a:pPr>
            <a:r>
              <a:rPr lang="en-US" sz="6000" b="1">
                <a:solidFill>
                  <a:srgbClr val="AD2751"/>
                </a:solidFill>
                <a:latin typeface="Times New Roman"/>
                <a:ea typeface="Times New Roman"/>
                <a:cs typeface="Times New Roman"/>
                <a:sym typeface="Times New Roman"/>
              </a:rPr>
              <a:t>Interpersonal Relationships</a:t>
            </a:r>
            <a:endParaRPr/>
          </a:p>
        </p:txBody>
      </p:sp>
      <p:sp>
        <p:nvSpPr>
          <p:cNvPr id="120" name="Google Shape;120;p1"/>
          <p:cNvSpPr txBox="1"/>
          <p:nvPr/>
        </p:nvSpPr>
        <p:spPr>
          <a:xfrm>
            <a:off x="21882100" y="9455650"/>
            <a:ext cx="10201200" cy="12498600"/>
          </a:xfrm>
          <a:prstGeom prst="rect">
            <a:avLst/>
          </a:prstGeom>
          <a:noFill/>
          <a:ln>
            <a:noFill/>
          </a:ln>
        </p:spPr>
        <p:txBody>
          <a:bodyPr spcFirstLastPara="1" wrap="square" lIns="91425" tIns="91425" rIns="91425" bIns="91425" anchor="t" anchorCtr="0">
            <a:spAutoFit/>
          </a:bodyPr>
          <a:lstStyle/>
          <a:p>
            <a:pPr marL="457200" lvl="0" indent="-431800" algn="l" rtl="0">
              <a:lnSpc>
                <a:spcPct val="150000"/>
              </a:lnSpc>
              <a:spcBef>
                <a:spcPts val="0"/>
              </a:spcBef>
              <a:spcAft>
                <a:spcPts val="0"/>
              </a:spcAft>
              <a:buClr>
                <a:srgbClr val="0033A0"/>
              </a:buClr>
              <a:buSzPts val="3200"/>
              <a:buFont typeface="Times New Roman"/>
              <a:buChar char="●"/>
            </a:pPr>
            <a:r>
              <a:rPr lang="en-US" sz="3200">
                <a:solidFill>
                  <a:srgbClr val="0033A0"/>
                </a:solidFill>
                <a:latin typeface="Times New Roman"/>
                <a:ea typeface="Times New Roman"/>
                <a:cs typeface="Times New Roman"/>
                <a:sym typeface="Times New Roman"/>
              </a:rPr>
              <a:t>Interpersonal relationships are defined as the social connection between two people. </a:t>
            </a:r>
            <a:endParaRPr sz="3200">
              <a:solidFill>
                <a:srgbClr val="0033A0"/>
              </a:solidFill>
              <a:latin typeface="Times New Roman"/>
              <a:ea typeface="Times New Roman"/>
              <a:cs typeface="Times New Roman"/>
              <a:sym typeface="Times New Roman"/>
            </a:endParaRPr>
          </a:p>
          <a:p>
            <a:pPr marL="457200" lvl="0" indent="-431800" algn="l" rtl="0">
              <a:lnSpc>
                <a:spcPct val="150000"/>
              </a:lnSpc>
              <a:spcBef>
                <a:spcPts val="0"/>
              </a:spcBef>
              <a:spcAft>
                <a:spcPts val="0"/>
              </a:spcAft>
              <a:buClr>
                <a:srgbClr val="0033A0"/>
              </a:buClr>
              <a:buSzPts val="3200"/>
              <a:buFont typeface="Times New Roman"/>
              <a:buChar char="●"/>
            </a:pPr>
            <a:r>
              <a:rPr lang="en-US" sz="3200">
                <a:solidFill>
                  <a:srgbClr val="0033A0"/>
                </a:solidFill>
                <a:latin typeface="Times New Roman"/>
                <a:ea typeface="Times New Roman"/>
                <a:cs typeface="Times New Roman"/>
                <a:sym typeface="Times New Roman"/>
              </a:rPr>
              <a:t>Sexual minority individuals face high rates of mental health problems. There is a link between the quality of interpersonal relationships and mental health. A researcher named, Hazenbuehler, found that the disruptions of important social or interpersonal relationships one of three mechanisms by which experiences of stigma result in mental health disparities for sexual minority populations. That study concluded that the well-being of adolescents come from meaningful and quality attachment relationships. </a:t>
            </a:r>
            <a:endParaRPr sz="3200">
              <a:solidFill>
                <a:srgbClr val="0033A0"/>
              </a:solidFill>
              <a:latin typeface="Times New Roman"/>
              <a:ea typeface="Times New Roman"/>
              <a:cs typeface="Times New Roman"/>
              <a:sym typeface="Times New Roman"/>
            </a:endParaRPr>
          </a:p>
          <a:p>
            <a:pPr marL="457200" lvl="0" indent="-431800" algn="l" rtl="0">
              <a:lnSpc>
                <a:spcPct val="150000"/>
              </a:lnSpc>
              <a:spcBef>
                <a:spcPts val="0"/>
              </a:spcBef>
              <a:spcAft>
                <a:spcPts val="0"/>
              </a:spcAft>
              <a:buClr>
                <a:srgbClr val="0033A0"/>
              </a:buClr>
              <a:buSzPts val="3200"/>
              <a:buFont typeface="Times New Roman"/>
              <a:buChar char="●"/>
            </a:pPr>
            <a:r>
              <a:rPr lang="en-US" sz="3200">
                <a:solidFill>
                  <a:srgbClr val="0033A0"/>
                </a:solidFill>
                <a:latin typeface="Times New Roman"/>
                <a:ea typeface="Times New Roman"/>
                <a:cs typeface="Times New Roman"/>
                <a:sym typeface="Times New Roman"/>
              </a:rPr>
              <a:t>How a family functions can also impact the emotional adjustment an adolescent experiences. How a family functions also comes from the type of parental attachments exist, which can be a significant predictor of emotional adjustment among adolescents. </a:t>
            </a:r>
            <a:endParaRPr sz="3200">
              <a:solidFill>
                <a:srgbClr val="0033A0"/>
              </a:solidFill>
              <a:latin typeface="Times New Roman"/>
              <a:ea typeface="Times New Roman"/>
              <a:cs typeface="Times New Roman"/>
              <a:sym typeface="Times New Roman"/>
            </a:endParaRPr>
          </a:p>
        </p:txBody>
      </p:sp>
      <p:sp>
        <p:nvSpPr>
          <p:cNvPr id="121" name="Google Shape;121;p1"/>
          <p:cNvSpPr txBox="1"/>
          <p:nvPr/>
        </p:nvSpPr>
        <p:spPr>
          <a:xfrm>
            <a:off x="21649900" y="37379875"/>
            <a:ext cx="106656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6000" b="1">
                <a:solidFill>
                  <a:srgbClr val="AD2751"/>
                </a:solidFill>
                <a:latin typeface="Times New Roman"/>
                <a:ea typeface="Times New Roman"/>
                <a:cs typeface="Times New Roman"/>
                <a:sym typeface="Times New Roman"/>
              </a:rPr>
              <a:t>References</a:t>
            </a:r>
            <a:endParaRPr/>
          </a:p>
        </p:txBody>
      </p:sp>
      <p:sp>
        <p:nvSpPr>
          <p:cNvPr id="122" name="Google Shape;122;p1"/>
          <p:cNvSpPr txBox="1"/>
          <p:nvPr/>
        </p:nvSpPr>
        <p:spPr>
          <a:xfrm>
            <a:off x="21731600" y="38400725"/>
            <a:ext cx="9743400" cy="4617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200">
                <a:solidFill>
                  <a:srgbClr val="0033A0"/>
                </a:solidFill>
                <a:latin typeface="Times New Roman"/>
                <a:ea typeface="Times New Roman"/>
                <a:cs typeface="Times New Roman"/>
                <a:sym typeface="Times New Roman"/>
              </a:rPr>
              <a:t>Starks, Tyrel (2015) A longitudinal study of interpersonal relationships among lesbian, gay, bisexual adolescents and young men </a:t>
            </a:r>
            <a:endParaRPr sz="3200">
              <a:solidFill>
                <a:srgbClr val="0033A0"/>
              </a:solidFill>
              <a:latin typeface="Times New Roman"/>
              <a:ea typeface="Times New Roman"/>
              <a:cs typeface="Times New Roman"/>
              <a:sym typeface="Times New Roman"/>
            </a:endParaRPr>
          </a:p>
          <a:p>
            <a:pPr marL="0" lvl="0" indent="0" algn="l" rtl="0">
              <a:spcBef>
                <a:spcPts val="0"/>
              </a:spcBef>
              <a:spcAft>
                <a:spcPts val="0"/>
              </a:spcAft>
              <a:buNone/>
            </a:pPr>
            <a:r>
              <a:rPr lang="en-US" sz="3200" u="sng">
                <a:solidFill>
                  <a:schemeClr val="hlink"/>
                </a:solidFill>
                <a:latin typeface="Times New Roman"/>
                <a:ea typeface="Times New Roman"/>
                <a:cs typeface="Times New Roman"/>
                <a:sym typeface="Times New Roman"/>
                <a:hlinkClick r:id="rId8"/>
              </a:rPr>
              <a:t>https://www.ncbi.nlm.nih.gov/pmc/articles/PMC4831206/</a:t>
            </a:r>
            <a:r>
              <a:rPr lang="en-US" sz="3200">
                <a:solidFill>
                  <a:srgbClr val="0033A0"/>
                </a:solidFill>
                <a:latin typeface="Times New Roman"/>
                <a:ea typeface="Times New Roman"/>
                <a:cs typeface="Times New Roman"/>
                <a:sym typeface="Times New Roman"/>
              </a:rPr>
              <a:t> </a:t>
            </a:r>
            <a:endParaRPr sz="3200">
              <a:solidFill>
                <a:srgbClr val="0033A0"/>
              </a:solidFill>
              <a:latin typeface="Times New Roman"/>
              <a:ea typeface="Times New Roman"/>
              <a:cs typeface="Times New Roman"/>
              <a:sym typeface="Times New Roman"/>
            </a:endParaRPr>
          </a:p>
          <a:p>
            <a:pPr marL="0" lvl="0" indent="0" algn="l" rtl="0">
              <a:spcBef>
                <a:spcPts val="0"/>
              </a:spcBef>
              <a:spcAft>
                <a:spcPts val="0"/>
              </a:spcAft>
              <a:buNone/>
            </a:pPr>
            <a:endParaRPr sz="3200">
              <a:solidFill>
                <a:srgbClr val="0033A0"/>
              </a:solidFill>
              <a:latin typeface="Times New Roman"/>
              <a:ea typeface="Times New Roman"/>
              <a:cs typeface="Times New Roman"/>
              <a:sym typeface="Times New Roman"/>
            </a:endParaRPr>
          </a:p>
          <a:p>
            <a:pPr marL="0" lvl="0" indent="0" algn="l" rtl="0">
              <a:spcBef>
                <a:spcPts val="0"/>
              </a:spcBef>
              <a:spcAft>
                <a:spcPts val="0"/>
              </a:spcAft>
              <a:buNone/>
            </a:pPr>
            <a:r>
              <a:rPr lang="en-US" sz="3200">
                <a:solidFill>
                  <a:srgbClr val="0033A0"/>
                </a:solidFill>
                <a:latin typeface="Times New Roman"/>
                <a:ea typeface="Times New Roman"/>
                <a:cs typeface="Times New Roman"/>
                <a:sym typeface="Times New Roman"/>
              </a:rPr>
              <a:t>Cherry, Kendra (2021) How to maintain interpersonal relationships </a:t>
            </a:r>
            <a:endParaRPr sz="3200">
              <a:solidFill>
                <a:srgbClr val="0033A0"/>
              </a:solidFill>
              <a:latin typeface="Times New Roman"/>
              <a:ea typeface="Times New Roman"/>
              <a:cs typeface="Times New Roman"/>
              <a:sym typeface="Times New Roman"/>
            </a:endParaRPr>
          </a:p>
          <a:p>
            <a:pPr marL="0" lvl="0" indent="0" algn="l" rtl="0">
              <a:spcBef>
                <a:spcPts val="0"/>
              </a:spcBef>
              <a:spcAft>
                <a:spcPts val="0"/>
              </a:spcAft>
              <a:buClr>
                <a:schemeClr val="dk1"/>
              </a:buClr>
              <a:buFont typeface="Arial"/>
              <a:buNone/>
            </a:pPr>
            <a:r>
              <a:rPr lang="en-US" sz="3200" u="sng">
                <a:solidFill>
                  <a:schemeClr val="hlink"/>
                </a:solidFill>
                <a:latin typeface="Times New Roman"/>
                <a:ea typeface="Times New Roman"/>
                <a:cs typeface="Times New Roman"/>
                <a:sym typeface="Times New Roman"/>
                <a:hlinkClick r:id="rId9"/>
              </a:rPr>
              <a:t>https://www.verywellmind.com/how-to-maintain-interpersonal-relationships-5204856</a:t>
            </a:r>
            <a:r>
              <a:rPr lang="en-US" sz="3200">
                <a:solidFill>
                  <a:srgbClr val="0033A0"/>
                </a:solidFill>
                <a:latin typeface="Times New Roman"/>
                <a:ea typeface="Times New Roman"/>
                <a:cs typeface="Times New Roman"/>
                <a:sym typeface="Times New Roman"/>
              </a:rPr>
              <a:t> </a:t>
            </a:r>
            <a:endParaRPr sz="3200">
              <a:solidFill>
                <a:srgbClr val="0033A0"/>
              </a:solidFill>
              <a:latin typeface="Times New Roman"/>
              <a:ea typeface="Times New Roman"/>
              <a:cs typeface="Times New Roman"/>
              <a:sym typeface="Times New Roman"/>
            </a:endParaRPr>
          </a:p>
        </p:txBody>
      </p:sp>
      <p:sp>
        <p:nvSpPr>
          <p:cNvPr id="123" name="Google Shape;123;p1"/>
          <p:cNvSpPr txBox="1"/>
          <p:nvPr/>
        </p:nvSpPr>
        <p:spPr>
          <a:xfrm>
            <a:off x="21882100" y="22185105"/>
            <a:ext cx="68115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6000" b="1">
                <a:solidFill>
                  <a:srgbClr val="AD2751"/>
                </a:solidFill>
                <a:latin typeface="Times New Roman"/>
                <a:ea typeface="Times New Roman"/>
                <a:cs typeface="Times New Roman"/>
                <a:sym typeface="Times New Roman"/>
              </a:rPr>
              <a:t>Medical Health</a:t>
            </a:r>
            <a:endParaRPr sz="6000">
              <a:solidFill>
                <a:schemeClr val="dk1"/>
              </a:solidFill>
            </a:endParaRPr>
          </a:p>
        </p:txBody>
      </p:sp>
      <p:sp>
        <p:nvSpPr>
          <p:cNvPr id="124" name="Google Shape;124;p1"/>
          <p:cNvSpPr txBox="1"/>
          <p:nvPr/>
        </p:nvSpPr>
        <p:spPr>
          <a:xfrm>
            <a:off x="21843893" y="23683692"/>
            <a:ext cx="10201200" cy="3540300"/>
          </a:xfrm>
          <a:prstGeom prst="rect">
            <a:avLst/>
          </a:prstGeom>
          <a:noFill/>
          <a:ln>
            <a:noFill/>
          </a:ln>
        </p:spPr>
        <p:txBody>
          <a:bodyPr spcFirstLastPara="1" wrap="square" lIns="91425" tIns="45700" rIns="91425" bIns="45700" anchor="t" anchorCtr="0">
            <a:spAutoFit/>
          </a:bodyPr>
          <a:lstStyle/>
          <a:p>
            <a:pPr marL="457200" marR="0" lvl="0" indent="-431800" algn="l" rtl="0">
              <a:lnSpc>
                <a:spcPct val="150000"/>
              </a:lnSpc>
              <a:spcBef>
                <a:spcPts val="0"/>
              </a:spcBef>
              <a:spcAft>
                <a:spcPts val="0"/>
              </a:spcAft>
              <a:buClr>
                <a:srgbClr val="0033A0"/>
              </a:buClr>
              <a:buSzPts val="3200"/>
              <a:buFont typeface="Times New Roman"/>
              <a:buChar char="●"/>
            </a:pPr>
            <a:r>
              <a:rPr lang="en-US" sz="3200">
                <a:solidFill>
                  <a:srgbClr val="0033A0"/>
                </a:solidFill>
                <a:latin typeface="Times New Roman"/>
                <a:ea typeface="Times New Roman"/>
                <a:cs typeface="Times New Roman"/>
                <a:sym typeface="Times New Roman"/>
              </a:rPr>
              <a:t>An article from the National Library of Medicine says that LGBT+ youth find it difficult to talk about their sexual identity to their clinicians. Sexual orientation and the attitude of the provider influences the youths’ experience and quality of care.</a:t>
            </a:r>
            <a:endParaRPr sz="32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Red Violet">
      <a:dk1>
        <a:srgbClr val="000000"/>
      </a:dk1>
      <a:lt1>
        <a:srgbClr val="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927</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Kennedy Ruff</cp:lastModifiedBy>
  <cp:revision>2</cp:revision>
  <dcterms:created xsi:type="dcterms:W3CDTF">2019-03-06T21:50:53Z</dcterms:created>
  <dcterms:modified xsi:type="dcterms:W3CDTF">2022-09-15T14:38:33Z</dcterms:modified>
</cp:coreProperties>
</file>