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Proxima Nova" panose="02000506030000020004"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D5734-5A7D-4F64-AEB2-E0A064CC88F0}" v="12" dt="2023-07-27T18:22:28.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55"/>
  </p:normalViewPr>
  <p:slideViewPr>
    <p:cSldViewPr snapToGrid="0">
      <p:cViewPr varScale="1">
        <p:scale>
          <a:sx n="24" d="100"/>
          <a:sy n="24" d="100"/>
        </p:scale>
        <p:origin x="181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Santillan" clId="Web-{C8DD5734-5A7D-4F64-AEB2-E0A064CC88F0}"/>
    <pc:docChg chg="modSld">
      <pc:chgData name="Sandra Santillan" userId="" providerId="" clId="Web-{C8DD5734-5A7D-4F64-AEB2-E0A064CC88F0}" dt="2023-07-27T18:22:28.971" v="10" actId="1076"/>
      <pc:docMkLst>
        <pc:docMk/>
      </pc:docMkLst>
      <pc:sldChg chg="addSp delSp modSp">
        <pc:chgData name="Sandra Santillan" userId="" providerId="" clId="Web-{C8DD5734-5A7D-4F64-AEB2-E0A064CC88F0}" dt="2023-07-27T18:22:28.971" v="10" actId="1076"/>
        <pc:sldMkLst>
          <pc:docMk/>
          <pc:sldMk cId="0" sldId="256"/>
        </pc:sldMkLst>
        <pc:spChg chg="del">
          <ac:chgData name="Sandra Santillan" userId="" providerId="" clId="Web-{C8DD5734-5A7D-4F64-AEB2-E0A064CC88F0}" dt="2023-07-27T18:21:44.657" v="0"/>
          <ac:spMkLst>
            <pc:docMk/>
            <pc:sldMk cId="0" sldId="256"/>
            <ac:spMk id="39" creationId="{00000000-0000-0000-0000-000000000000}"/>
          </ac:spMkLst>
        </pc:spChg>
        <pc:spChg chg="del">
          <ac:chgData name="Sandra Santillan" userId="" providerId="" clId="Web-{C8DD5734-5A7D-4F64-AEB2-E0A064CC88F0}" dt="2023-07-27T18:21:50.001" v="1"/>
          <ac:spMkLst>
            <pc:docMk/>
            <pc:sldMk cId="0" sldId="256"/>
            <ac:spMk id="40" creationId="{00000000-0000-0000-0000-000000000000}"/>
          </ac:spMkLst>
        </pc:spChg>
        <pc:picChg chg="add del mod">
          <ac:chgData name="Sandra Santillan" userId="" providerId="" clId="Web-{C8DD5734-5A7D-4F64-AEB2-E0A064CC88F0}" dt="2023-07-27T18:22:07.127" v="5"/>
          <ac:picMkLst>
            <pc:docMk/>
            <pc:sldMk cId="0" sldId="256"/>
            <ac:picMk id="2" creationId="{B77D2E25-B6A7-A12E-2EEF-57087A7E7F03}"/>
          </ac:picMkLst>
        </pc:picChg>
        <pc:picChg chg="add mod">
          <ac:chgData name="Sandra Santillan" userId="" providerId="" clId="Web-{C8DD5734-5A7D-4F64-AEB2-E0A064CC88F0}" dt="2023-07-27T18:22:28.971" v="10" actId="1076"/>
          <ac:picMkLst>
            <pc:docMk/>
            <pc:sldMk cId="0" sldId="256"/>
            <ac:picMk id="3" creationId="{9E36F541-CE85-3947-CF5E-57E965BFE1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7" name="Google Shape;2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6&quot; x 48&quot; Poster">
  <p:cSld name="36&quot; x 48&quot; Poster">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696687" y="609600"/>
            <a:ext cx="42497830" cy="3352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ctr" anchorCtr="1">
            <a:noAutofit/>
          </a:bodyPr>
          <a:lstStyle>
            <a:lvl1pPr marR="0" lvl="0" algn="ctr" rtl="0">
              <a:lnSpc>
                <a:spcPct val="100000"/>
              </a:lnSpc>
              <a:spcBef>
                <a:spcPts val="0"/>
              </a:spcBef>
              <a:spcAft>
                <a:spcPts val="0"/>
              </a:spcAft>
              <a:buClr>
                <a:schemeClr val="lt1"/>
              </a:buClr>
              <a:buSzPts val="1400"/>
              <a:buFont typeface="Arial"/>
              <a:buNone/>
              <a:defRPr sz="6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696687"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2"/>
          <p:cNvSpPr txBox="1">
            <a:spLocks noGrp="1"/>
          </p:cNvSpPr>
          <p:nvPr>
            <p:ph type="body" idx="2"/>
          </p:nvPr>
        </p:nvSpPr>
        <p:spPr>
          <a:xfrm>
            <a:off x="696687" y="5638800"/>
            <a:ext cx="13585370" cy="86868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L="2743200" marR="0" lvl="2"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2"/>
          <p:cNvSpPr txBox="1">
            <a:spLocks noGrp="1"/>
          </p:cNvSpPr>
          <p:nvPr>
            <p:ph type="body" idx="3"/>
          </p:nvPr>
        </p:nvSpPr>
        <p:spPr>
          <a:xfrm>
            <a:off x="696687" y="146304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1" name="Google Shape;11;p2"/>
          <p:cNvSpPr txBox="1">
            <a:spLocks noGrp="1"/>
          </p:cNvSpPr>
          <p:nvPr>
            <p:ph type="body" idx="4"/>
          </p:nvPr>
        </p:nvSpPr>
        <p:spPr>
          <a:xfrm>
            <a:off x="696687" y="16002000"/>
            <a:ext cx="13585370" cy="73152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2"/>
          <p:cNvSpPr txBox="1">
            <a:spLocks noGrp="1"/>
          </p:cNvSpPr>
          <p:nvPr>
            <p:ph type="body" idx="5"/>
          </p:nvPr>
        </p:nvSpPr>
        <p:spPr>
          <a:xfrm>
            <a:off x="696687" y="236220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body" idx="6"/>
          </p:nvPr>
        </p:nvSpPr>
        <p:spPr>
          <a:xfrm>
            <a:off x="696687" y="24993600"/>
            <a:ext cx="13585370" cy="73152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body" idx="7"/>
          </p:nvPr>
        </p:nvSpPr>
        <p:spPr>
          <a:xfrm>
            <a:off x="15152917"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
          <p:cNvSpPr txBox="1">
            <a:spLocks noGrp="1"/>
          </p:cNvSpPr>
          <p:nvPr>
            <p:ph type="body" idx="8"/>
          </p:nvPr>
        </p:nvSpPr>
        <p:spPr>
          <a:xfrm>
            <a:off x="29609145" y="24993600"/>
            <a:ext cx="13585370" cy="7315200"/>
          </a:xfrm>
          <a:prstGeom prst="rect">
            <a:avLst/>
          </a:prstGeom>
          <a:noFill/>
          <a:ln>
            <a:noFill/>
          </a:ln>
        </p:spPr>
        <p:txBody>
          <a:bodyPr spcFirstLastPara="1" wrap="square" lIns="91425" tIns="91425" rIns="91425" bIns="91425" anchor="t" anchorCtr="0">
            <a:noAutofit/>
          </a:bodyPr>
          <a:lstStyle>
            <a:lvl1pPr marL="914400" marR="0" lvl="0"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
          <p:cNvSpPr txBox="1">
            <a:spLocks noGrp="1"/>
          </p:cNvSpPr>
          <p:nvPr>
            <p:ph type="body" idx="9"/>
          </p:nvPr>
        </p:nvSpPr>
        <p:spPr>
          <a:xfrm>
            <a:off x="29609145"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body" idx="13"/>
          </p:nvPr>
        </p:nvSpPr>
        <p:spPr>
          <a:xfrm>
            <a:off x="29609145" y="5638800"/>
            <a:ext cx="13585370" cy="17678400"/>
          </a:xfrm>
          <a:prstGeom prst="rect">
            <a:avLst/>
          </a:prstGeom>
          <a:noFill/>
          <a:ln>
            <a:noFill/>
          </a:ln>
        </p:spPr>
        <p:txBody>
          <a:bodyPr spcFirstLastPara="1" wrap="square" lIns="91425" tIns="91425" rIns="91425" bIns="91425" anchor="t" anchorCtr="0">
            <a:noAutofit/>
          </a:bodyPr>
          <a:lstStyle>
            <a:lvl1pPr marL="914400" marR="0" lvl="0"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body" idx="14"/>
          </p:nvPr>
        </p:nvSpPr>
        <p:spPr>
          <a:xfrm>
            <a:off x="29609145" y="236220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body" idx="15"/>
          </p:nvPr>
        </p:nvSpPr>
        <p:spPr>
          <a:xfrm>
            <a:off x="15152917" y="5638801"/>
            <a:ext cx="13585370" cy="26670002"/>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a:spLocks noGrp="1"/>
          </p:cNvSpPr>
          <p:nvPr>
            <p:ph type="pic" idx="16"/>
          </p:nvPr>
        </p:nvSpPr>
        <p:spPr>
          <a:xfrm>
            <a:off x="1219205" y="914400"/>
            <a:ext cx="3135086" cy="2743200"/>
          </a:xfrm>
          <a:prstGeom prst="rect">
            <a:avLst/>
          </a:prstGeom>
          <a:solidFill>
            <a:schemeClr val="lt1"/>
          </a:solidFill>
          <a:ln>
            <a:noFill/>
          </a:ln>
        </p:spPr>
      </p:sp>
      <p:sp>
        <p:nvSpPr>
          <p:cNvPr id="21" name="Google Shape;21;p2"/>
          <p:cNvSpPr>
            <a:spLocks noGrp="1"/>
          </p:cNvSpPr>
          <p:nvPr>
            <p:ph type="pic" idx="17"/>
          </p:nvPr>
        </p:nvSpPr>
        <p:spPr>
          <a:xfrm>
            <a:off x="39711091" y="914400"/>
            <a:ext cx="3135086" cy="2743200"/>
          </a:xfrm>
          <a:prstGeom prst="rect">
            <a:avLst/>
          </a:prstGeom>
          <a:solidFill>
            <a:schemeClr val="lt1"/>
          </a:solidFill>
          <a:ln>
            <a:noFill/>
          </a:ln>
        </p:spPr>
      </p:sp>
      <p:sp>
        <p:nvSpPr>
          <p:cNvPr id="22" name="Google Shape;22;p2"/>
          <p:cNvSpPr>
            <a:spLocks noGrp="1"/>
          </p:cNvSpPr>
          <p:nvPr>
            <p:ph type="chart" idx="18"/>
          </p:nvPr>
        </p:nvSpPr>
        <p:spPr>
          <a:xfrm>
            <a:off x="16197949" y="16154400"/>
            <a:ext cx="11495314" cy="6705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2"/>
          <p:cNvSpPr>
            <a:spLocks noGrp="1"/>
          </p:cNvSpPr>
          <p:nvPr>
            <p:ph type="chart" idx="19"/>
          </p:nvPr>
        </p:nvSpPr>
        <p:spPr>
          <a:xfrm>
            <a:off x="16197949" y="24536400"/>
            <a:ext cx="11495314" cy="6705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pic>
        <p:nvPicPr>
          <p:cNvPr id="24" name="Google Shape;24;p2" descr="Logo.jpg"/>
          <p:cNvPicPr preferRelativeResize="0"/>
          <p:nvPr/>
        </p:nvPicPr>
        <p:blipFill rotWithShape="1">
          <a:blip r:embed="rId2">
            <a:alphaModFix/>
          </a:blip>
          <a:srcRect/>
          <a:stretch/>
        </p:blipFill>
        <p:spPr>
          <a:xfrm>
            <a:off x="40538400" y="32416772"/>
            <a:ext cx="2743200" cy="43891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696687" y="609600"/>
            <a:ext cx="42497830" cy="3352800"/>
          </a:xfrm>
          <a:prstGeom prst="rect">
            <a:avLst/>
          </a:prstGeom>
          <a:solidFill>
            <a:srgbClr val="DA627D"/>
          </a:solidFill>
          <a:ln w="76200" cap="flat" cmpd="sng">
            <a:solidFill>
              <a:srgbClr val="A53860"/>
            </a:solidFill>
            <a:prstDash val="solid"/>
            <a:round/>
            <a:headEnd type="none" w="sm" len="sm"/>
            <a:tailEnd type="none" w="sm" len="sm"/>
          </a:ln>
        </p:spPr>
        <p:txBody>
          <a:bodyPr spcFirstLastPara="1" wrap="square" lIns="156700" tIns="78350" rIns="156700" bIns="78350" anchor="ctr" anchorCtr="1">
            <a:noAutofit/>
          </a:bodyPr>
          <a:lstStyle/>
          <a:p>
            <a:r>
              <a:rPr lang="en-US" sz="8400">
                <a:solidFill>
                  <a:srgbClr val="FEF9FF"/>
                </a:solidFill>
              </a:rPr>
              <a:t>Queer Inclusive Sex Education</a:t>
            </a:r>
            <a:endParaRPr sz="8400">
              <a:solidFill>
                <a:srgbClr val="FEF9FF"/>
              </a:solidFill>
            </a:endParaRPr>
          </a:p>
          <a:p>
            <a:r>
              <a:rPr lang="en-US" sz="5200" b="0">
                <a:solidFill>
                  <a:srgbClr val="FEF9FF"/>
                </a:solidFill>
              </a:rPr>
              <a:t>Maira Magwene Muñiz </a:t>
            </a:r>
            <a:endParaRPr sz="5200" b="0">
              <a:solidFill>
                <a:srgbClr val="FEF9FF"/>
              </a:solidFill>
            </a:endParaRPr>
          </a:p>
          <a:p>
            <a:r>
              <a:rPr lang="en-US" sz="5200" b="0">
                <a:solidFill>
                  <a:srgbClr val="FEF9FF"/>
                </a:solidFill>
              </a:rPr>
              <a:t>C.E Jordan High School</a:t>
            </a:r>
            <a:endParaRPr sz="5200" b="0">
              <a:solidFill>
                <a:srgbClr val="FEF9FF"/>
              </a:solidFill>
            </a:endParaRPr>
          </a:p>
        </p:txBody>
      </p:sp>
      <p:sp>
        <p:nvSpPr>
          <p:cNvPr id="30" name="Google Shape;30;p3"/>
          <p:cNvSpPr txBox="1">
            <a:spLocks noGrp="1"/>
          </p:cNvSpPr>
          <p:nvPr>
            <p:ph type="body" idx="1"/>
          </p:nvPr>
        </p:nvSpPr>
        <p:spPr>
          <a:xfrm>
            <a:off x="696687" y="4267200"/>
            <a:ext cx="13585370" cy="1066800"/>
          </a:xfrm>
          <a:prstGeom prst="rect">
            <a:avLst/>
          </a:prstGeom>
          <a:solidFill>
            <a:srgbClr val="DA627D"/>
          </a:solidFill>
          <a:ln w="38100" cap="flat" cmpd="sng">
            <a:solidFill>
              <a:srgbClr val="A53860"/>
            </a:solidFill>
            <a:prstDash val="solid"/>
            <a:round/>
            <a:headEnd type="none" w="sm" len="sm"/>
            <a:tailEnd type="none" w="sm" len="sm"/>
          </a:ln>
        </p:spPr>
        <p:txBody>
          <a:bodyPr spcFirstLastPara="1" wrap="square" lIns="156700" tIns="78350" rIns="156700" bIns="78350" anchor="t" anchorCtr="0">
            <a:noAutofit/>
          </a:bodyPr>
          <a:lstStyle/>
          <a:p>
            <a:pPr marL="0" indent="0">
              <a:spcBef>
                <a:spcPts val="0"/>
              </a:spcBef>
            </a:pPr>
            <a:r>
              <a:rPr lang="en-US" sz="6000"/>
              <a:t>				</a:t>
            </a:r>
            <a:r>
              <a:rPr lang="en-US" sz="6000">
                <a:solidFill>
                  <a:srgbClr val="FEF9FF"/>
                </a:solidFill>
              </a:rPr>
              <a:t>Introduction</a:t>
            </a:r>
            <a:endParaRPr sz="6000">
              <a:solidFill>
                <a:srgbClr val="FEF9FF"/>
              </a:solidFill>
            </a:endParaRPr>
          </a:p>
        </p:txBody>
      </p:sp>
      <p:sp>
        <p:nvSpPr>
          <p:cNvPr id="31" name="Google Shape;31;p3"/>
          <p:cNvSpPr txBox="1">
            <a:spLocks noGrp="1"/>
          </p:cNvSpPr>
          <p:nvPr>
            <p:ph type="body" idx="2"/>
          </p:nvPr>
        </p:nvSpPr>
        <p:spPr>
          <a:xfrm>
            <a:off x="696686" y="5334000"/>
            <a:ext cx="13585200" cy="8686800"/>
          </a:xfrm>
          <a:prstGeom prst="rect">
            <a:avLst/>
          </a:prstGeom>
          <a:noFill/>
          <a:ln>
            <a:noFill/>
          </a:ln>
        </p:spPr>
        <p:txBody>
          <a:bodyPr spcFirstLastPara="1" wrap="square" lIns="156700" tIns="78350" rIns="156700" bIns="78350" anchor="t" anchorCtr="0">
            <a:noAutofit/>
          </a:bodyPr>
          <a:lstStyle/>
          <a:p>
            <a:pPr marL="0" indent="0">
              <a:lnSpc>
                <a:spcPct val="115000"/>
              </a:lnSpc>
              <a:spcBef>
                <a:spcPts val="0"/>
              </a:spcBef>
              <a:buSzPts val="1100"/>
            </a:pPr>
            <a:r>
              <a:rPr lang="en-US" sz="3200" dirty="0"/>
              <a:t>Out of 12,000 LGBTQ+ students across the United States, only 12% reported receiving information about safe sex practices that were relevant to them (Kahn, Ellen, et al. 8). This exclusiveness of comprehensive sex education is a disservice to LGBTQ+ students, who are already more likely to engage in sexually risky behavior and have greater odds of being victims of sexual violence (</a:t>
            </a:r>
            <a:r>
              <a:rPr lang="en-US" sz="3200" dirty="0" err="1"/>
              <a:t>Kann</a:t>
            </a:r>
            <a:r>
              <a:rPr lang="en-US" sz="3200" dirty="0"/>
              <a:t> et al. 17-18, 46-53). LGBTQ+ inclusive sex education is an important step in helping queer students feel safe in their schools and reduce the stigma surrounding queer identities and sexual practices. </a:t>
            </a:r>
            <a:endParaRPr sz="3200" dirty="0"/>
          </a:p>
          <a:p>
            <a:pPr marL="0" indent="0">
              <a:lnSpc>
                <a:spcPct val="115000"/>
              </a:lnSpc>
              <a:spcBef>
                <a:spcPts val="0"/>
              </a:spcBef>
              <a:buSzPts val="1100"/>
            </a:pPr>
            <a:endParaRPr sz="3200" dirty="0"/>
          </a:p>
          <a:p>
            <a:pPr marL="0" indent="0">
              <a:lnSpc>
                <a:spcPct val="115000"/>
              </a:lnSpc>
              <a:spcBef>
                <a:spcPts val="0"/>
              </a:spcBef>
              <a:buSzPts val="1100"/>
            </a:pPr>
            <a:r>
              <a:rPr lang="en-US" sz="3200" b="1" dirty="0"/>
              <a:t>Research Question: </a:t>
            </a:r>
            <a:r>
              <a:rPr lang="en-US" sz="3200" dirty="0"/>
              <a:t>How does having inclusive sex education in secondary schools influence the mental and physical health of the queer community?  </a:t>
            </a:r>
            <a:endParaRPr sz="3200" dirty="0"/>
          </a:p>
          <a:p>
            <a:pPr marL="0" indent="0">
              <a:lnSpc>
                <a:spcPct val="115000"/>
              </a:lnSpc>
              <a:spcBef>
                <a:spcPts val="0"/>
              </a:spcBef>
              <a:buSzPts val="1100"/>
            </a:pPr>
            <a:endParaRPr sz="3200" dirty="0"/>
          </a:p>
          <a:p>
            <a:pPr marL="0" indent="0">
              <a:lnSpc>
                <a:spcPct val="115000"/>
              </a:lnSpc>
              <a:spcBef>
                <a:spcPts val="0"/>
              </a:spcBef>
              <a:buSzPts val="1100"/>
            </a:pPr>
            <a:r>
              <a:rPr lang="en-US" sz="3200" b="1" dirty="0"/>
              <a:t>Thesis Statement: </a:t>
            </a:r>
            <a:r>
              <a:rPr lang="en-US" sz="3200" dirty="0"/>
              <a:t>Queer-inclusive sex education helps promote safer, and more supportive school environments which help lower the rates of depression, sexual health disparities, and harassment that affect queer teenagers and young adults.</a:t>
            </a:r>
            <a:endParaRPr sz="3200" dirty="0"/>
          </a:p>
          <a:p>
            <a:pPr marL="0" indent="0">
              <a:lnSpc>
                <a:spcPct val="115000"/>
              </a:lnSpc>
              <a:spcBef>
                <a:spcPts val="0"/>
              </a:spcBef>
              <a:buSzPts val="1100"/>
            </a:pPr>
            <a:endParaRPr sz="3200" dirty="0"/>
          </a:p>
          <a:p>
            <a:pPr marL="0" indent="0">
              <a:lnSpc>
                <a:spcPct val="115000"/>
              </a:lnSpc>
              <a:spcBef>
                <a:spcPts val="0"/>
              </a:spcBef>
              <a:buSzPts val="1100"/>
            </a:pPr>
            <a:r>
              <a:rPr lang="en-US" sz="3200" b="1" dirty="0"/>
              <a:t>Methodology: </a:t>
            </a:r>
            <a:r>
              <a:rPr lang="en-US" sz="3200" dirty="0"/>
              <a:t>I performed a literature review by searching the Duke Perkins Library database and Google Scholar, with the keywords: “Sex education, LGBTQ, Queer youth, comprehensive, heteronormative, mental health”</a:t>
            </a:r>
            <a:endParaRPr sz="3200" dirty="0"/>
          </a:p>
          <a:p>
            <a:pPr marL="0" indent="0">
              <a:lnSpc>
                <a:spcPct val="115000"/>
              </a:lnSpc>
              <a:spcBef>
                <a:spcPts val="0"/>
              </a:spcBef>
              <a:buSzPts val="1100"/>
            </a:pPr>
            <a:endParaRPr sz="3200" b="1" dirty="0"/>
          </a:p>
          <a:p>
            <a:pPr marL="0" indent="0">
              <a:lnSpc>
                <a:spcPct val="115000"/>
              </a:lnSpc>
              <a:spcBef>
                <a:spcPts val="0"/>
              </a:spcBef>
              <a:buSzPts val="1100"/>
            </a:pPr>
            <a:endParaRPr sz="3600" dirty="0"/>
          </a:p>
        </p:txBody>
      </p:sp>
      <p:sp>
        <p:nvSpPr>
          <p:cNvPr id="32" name="Google Shape;32;p3"/>
          <p:cNvSpPr txBox="1">
            <a:spLocks noGrp="1"/>
          </p:cNvSpPr>
          <p:nvPr>
            <p:ph type="body" idx="3"/>
          </p:nvPr>
        </p:nvSpPr>
        <p:spPr>
          <a:xfrm>
            <a:off x="696850" y="16411500"/>
            <a:ext cx="13585200" cy="1066800"/>
          </a:xfrm>
          <a:prstGeom prst="rect">
            <a:avLst/>
          </a:prstGeom>
          <a:solidFill>
            <a:srgbClr val="DA627D"/>
          </a:solidFill>
          <a:ln w="38100" cap="flat" cmpd="sng">
            <a:solidFill>
              <a:srgbClr val="A53860"/>
            </a:solidFill>
            <a:prstDash val="solid"/>
            <a:round/>
            <a:headEnd type="none" w="sm" len="sm"/>
            <a:tailEnd type="none" w="sm" len="sm"/>
          </a:ln>
        </p:spPr>
        <p:txBody>
          <a:bodyPr spcFirstLastPara="1" wrap="square" lIns="156700" tIns="78350" rIns="156700" bIns="78350" anchor="t" anchorCtr="0">
            <a:noAutofit/>
          </a:bodyPr>
          <a:lstStyle/>
          <a:p>
            <a:pPr marL="3657600" indent="914400">
              <a:spcBef>
                <a:spcPts val="0"/>
              </a:spcBef>
            </a:pPr>
            <a:r>
              <a:rPr lang="en-US" sz="6000">
                <a:solidFill>
                  <a:srgbClr val="FEF9FF"/>
                </a:solidFill>
              </a:rPr>
              <a:t>Background</a:t>
            </a:r>
            <a:endParaRPr sz="6000">
              <a:solidFill>
                <a:srgbClr val="FEF9FF"/>
              </a:solidFill>
            </a:endParaRPr>
          </a:p>
        </p:txBody>
      </p:sp>
      <p:sp>
        <p:nvSpPr>
          <p:cNvPr id="33" name="Google Shape;33;p3"/>
          <p:cNvSpPr txBox="1">
            <a:spLocks noGrp="1"/>
          </p:cNvSpPr>
          <p:nvPr>
            <p:ph type="body" idx="4"/>
          </p:nvPr>
        </p:nvSpPr>
        <p:spPr>
          <a:xfrm>
            <a:off x="696850" y="17865026"/>
            <a:ext cx="13585200" cy="10852800"/>
          </a:xfrm>
          <a:prstGeom prst="rect">
            <a:avLst/>
          </a:prstGeom>
          <a:noFill/>
          <a:ln>
            <a:noFill/>
          </a:ln>
        </p:spPr>
        <p:txBody>
          <a:bodyPr spcFirstLastPara="1" wrap="square" lIns="156700" tIns="78350" rIns="156700" bIns="78350" anchor="t" anchorCtr="0">
            <a:noAutofit/>
          </a:bodyPr>
          <a:lstStyle/>
          <a:p>
            <a:pPr marL="0" indent="0">
              <a:lnSpc>
                <a:spcPct val="115000"/>
              </a:lnSpc>
              <a:spcBef>
                <a:spcPts val="0"/>
              </a:spcBef>
              <a:buSzPts val="1100"/>
            </a:pPr>
            <a:r>
              <a:rPr lang="en-US" sz="3100" b="1" dirty="0"/>
              <a:t>School-based sex education (SBSE):</a:t>
            </a:r>
            <a:endParaRPr sz="3100" b="1" dirty="0"/>
          </a:p>
          <a:p>
            <a:pPr marL="0" indent="0">
              <a:lnSpc>
                <a:spcPct val="115000"/>
              </a:lnSpc>
              <a:spcBef>
                <a:spcPts val="0"/>
              </a:spcBef>
              <a:buSzPts val="1100"/>
            </a:pPr>
            <a:r>
              <a:rPr lang="en-US" sz="3100" dirty="0"/>
              <a:t>SBSE is the sexual education class that students are provided at any of the schools they attend. In the U.S. states that do mandate that public schools teach sex ed, there are many discrepancies in what is taught. For example, abstinence education is required in 42 states, contraception education in 27 states, and sexual harassment and dating violence education in 39 states (Garg &amp; </a:t>
            </a:r>
            <a:r>
              <a:rPr lang="en-US" sz="3100" dirty="0" err="1"/>
              <a:t>Volerman</a:t>
            </a:r>
            <a:r>
              <a:rPr lang="en-US" sz="3100" dirty="0"/>
              <a:t>, 165).</a:t>
            </a:r>
            <a:endParaRPr sz="3100" dirty="0"/>
          </a:p>
          <a:p>
            <a:pPr marL="0" indent="0">
              <a:spcBef>
                <a:spcPts val="0"/>
              </a:spcBef>
              <a:buSzPts val="1100"/>
            </a:pPr>
            <a:endParaRPr sz="3100" dirty="0"/>
          </a:p>
          <a:p>
            <a:pPr marL="0" indent="0">
              <a:lnSpc>
                <a:spcPct val="115000"/>
              </a:lnSpc>
              <a:spcBef>
                <a:spcPts val="0"/>
              </a:spcBef>
              <a:buSzPts val="1100"/>
            </a:pPr>
            <a:r>
              <a:rPr lang="en-US" sz="3100" b="1" dirty="0"/>
              <a:t>Comprehensive Sex Education (CSE):</a:t>
            </a:r>
            <a:endParaRPr sz="3100" b="1" dirty="0"/>
          </a:p>
          <a:p>
            <a:pPr marL="0" indent="0">
              <a:lnSpc>
                <a:spcPct val="115000"/>
              </a:lnSpc>
              <a:spcBef>
                <a:spcPts val="0"/>
              </a:spcBef>
              <a:buSzPts val="1100"/>
            </a:pPr>
            <a:r>
              <a:rPr lang="en-US" sz="3100" dirty="0"/>
              <a:t>CSE focuses on the cognitive, emotional, physical, and social aspects of sexuality. It addresses sexual and reproductive health, which includes but is not limited to puberty, pregnancy, STDs, and contraception. This is taught in order to improve a young person's understanding and ability to navigate interpersonal relationships, cultural/social norms, consent, bodily self-autonomy, gender-based violence </a:t>
            </a:r>
            <a:r>
              <a:rPr lang="en-US" sz="3100" dirty="0" err="1"/>
              <a:t>etc</a:t>
            </a:r>
            <a:r>
              <a:rPr lang="en-US" sz="3100" dirty="0"/>
              <a:t> (UNESCO, 2018, 16-18).</a:t>
            </a:r>
            <a:endParaRPr sz="3100" dirty="0"/>
          </a:p>
          <a:p>
            <a:pPr marL="0" indent="0">
              <a:spcBef>
                <a:spcPts val="0"/>
              </a:spcBef>
              <a:buSzPts val="1100"/>
            </a:pPr>
            <a:endParaRPr sz="3100" dirty="0"/>
          </a:p>
          <a:p>
            <a:pPr marL="0" indent="0">
              <a:lnSpc>
                <a:spcPct val="115000"/>
              </a:lnSpc>
              <a:spcBef>
                <a:spcPts val="0"/>
              </a:spcBef>
              <a:buSzPts val="1100"/>
            </a:pPr>
            <a:r>
              <a:rPr lang="en-US" sz="3100" b="1" dirty="0"/>
              <a:t>Heteronormativity in Sex Education:</a:t>
            </a:r>
            <a:endParaRPr sz="3100" b="1" dirty="0"/>
          </a:p>
          <a:p>
            <a:pPr marL="0" indent="0">
              <a:lnSpc>
                <a:spcPct val="115000"/>
              </a:lnSpc>
              <a:spcBef>
                <a:spcPts val="0"/>
              </a:spcBef>
              <a:buSzPts val="1100"/>
            </a:pPr>
            <a:r>
              <a:rPr lang="en-US" sz="3100" dirty="0"/>
              <a:t>Sex education has historically been rooted in an emphasis on monogamous heterosexual marriage in the context of abstinence, this is referred to as heteronormativity. In SBSE heterosexual and cisgender identities are the assumed standard, meaning the curricula is one-size fits all and often limiting.</a:t>
            </a:r>
            <a:endParaRPr sz="3100" dirty="0"/>
          </a:p>
          <a:p>
            <a:pPr marL="0" indent="0">
              <a:spcBef>
                <a:spcPts val="0"/>
              </a:spcBef>
              <a:buSzPts val="1100"/>
            </a:pPr>
            <a:endParaRPr sz="3100" dirty="0"/>
          </a:p>
          <a:p>
            <a:pPr marL="0" indent="0">
              <a:lnSpc>
                <a:spcPct val="115000"/>
              </a:lnSpc>
              <a:spcBef>
                <a:spcPts val="0"/>
              </a:spcBef>
              <a:buSzPts val="1100"/>
            </a:pPr>
            <a:r>
              <a:rPr lang="en-US" sz="3100" b="1" dirty="0"/>
              <a:t>LGBTQ Inclusive Sex Education:</a:t>
            </a:r>
            <a:endParaRPr sz="3100" b="1" dirty="0"/>
          </a:p>
          <a:p>
            <a:pPr marL="0" indent="0">
              <a:lnSpc>
                <a:spcPct val="115000"/>
              </a:lnSpc>
              <a:spcBef>
                <a:spcPts val="0"/>
              </a:spcBef>
              <a:buSzPts val="1100"/>
            </a:pPr>
            <a:r>
              <a:rPr lang="en-US" sz="3100" dirty="0"/>
              <a:t>LGBTQ Sex Ed acknowledges the spectrum of sexual and gender identities that students may identify with and their resulting sexual interactions. Queer Inclusive sex ed broadens CSE, by discussing multiple forms of contraception, such as dental dams, teaching accurate information about gender-affirming care, and defining sex in the context of queer relationships.</a:t>
            </a:r>
            <a:endParaRPr sz="3100" dirty="0"/>
          </a:p>
          <a:p>
            <a:pPr marL="0" indent="0">
              <a:spcBef>
                <a:spcPts val="2400"/>
              </a:spcBef>
              <a:buSzPts val="1100"/>
            </a:pPr>
            <a:endParaRPr sz="3000" dirty="0">
              <a:latin typeface="Calibri"/>
              <a:ea typeface="Calibri"/>
              <a:cs typeface="Calibri"/>
              <a:sym typeface="Calibri"/>
            </a:endParaRPr>
          </a:p>
        </p:txBody>
      </p:sp>
      <p:sp>
        <p:nvSpPr>
          <p:cNvPr id="34" name="Google Shape;34;p3"/>
          <p:cNvSpPr txBox="1">
            <a:spLocks noGrp="1"/>
          </p:cNvSpPr>
          <p:nvPr>
            <p:ph type="body" idx="7"/>
          </p:nvPr>
        </p:nvSpPr>
        <p:spPr>
          <a:xfrm>
            <a:off x="15152917" y="4267200"/>
            <a:ext cx="13585370" cy="1066800"/>
          </a:xfrm>
          <a:prstGeom prst="rect">
            <a:avLst/>
          </a:prstGeom>
          <a:solidFill>
            <a:srgbClr val="DA627D"/>
          </a:solidFill>
          <a:ln w="38100" cap="flat" cmpd="sng">
            <a:solidFill>
              <a:srgbClr val="A53860"/>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a:solidFill>
                  <a:srgbClr val="FEF9FF"/>
                </a:solidFill>
              </a:rPr>
              <a:t>Data &amp; Statistics</a:t>
            </a:r>
            <a:endParaRPr sz="6000">
              <a:solidFill>
                <a:srgbClr val="FEF9FF"/>
              </a:solidFill>
            </a:endParaRPr>
          </a:p>
        </p:txBody>
      </p:sp>
      <p:sp>
        <p:nvSpPr>
          <p:cNvPr id="35" name="Google Shape;35;p3"/>
          <p:cNvSpPr txBox="1">
            <a:spLocks noGrp="1"/>
          </p:cNvSpPr>
          <p:nvPr>
            <p:ph type="body" idx="8"/>
          </p:nvPr>
        </p:nvSpPr>
        <p:spPr>
          <a:xfrm>
            <a:off x="29608950" y="24688800"/>
            <a:ext cx="13585370" cy="7315200"/>
          </a:xfrm>
          <a:prstGeom prst="rect">
            <a:avLst/>
          </a:prstGeom>
          <a:noFill/>
          <a:ln>
            <a:noFill/>
          </a:ln>
        </p:spPr>
        <p:txBody>
          <a:bodyPr spcFirstLastPara="1" wrap="square" lIns="156700" tIns="78350" rIns="156700" bIns="78350" anchor="t" anchorCtr="0">
            <a:noAutofit/>
          </a:bodyPr>
          <a:lstStyle/>
          <a:p>
            <a:pPr marL="0" indent="0">
              <a:spcBef>
                <a:spcPts val="0"/>
              </a:spcBef>
              <a:buSzPts val="1100"/>
              <a:buNone/>
            </a:pPr>
            <a:endParaRPr sz="2400" dirty="0">
              <a:latin typeface="Proxima Nova"/>
              <a:ea typeface="Proxima Nova"/>
              <a:cs typeface="Proxima Nova"/>
              <a:sym typeface="Proxima Nova"/>
            </a:endParaRPr>
          </a:p>
          <a:p>
            <a:pPr marL="0" indent="0">
              <a:spcBef>
                <a:spcPts val="0"/>
              </a:spcBef>
              <a:buSzPts val="1100"/>
              <a:buNone/>
            </a:pPr>
            <a:r>
              <a:rPr lang="en-US" sz="3600" dirty="0"/>
              <a:t>Queer youth and students are frequently affected by stigmatization in schools and the greater society, LGBTQ+ inclusive sex education is just one step in cultivating acceptance and understanding. Going forward, LGBTQ+ inclusive school-based sex education must be implemented nationally to help all queer students understand themselves, their bodies and mind, as well as their interpersonal relationships. </a:t>
            </a:r>
            <a:endParaRPr sz="3600" dirty="0"/>
          </a:p>
          <a:p>
            <a:pPr marL="0" indent="0">
              <a:spcBef>
                <a:spcPts val="0"/>
              </a:spcBef>
              <a:buSzPts val="1100"/>
              <a:buNone/>
            </a:pPr>
            <a:endParaRPr sz="3600" dirty="0"/>
          </a:p>
          <a:p>
            <a:pPr marL="0" indent="0">
              <a:spcBef>
                <a:spcPts val="0"/>
              </a:spcBef>
              <a:buSzPts val="1100"/>
              <a:buNone/>
            </a:pPr>
            <a:r>
              <a:rPr lang="en-US" sz="3600" dirty="0"/>
              <a:t>Topics to focus on include domestic violence, the multiple forms of contraception, reaching a queer audience before they have their first sexual interaction, and talking about all people in non-discriminatory ways. </a:t>
            </a:r>
            <a:endParaRPr sz="3600" dirty="0"/>
          </a:p>
        </p:txBody>
      </p:sp>
      <p:sp>
        <p:nvSpPr>
          <p:cNvPr id="36" name="Google Shape;36;p3"/>
          <p:cNvSpPr txBox="1">
            <a:spLocks noGrp="1"/>
          </p:cNvSpPr>
          <p:nvPr>
            <p:ph type="body" idx="9"/>
          </p:nvPr>
        </p:nvSpPr>
        <p:spPr>
          <a:xfrm>
            <a:off x="29609145" y="4267200"/>
            <a:ext cx="13585370" cy="1066800"/>
          </a:xfrm>
          <a:prstGeom prst="rect">
            <a:avLst/>
          </a:prstGeom>
          <a:solidFill>
            <a:srgbClr val="DA627D"/>
          </a:solidFill>
          <a:ln w="38100" cap="flat" cmpd="sng">
            <a:solidFill>
              <a:srgbClr val="A53860"/>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a:solidFill>
                  <a:srgbClr val="FEF9FF"/>
                </a:solidFill>
              </a:rPr>
              <a:t>Findings</a:t>
            </a:r>
            <a:endParaRPr sz="6000">
              <a:solidFill>
                <a:srgbClr val="FEF9FF"/>
              </a:solidFill>
            </a:endParaRPr>
          </a:p>
        </p:txBody>
      </p:sp>
      <p:sp>
        <p:nvSpPr>
          <p:cNvPr id="37" name="Google Shape;37;p3"/>
          <p:cNvSpPr txBox="1">
            <a:spLocks noGrp="1"/>
          </p:cNvSpPr>
          <p:nvPr>
            <p:ph type="body" idx="13"/>
          </p:nvPr>
        </p:nvSpPr>
        <p:spPr>
          <a:xfrm>
            <a:off x="29609144" y="5638800"/>
            <a:ext cx="13585200" cy="17678400"/>
          </a:xfrm>
          <a:prstGeom prst="rect">
            <a:avLst/>
          </a:prstGeom>
          <a:noFill/>
          <a:ln>
            <a:noFill/>
          </a:ln>
        </p:spPr>
        <p:txBody>
          <a:bodyPr spcFirstLastPara="1" wrap="square" lIns="156700" tIns="78350" rIns="156700" bIns="78350" anchor="t" anchorCtr="0">
            <a:noAutofit/>
          </a:bodyPr>
          <a:lstStyle/>
          <a:p>
            <a:pPr marL="0" indent="0">
              <a:lnSpc>
                <a:spcPct val="115000"/>
              </a:lnSpc>
              <a:spcBef>
                <a:spcPts val="0"/>
              </a:spcBef>
              <a:buSzPts val="1100"/>
              <a:buNone/>
            </a:pPr>
            <a:r>
              <a:rPr lang="en-US" sz="3600" b="1" dirty="0"/>
              <a:t>Sexual Risk </a:t>
            </a:r>
            <a:r>
              <a:rPr lang="en-US" sz="3600" b="1" dirty="0" err="1"/>
              <a:t>Behaviours</a:t>
            </a:r>
            <a:r>
              <a:rPr lang="en-US" sz="3600" b="1" dirty="0"/>
              <a:t>:</a:t>
            </a:r>
            <a:endParaRPr sz="3600" b="1" dirty="0"/>
          </a:p>
          <a:p>
            <a:pPr marL="0" indent="0">
              <a:lnSpc>
                <a:spcPct val="115000"/>
              </a:lnSpc>
              <a:spcBef>
                <a:spcPts val="0"/>
              </a:spcBef>
              <a:buSzPts val="1100"/>
              <a:buNone/>
            </a:pPr>
            <a:r>
              <a:rPr lang="en-US" sz="3600" dirty="0"/>
              <a:t>Queer youth have been shown to have increased sexual health risks. Such as substance use, getting someone or becoming pregnant, and not using contraception (Blake et al., 942-943). Queer women, are more likely to engage in sexual intercourse before receiving sex education, mitigating the effectiveness of the curriculum. When queer women receive education before their first sexual interaction there is an increase in birth control usage (Bodnar &amp; </a:t>
            </a:r>
            <a:r>
              <a:rPr lang="en-US" sz="3600" dirty="0" err="1"/>
              <a:t>Tornello</a:t>
            </a:r>
            <a:r>
              <a:rPr lang="en-US" sz="3600" dirty="0"/>
              <a:t>, 13).  </a:t>
            </a:r>
            <a:endParaRPr sz="3600" dirty="0"/>
          </a:p>
          <a:p>
            <a:pPr marL="0" indent="0">
              <a:lnSpc>
                <a:spcPct val="115000"/>
              </a:lnSpc>
              <a:spcBef>
                <a:spcPts val="0"/>
              </a:spcBef>
              <a:buSzPts val="1100"/>
              <a:buNone/>
            </a:pPr>
            <a:endParaRPr sz="3600" dirty="0"/>
          </a:p>
          <a:p>
            <a:pPr marL="0" indent="0">
              <a:lnSpc>
                <a:spcPct val="115000"/>
              </a:lnSpc>
              <a:spcBef>
                <a:spcPts val="0"/>
              </a:spcBef>
              <a:buSzPts val="1100"/>
              <a:buNone/>
            </a:pPr>
            <a:r>
              <a:rPr lang="en-US" sz="3600" b="1" dirty="0"/>
              <a:t>Sexual/Dating Violence: </a:t>
            </a:r>
            <a:endParaRPr sz="3600" b="1" dirty="0"/>
          </a:p>
          <a:p>
            <a:pPr marL="0" indent="0">
              <a:lnSpc>
                <a:spcPct val="115000"/>
              </a:lnSpc>
              <a:spcBef>
                <a:spcPts val="0"/>
              </a:spcBef>
              <a:buSzPts val="1100"/>
              <a:buNone/>
            </a:pPr>
            <a:r>
              <a:rPr lang="en-US" sz="3600" dirty="0"/>
              <a:t>Queer students have higher rates of being victims of sexual and physical dating violence compared to their heterosexual peers (</a:t>
            </a:r>
            <a:r>
              <a:rPr lang="en-US" sz="3600" dirty="0" err="1"/>
              <a:t>Kann</a:t>
            </a:r>
            <a:r>
              <a:rPr lang="en-US" sz="3600" dirty="0"/>
              <a:t> et al., 16-18). However, education about domestic violence primarily assumes the gender-based power dynamics of heterosexual relationships. Nevertheless, power dynamics within a relationship are not exclusively centered around gender. Domestic abuse can be emotional, financial, psychological, and sexual (Donovan and Hester, 286). Queer students who are not part of the conversation involving domestic violence are at a higher risk of being underprepared to avoid and navigate unsafe same-sex relationships (Donovan &amp; Hester, 281-285). </a:t>
            </a:r>
            <a:endParaRPr sz="3600" dirty="0"/>
          </a:p>
          <a:p>
            <a:pPr marL="0" indent="0">
              <a:lnSpc>
                <a:spcPct val="115000"/>
              </a:lnSpc>
              <a:spcBef>
                <a:spcPts val="0"/>
              </a:spcBef>
              <a:buSzPts val="1100"/>
              <a:buNone/>
            </a:pPr>
            <a:endParaRPr sz="3600" dirty="0"/>
          </a:p>
          <a:p>
            <a:pPr marL="0" indent="0">
              <a:lnSpc>
                <a:spcPct val="115000"/>
              </a:lnSpc>
              <a:spcBef>
                <a:spcPts val="0"/>
              </a:spcBef>
              <a:buSzPts val="1100"/>
              <a:buNone/>
            </a:pPr>
            <a:r>
              <a:rPr lang="en-US" sz="3600" b="1" dirty="0"/>
              <a:t>Continued Stigmatization: </a:t>
            </a:r>
            <a:endParaRPr sz="3600" b="1" dirty="0"/>
          </a:p>
          <a:p>
            <a:pPr marL="0" indent="0">
              <a:lnSpc>
                <a:spcPct val="115000"/>
              </a:lnSpc>
              <a:spcBef>
                <a:spcPts val="0"/>
              </a:spcBef>
              <a:buSzPts val="1100"/>
              <a:buNone/>
            </a:pPr>
            <a:r>
              <a:rPr lang="en-US" sz="3600" dirty="0"/>
              <a:t>Participants across many studies found for SBSE curriculums where LGBTQ+ people are mentioned they are often paired with shame, and fear-mongering about HIV/AIDS (Naser et al. 42, de </a:t>
            </a:r>
            <a:r>
              <a:rPr lang="en-US" sz="3600" dirty="0" err="1"/>
              <a:t>Heer</a:t>
            </a:r>
            <a:r>
              <a:rPr lang="en-US" sz="3600" dirty="0"/>
              <a:t> et al. 710, Roberts et al. 274). This perpetuates negative stereotypes about queer people that further stigmatize them. As well as creates assumptions about who can contract STDs and HIV. </a:t>
            </a:r>
            <a:endParaRPr sz="3600" dirty="0"/>
          </a:p>
          <a:p>
            <a:pPr marL="0" indent="0">
              <a:lnSpc>
                <a:spcPct val="115000"/>
              </a:lnSpc>
              <a:spcBef>
                <a:spcPts val="0"/>
              </a:spcBef>
              <a:buSzPts val="1100"/>
              <a:buNone/>
            </a:pPr>
            <a:endParaRPr sz="2400" dirty="0">
              <a:latin typeface="Proxima Nova"/>
              <a:ea typeface="Proxima Nova"/>
              <a:cs typeface="Proxima Nova"/>
              <a:sym typeface="Proxima Nova"/>
            </a:endParaRPr>
          </a:p>
          <a:p>
            <a:pPr marL="0" indent="0">
              <a:lnSpc>
                <a:spcPct val="115000"/>
              </a:lnSpc>
              <a:spcBef>
                <a:spcPts val="0"/>
              </a:spcBef>
              <a:buSzPts val="1100"/>
              <a:buNone/>
            </a:pPr>
            <a:endParaRPr sz="3600" dirty="0"/>
          </a:p>
          <a:p>
            <a:pPr marL="0" indent="0">
              <a:lnSpc>
                <a:spcPct val="115000"/>
              </a:lnSpc>
              <a:spcBef>
                <a:spcPts val="0"/>
              </a:spcBef>
              <a:buSzPts val="1100"/>
              <a:buNone/>
            </a:pPr>
            <a:endParaRPr sz="2400" dirty="0">
              <a:latin typeface="Proxima Nova"/>
              <a:ea typeface="Proxima Nova"/>
              <a:cs typeface="Proxima Nova"/>
              <a:sym typeface="Proxima Nova"/>
            </a:endParaRPr>
          </a:p>
          <a:p>
            <a:pPr marL="0" indent="0">
              <a:lnSpc>
                <a:spcPct val="115000"/>
              </a:lnSpc>
              <a:spcBef>
                <a:spcPts val="0"/>
              </a:spcBef>
              <a:buSzPts val="1100"/>
              <a:buNone/>
            </a:pPr>
            <a:endParaRPr sz="2400" dirty="0">
              <a:latin typeface="Proxima Nova"/>
              <a:ea typeface="Proxima Nova"/>
              <a:cs typeface="Proxima Nova"/>
              <a:sym typeface="Proxima Nova"/>
            </a:endParaRPr>
          </a:p>
          <a:p>
            <a:pPr marL="1309910" indent="-1132110">
              <a:spcBef>
                <a:spcPts val="0"/>
              </a:spcBef>
              <a:buNone/>
            </a:pPr>
            <a:endParaRPr dirty="0"/>
          </a:p>
        </p:txBody>
      </p:sp>
      <p:sp>
        <p:nvSpPr>
          <p:cNvPr id="38" name="Google Shape;38;p3"/>
          <p:cNvSpPr txBox="1">
            <a:spLocks noGrp="1"/>
          </p:cNvSpPr>
          <p:nvPr>
            <p:ph type="body" idx="14"/>
          </p:nvPr>
        </p:nvSpPr>
        <p:spPr>
          <a:xfrm>
            <a:off x="29609145" y="23622000"/>
            <a:ext cx="13585370" cy="1066800"/>
          </a:xfrm>
          <a:prstGeom prst="rect">
            <a:avLst/>
          </a:prstGeom>
          <a:solidFill>
            <a:srgbClr val="DA627D"/>
          </a:solidFill>
          <a:ln w="38100" cap="flat" cmpd="sng">
            <a:solidFill>
              <a:srgbClr val="A53860"/>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a:solidFill>
                  <a:srgbClr val="FFFFFF"/>
                </a:solidFill>
              </a:rPr>
              <a:t>Conclusion</a:t>
            </a:r>
            <a:endParaRPr sz="6000">
              <a:solidFill>
                <a:srgbClr val="FFFFFF"/>
              </a:solidFill>
            </a:endParaRPr>
          </a:p>
        </p:txBody>
      </p:sp>
      <p:pic>
        <p:nvPicPr>
          <p:cNvPr id="41" name="Google Shape;41;p3" title="Chart"/>
          <p:cNvPicPr preferRelativeResize="0"/>
          <p:nvPr/>
        </p:nvPicPr>
        <p:blipFill>
          <a:blip r:embed="rId3">
            <a:alphaModFix/>
          </a:blip>
          <a:stretch>
            <a:fillRect/>
          </a:stretch>
        </p:blipFill>
        <p:spPr>
          <a:xfrm>
            <a:off x="14921201" y="5638800"/>
            <a:ext cx="14048802" cy="8686802"/>
          </a:xfrm>
          <a:prstGeom prst="rect">
            <a:avLst/>
          </a:prstGeom>
          <a:noFill/>
          <a:ln>
            <a:noFill/>
          </a:ln>
        </p:spPr>
      </p:pic>
      <p:pic>
        <p:nvPicPr>
          <p:cNvPr id="42" name="Google Shape;42;p3" title="Chart"/>
          <p:cNvPicPr preferRelativeResize="0"/>
          <p:nvPr/>
        </p:nvPicPr>
        <p:blipFill>
          <a:blip r:embed="rId4">
            <a:alphaModFix/>
          </a:blip>
          <a:stretch>
            <a:fillRect/>
          </a:stretch>
        </p:blipFill>
        <p:spPr>
          <a:xfrm>
            <a:off x="14921201" y="17406581"/>
            <a:ext cx="14048802" cy="8695768"/>
          </a:xfrm>
          <a:prstGeom prst="rect">
            <a:avLst/>
          </a:prstGeom>
          <a:noFill/>
          <a:ln>
            <a:noFill/>
          </a:ln>
        </p:spPr>
      </p:pic>
      <p:sp>
        <p:nvSpPr>
          <p:cNvPr id="43" name="Google Shape;43;p3"/>
          <p:cNvSpPr txBox="1"/>
          <p:nvPr/>
        </p:nvSpPr>
        <p:spPr>
          <a:xfrm>
            <a:off x="15152900" y="14478000"/>
            <a:ext cx="13585200" cy="2574600"/>
          </a:xfrm>
          <a:prstGeom prst="rect">
            <a:avLst/>
          </a:prstGeom>
          <a:noFill/>
          <a:ln>
            <a:noFill/>
          </a:ln>
        </p:spPr>
        <p:txBody>
          <a:bodyPr spcFirstLastPara="1" wrap="square" lIns="182850" tIns="182850" rIns="182850" bIns="182850" anchor="t" anchorCtr="0">
            <a:noAutofit/>
          </a:bodyPr>
          <a:lstStyle/>
          <a:p>
            <a:pPr>
              <a:lnSpc>
                <a:spcPct val="115000"/>
              </a:lnSpc>
              <a:spcAft>
                <a:spcPts val="2400"/>
              </a:spcAft>
              <a:buClr>
                <a:schemeClr val="dk1"/>
              </a:buClr>
              <a:buSzPts val="1100"/>
            </a:pPr>
            <a:r>
              <a:rPr lang="en-US" sz="3200" dirty="0">
                <a:solidFill>
                  <a:schemeClr val="dk1"/>
                </a:solidFill>
                <a:latin typeface="Times New Roman"/>
                <a:ea typeface="Times New Roman"/>
                <a:cs typeface="Times New Roman"/>
                <a:sym typeface="Times New Roman"/>
              </a:rPr>
              <a:t>This graph represents the differences in the mental health of queer students in schools with and without LGBTQ+ inclusive sex ed compared to their heterosexual peers. This illustrates that queer students experience less harassment and depression with LGBTQ+ curricula. (Proulx et al. 612)</a:t>
            </a:r>
            <a:endParaRPr sz="3200" dirty="0">
              <a:latin typeface="Times New Roman"/>
              <a:ea typeface="Times New Roman"/>
              <a:cs typeface="Times New Roman"/>
              <a:sym typeface="Times New Roman"/>
            </a:endParaRPr>
          </a:p>
        </p:txBody>
      </p:sp>
      <p:sp>
        <p:nvSpPr>
          <p:cNvPr id="44" name="Google Shape;44;p3"/>
          <p:cNvSpPr txBox="1"/>
          <p:nvPr/>
        </p:nvSpPr>
        <p:spPr>
          <a:xfrm>
            <a:off x="15152900" y="26143226"/>
            <a:ext cx="13585200" cy="2574600"/>
          </a:xfrm>
          <a:prstGeom prst="rect">
            <a:avLst/>
          </a:prstGeom>
          <a:noFill/>
          <a:ln>
            <a:noFill/>
          </a:ln>
        </p:spPr>
        <p:txBody>
          <a:bodyPr spcFirstLastPara="1" wrap="square" lIns="182850" tIns="182850" rIns="182850" bIns="182850" anchor="t" anchorCtr="0">
            <a:noAutofit/>
          </a:bodyPr>
          <a:lstStyle/>
          <a:p>
            <a:pPr>
              <a:lnSpc>
                <a:spcPct val="115000"/>
              </a:lnSpc>
              <a:spcAft>
                <a:spcPts val="2400"/>
              </a:spcAft>
              <a:buClr>
                <a:schemeClr val="dk1"/>
              </a:buClr>
              <a:buSzPts val="1100"/>
            </a:pPr>
            <a:r>
              <a:rPr lang="en-US" sz="3200" dirty="0">
                <a:solidFill>
                  <a:schemeClr val="dk1"/>
                </a:solidFill>
                <a:latin typeface="Times New Roman"/>
                <a:ea typeface="Times New Roman"/>
                <a:cs typeface="Times New Roman"/>
                <a:sym typeface="Times New Roman"/>
              </a:rPr>
              <a:t>This graph represents the percentage of queer students under the influence of alcohol or drugs before their last sexual interaction depending on how inclusive the sex education in their schools is. This illustrates that queer students are less likely to engage in sexual risk behavior if they are exposed to higher amounts of LGBTQ+ sex ed. (Blake et al  943.)</a:t>
            </a:r>
            <a:endParaRPr sz="3200" dirty="0">
              <a:latin typeface="Times New Roman"/>
              <a:ea typeface="Times New Roman"/>
              <a:cs typeface="Times New Roman"/>
              <a:sym typeface="Times New Roman"/>
            </a:endParaRPr>
          </a:p>
        </p:txBody>
      </p:sp>
      <p:pic>
        <p:nvPicPr>
          <p:cNvPr id="3" name="Picture 3" descr="A qr code with a few black squares&#10;&#10;Description automatically generated">
            <a:extLst>
              <a:ext uri="{FF2B5EF4-FFF2-40B4-BE49-F238E27FC236}">
                <a16:creationId xmlns:a16="http://schemas.microsoft.com/office/drawing/2014/main" id="{9E36F541-CE85-3947-CF5E-57E965BFE186}"/>
              </a:ext>
            </a:extLst>
          </p:cNvPr>
          <p:cNvPicPr>
            <a:picLocks noChangeAspect="1"/>
          </p:cNvPicPr>
          <p:nvPr/>
        </p:nvPicPr>
        <p:blipFill>
          <a:blip r:embed="rId5"/>
          <a:stretch>
            <a:fillRect/>
          </a:stretch>
        </p:blipFill>
        <p:spPr>
          <a:xfrm>
            <a:off x="39816040" y="776977"/>
            <a:ext cx="3012764" cy="29810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1003</Words>
  <Application>Microsoft Macintosh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Proxima Nova</vt:lpstr>
      <vt:lpstr>Arial</vt:lpstr>
      <vt:lpstr>Times New Roman</vt:lpstr>
      <vt:lpstr>Office Theme</vt:lpstr>
      <vt:lpstr>Queer Inclusive Sex Education Maira Magwene Muñiz  C.E Jordan High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Queer Inclusive Sex Education Maira Magwene Muñiz  C.E Jordan High School</dc:title>
  <cp:lastModifiedBy>Kennedy Ruff</cp:lastModifiedBy>
  <cp:revision>8</cp:revision>
  <dcterms:modified xsi:type="dcterms:W3CDTF">2023-07-28T01:27:29Z</dcterms:modified>
</cp:coreProperties>
</file>