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Lst>
  <p:sldSz cy="16459200" cx="2194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indent="0" lvl="0" marL="0" marR="0" rtl="0" algn="ctr">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1" name="Google Shape;21;p2"/>
          <p:cNvSpPr/>
          <p:nvPr>
            <p:ph idx="17" type="pic"/>
          </p:nvPr>
        </p:nvSpPr>
        <p:spPr>
          <a:xfrm>
            <a:off x="19855545"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3"/>
          <p:cNvSpPr txBox="1"/>
          <p:nvPr>
            <p:ph type="title"/>
          </p:nvPr>
        </p:nvSpPr>
        <p:spPr>
          <a:xfrm>
            <a:off x="348343" y="0"/>
            <a:ext cx="21249000" cy="1676400"/>
          </a:xfrm>
          <a:prstGeom prst="rect">
            <a:avLst/>
          </a:prstGeom>
          <a:solidFill>
            <a:srgbClr val="666666"/>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0" rtl="0" algn="l">
              <a:lnSpc>
                <a:spcPct val="115000"/>
              </a:lnSpc>
              <a:spcBef>
                <a:spcPts val="0"/>
              </a:spcBef>
              <a:spcAft>
                <a:spcPts val="0"/>
              </a:spcAft>
              <a:buClr>
                <a:schemeClr val="dk1"/>
              </a:buClr>
              <a:buSzPts val="1100"/>
              <a:buFont typeface="Arial"/>
              <a:buNone/>
            </a:pPr>
            <a:r>
              <a:rPr lang="en-US" sz="6000"/>
              <a:t>                             </a:t>
            </a:r>
            <a:r>
              <a:rPr lang="en-US" sz="6000"/>
              <a:t>                 </a:t>
            </a:r>
            <a:r>
              <a:rPr lang="en-US" sz="3000"/>
              <a:t>                             </a:t>
            </a:r>
            <a:r>
              <a:rPr lang="en-US" sz="3000"/>
              <a:t>                    </a:t>
            </a:r>
            <a:endParaRPr sz="3000"/>
          </a:p>
        </p:txBody>
      </p:sp>
      <p:sp>
        <p:nvSpPr>
          <p:cNvPr id="30" name="Google Shape;30;p3"/>
          <p:cNvSpPr txBox="1"/>
          <p:nvPr>
            <p:ph idx="1" type="body"/>
          </p:nvPr>
        </p:nvSpPr>
        <p:spPr>
          <a:xfrm>
            <a:off x="213068" y="1856050"/>
            <a:ext cx="6792600" cy="533400"/>
          </a:xfrm>
          <a:prstGeom prst="rect">
            <a:avLst/>
          </a:prstGeom>
          <a:solidFill>
            <a:srgbClr val="6FA8DC"/>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3000"/>
              <a:t> Introduction</a:t>
            </a:r>
            <a:endParaRPr sz="3000"/>
          </a:p>
          <a:p>
            <a:pPr indent="0" lvl="0" marL="0" marR="0" rtl="0" algn="l">
              <a:spcBef>
                <a:spcPts val="0"/>
              </a:spcBef>
              <a:spcAft>
                <a:spcPts val="0"/>
              </a:spcAft>
              <a:buClr>
                <a:schemeClr val="lt1"/>
              </a:buClr>
              <a:buFont typeface="Arial"/>
              <a:buNone/>
            </a:pPr>
            <a:r>
              <a:rPr lang="en-US" sz="3000"/>
              <a:t>//</a:t>
            </a:r>
            <a:endParaRPr sz="3000"/>
          </a:p>
        </p:txBody>
      </p:sp>
      <p:sp>
        <p:nvSpPr>
          <p:cNvPr id="31" name="Google Shape;31;p3"/>
          <p:cNvSpPr txBox="1"/>
          <p:nvPr>
            <p:ph idx="2" type="body"/>
          </p:nvPr>
        </p:nvSpPr>
        <p:spPr>
          <a:xfrm>
            <a:off x="212975" y="2590625"/>
            <a:ext cx="6792600" cy="7743600"/>
          </a:xfrm>
          <a:prstGeom prst="rect">
            <a:avLst/>
          </a:prstGeom>
          <a:noFill/>
          <a:ln cap="flat" cmpd="sng" w="28575">
            <a:solidFill>
              <a:srgbClr val="000000"/>
            </a:solidFill>
            <a:prstDash val="solid"/>
            <a:round/>
            <a:headEnd len="sm" w="sm" type="none"/>
            <a:tailEnd len="sm" w="sm" type="none"/>
          </a:ln>
        </p:spPr>
        <p:txBody>
          <a:bodyPr anchorCtr="0" anchor="t" bIns="39175" lIns="78350" spcFirstLastPara="1" rIns="78350" wrap="square" tIns="39175">
            <a:noAutofit/>
          </a:bodyPr>
          <a:lstStyle/>
          <a:p>
            <a:pPr indent="0" lvl="0" marL="0" rtl="0" algn="l">
              <a:spcBef>
                <a:spcPts val="0"/>
              </a:spcBef>
              <a:spcAft>
                <a:spcPts val="0"/>
              </a:spcAft>
              <a:buClr>
                <a:schemeClr val="dk1"/>
              </a:buClr>
              <a:buSzPts val="1100"/>
              <a:buFont typeface="Arial"/>
              <a:buNone/>
            </a:pPr>
            <a:r>
              <a:rPr b="1" lang="en-US" sz="2400">
                <a:latin typeface="Arial"/>
                <a:ea typeface="Arial"/>
                <a:cs typeface="Arial"/>
                <a:sym typeface="Arial"/>
              </a:rPr>
              <a:t>How does the bias of undergraduate education and MCAT testing affect black women in the surgical profession? </a:t>
            </a:r>
            <a:endParaRPr b="1" sz="2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1" sz="2400" u="sng">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US" sz="2400">
                <a:latin typeface="Arial"/>
                <a:ea typeface="Arial"/>
                <a:cs typeface="Arial"/>
                <a:sym typeface="Arial"/>
              </a:rPr>
              <a:t>When beginning their education Black Women have faced challenges such as:</a:t>
            </a:r>
            <a:endParaRPr sz="2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sz="2400">
              <a:latin typeface="Arial"/>
              <a:ea typeface="Arial"/>
              <a:cs typeface="Arial"/>
              <a:sym typeface="Arial"/>
            </a:endParaRPr>
          </a:p>
          <a:p>
            <a:pPr indent="-381000" lvl="0" marL="457200" rtl="0" algn="l">
              <a:spcBef>
                <a:spcPts val="0"/>
              </a:spcBef>
              <a:spcAft>
                <a:spcPts val="0"/>
              </a:spcAft>
              <a:buSzPts val="2400"/>
              <a:buChar char="❏"/>
            </a:pPr>
            <a:r>
              <a:rPr lang="en-US" sz="2400">
                <a:latin typeface="Arial"/>
                <a:ea typeface="Arial"/>
                <a:cs typeface="Arial"/>
                <a:sym typeface="Arial"/>
              </a:rPr>
              <a:t>Discrimination</a:t>
            </a:r>
            <a:endParaRPr sz="2400">
              <a:latin typeface="Arial"/>
              <a:ea typeface="Arial"/>
              <a:cs typeface="Arial"/>
              <a:sym typeface="Arial"/>
            </a:endParaRPr>
          </a:p>
          <a:p>
            <a:pPr indent="-381000" lvl="0" marL="457200" rtl="0" algn="l">
              <a:spcBef>
                <a:spcPts val="0"/>
              </a:spcBef>
              <a:spcAft>
                <a:spcPts val="0"/>
              </a:spcAft>
              <a:buSzPts val="2400"/>
              <a:buChar char="❏"/>
            </a:pPr>
            <a:r>
              <a:rPr lang="en-US" sz="2400">
                <a:latin typeface="Arial"/>
                <a:ea typeface="Arial"/>
                <a:cs typeface="Arial"/>
                <a:sym typeface="Arial"/>
              </a:rPr>
              <a:t>Racism</a:t>
            </a:r>
            <a:endParaRPr sz="2400">
              <a:latin typeface="Arial"/>
              <a:ea typeface="Arial"/>
              <a:cs typeface="Arial"/>
              <a:sym typeface="Arial"/>
            </a:endParaRPr>
          </a:p>
          <a:p>
            <a:pPr indent="-381000" lvl="0" marL="457200" rtl="0" algn="l">
              <a:spcBef>
                <a:spcPts val="0"/>
              </a:spcBef>
              <a:spcAft>
                <a:spcPts val="0"/>
              </a:spcAft>
              <a:buSzPts val="2400"/>
              <a:buChar char="❏"/>
            </a:pPr>
            <a:r>
              <a:rPr lang="en-US" sz="2400">
                <a:latin typeface="Arial"/>
                <a:ea typeface="Arial"/>
                <a:cs typeface="Arial"/>
                <a:sym typeface="Arial"/>
              </a:rPr>
              <a:t>Self-efficacy </a:t>
            </a:r>
            <a:endParaRPr sz="2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sz="2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US" sz="2400">
                <a:latin typeface="Arial"/>
                <a:ea typeface="Arial"/>
                <a:cs typeface="Arial"/>
                <a:sym typeface="Arial"/>
              </a:rPr>
              <a:t>Gender biases also play a huge role that can change the way women choose their pathways. Black women especially may feel a threat for even entering a career with male dominance. </a:t>
            </a:r>
            <a:endParaRPr b="1" sz="2400">
              <a:latin typeface="Arial"/>
              <a:ea typeface="Arial"/>
              <a:cs typeface="Arial"/>
              <a:sym typeface="Arial"/>
            </a:endParaRPr>
          </a:p>
        </p:txBody>
      </p:sp>
      <p:sp>
        <p:nvSpPr>
          <p:cNvPr id="32" name="Google Shape;32;p3"/>
          <p:cNvSpPr txBox="1"/>
          <p:nvPr>
            <p:ph idx="3" type="body"/>
          </p:nvPr>
        </p:nvSpPr>
        <p:spPr>
          <a:xfrm>
            <a:off x="212975" y="10473750"/>
            <a:ext cx="6792600" cy="533400"/>
          </a:xfrm>
          <a:prstGeom prst="rect">
            <a:avLst/>
          </a:prstGeom>
          <a:solidFill>
            <a:srgbClr val="6FA8DC"/>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3000"/>
              <a:t>Methodology</a:t>
            </a:r>
            <a:endParaRPr b="1" i="0" sz="3000" u="none" cap="none" strike="noStrike">
              <a:solidFill>
                <a:schemeClr val="lt1"/>
              </a:solidFill>
              <a:latin typeface="Arial"/>
              <a:ea typeface="Arial"/>
              <a:cs typeface="Arial"/>
              <a:sym typeface="Arial"/>
            </a:endParaRPr>
          </a:p>
        </p:txBody>
      </p:sp>
      <p:sp>
        <p:nvSpPr>
          <p:cNvPr id="33" name="Google Shape;33;p3"/>
          <p:cNvSpPr txBox="1"/>
          <p:nvPr>
            <p:ph idx="4" type="body"/>
          </p:nvPr>
        </p:nvSpPr>
        <p:spPr>
          <a:xfrm>
            <a:off x="213075" y="11146675"/>
            <a:ext cx="6792600" cy="5220300"/>
          </a:xfrm>
          <a:prstGeom prst="rect">
            <a:avLst/>
          </a:prstGeom>
          <a:noFill/>
          <a:ln cap="flat" cmpd="sng" w="28575">
            <a:solidFill>
              <a:srgbClr val="000000"/>
            </a:solidFill>
            <a:prstDash val="solid"/>
            <a:round/>
            <a:headEnd len="sm" w="sm" type="none"/>
            <a:tailEnd len="sm" w="sm" type="none"/>
          </a:ln>
        </p:spPr>
        <p:txBody>
          <a:bodyPr anchorCtr="0" anchor="t" bIns="39175" lIns="78350" spcFirstLastPara="1" rIns="78350" wrap="square" tIns="39175">
            <a:noAutofit/>
          </a:bodyPr>
          <a:lstStyle/>
          <a:p>
            <a:pPr indent="0" lvl="0" marL="0" rtl="0" algn="l">
              <a:spcBef>
                <a:spcPts val="0"/>
              </a:spcBef>
              <a:spcAft>
                <a:spcPts val="0"/>
              </a:spcAft>
              <a:buClr>
                <a:schemeClr val="dk1"/>
              </a:buClr>
              <a:buSzPts val="1100"/>
              <a:buFont typeface="Arial"/>
              <a:buNone/>
            </a:pPr>
            <a:r>
              <a:rPr lang="en-US" sz="2400">
                <a:latin typeface="Arial"/>
                <a:ea typeface="Arial"/>
                <a:cs typeface="Arial"/>
                <a:sym typeface="Arial"/>
              </a:rPr>
              <a:t>In</a:t>
            </a:r>
            <a:r>
              <a:rPr lang="en-US" sz="1100">
                <a:latin typeface="Arial"/>
                <a:ea typeface="Arial"/>
                <a:cs typeface="Arial"/>
                <a:sym typeface="Arial"/>
              </a:rPr>
              <a:t> </a:t>
            </a:r>
            <a:r>
              <a:rPr lang="en-US" sz="2400">
                <a:latin typeface="Arial"/>
                <a:ea typeface="Arial"/>
                <a:cs typeface="Arial"/>
                <a:sym typeface="Arial"/>
              </a:rPr>
              <a:t>my research I examined the differences for blacks and whites and the percentages of how many actually become surgeons. I found differences between black women and white women and their MCAT results.</a:t>
            </a:r>
            <a:endParaRPr sz="2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sz="2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US" sz="2400">
                <a:latin typeface="Arial"/>
                <a:ea typeface="Arial"/>
                <a:cs typeface="Arial"/>
                <a:sym typeface="Arial"/>
              </a:rPr>
              <a:t>When creating my charts, I used resources such as Google Sheets and Color Combos to make graphs and color schemes. I was given a poster planning document and other resources to help me mirror for my presentation. I was able to look at last year’s cohort posters to get an idea of what to use.</a:t>
            </a:r>
            <a:endParaRPr sz="2400">
              <a:latin typeface="Arial"/>
              <a:ea typeface="Arial"/>
              <a:cs typeface="Arial"/>
              <a:sym typeface="Arial"/>
            </a:endParaRPr>
          </a:p>
        </p:txBody>
      </p:sp>
      <p:sp>
        <p:nvSpPr>
          <p:cNvPr id="34" name="Google Shape;34;p3"/>
          <p:cNvSpPr txBox="1"/>
          <p:nvPr>
            <p:ph idx="5" type="body"/>
          </p:nvPr>
        </p:nvSpPr>
        <p:spPr>
          <a:xfrm>
            <a:off x="14804568" y="10613275"/>
            <a:ext cx="6792600" cy="533400"/>
          </a:xfrm>
          <a:prstGeom prst="rect">
            <a:avLst/>
          </a:prstGeom>
          <a:solidFill>
            <a:srgbClr val="6FA8DC"/>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3000"/>
              <a:t>Conclusion</a:t>
            </a:r>
            <a:endParaRPr b="1" i="0" sz="3000" u="none" cap="none" strike="noStrike">
              <a:solidFill>
                <a:schemeClr val="lt1"/>
              </a:solidFill>
              <a:latin typeface="Arial"/>
              <a:ea typeface="Arial"/>
              <a:cs typeface="Arial"/>
              <a:sym typeface="Arial"/>
            </a:endParaRPr>
          </a:p>
        </p:txBody>
      </p:sp>
      <p:sp>
        <p:nvSpPr>
          <p:cNvPr id="35" name="Google Shape;35;p3"/>
          <p:cNvSpPr txBox="1"/>
          <p:nvPr>
            <p:ph idx="6" type="body"/>
          </p:nvPr>
        </p:nvSpPr>
        <p:spPr>
          <a:xfrm>
            <a:off x="14804575" y="11353700"/>
            <a:ext cx="6792600" cy="5013300"/>
          </a:xfrm>
          <a:prstGeom prst="rect">
            <a:avLst/>
          </a:prstGeom>
          <a:noFill/>
          <a:ln cap="flat" cmpd="sng" w="28575">
            <a:solidFill>
              <a:srgbClr val="000000"/>
            </a:solidFill>
            <a:prstDash val="solid"/>
            <a:round/>
            <a:headEnd len="sm" w="sm" type="none"/>
            <a:tailEnd len="sm" w="sm" type="none"/>
          </a:ln>
        </p:spPr>
        <p:txBody>
          <a:bodyPr anchorCtr="0" anchor="t" bIns="39175" lIns="78350" spcFirstLastPara="1" rIns="78350" wrap="square" tIns="39175">
            <a:noAutofit/>
          </a:bodyPr>
          <a:lstStyle/>
          <a:p>
            <a:pPr indent="0" lvl="0" marL="0" rtl="0" algn="l">
              <a:spcBef>
                <a:spcPts val="0"/>
              </a:spcBef>
              <a:spcAft>
                <a:spcPts val="0"/>
              </a:spcAft>
              <a:buClr>
                <a:schemeClr val="dk1"/>
              </a:buClr>
              <a:buSzPts val="1100"/>
              <a:buFont typeface="Arial"/>
              <a:buNone/>
            </a:pPr>
            <a:r>
              <a:rPr lang="en-US" sz="2400">
                <a:latin typeface="Arial"/>
                <a:ea typeface="Arial"/>
                <a:cs typeface="Arial"/>
                <a:sym typeface="Arial"/>
              </a:rPr>
              <a:t>In conclusion, black women face biases from their peers and professors in their undergraduate careers which cause them to change their career paths and opt out of becoming surgeons or doctors. While black women do have high GPAs compared to their white counterparts, factors outside of the MCAT itself have also contributed lower representation of black women.</a:t>
            </a:r>
            <a:endParaRPr sz="2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sz="2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en-US" sz="2400">
                <a:latin typeface="Arial"/>
                <a:ea typeface="Arial"/>
                <a:cs typeface="Arial"/>
                <a:sym typeface="Arial"/>
              </a:rPr>
              <a:t>Overall, black women have been subject to discrimination and disadvantage regarding their faced gender and race.</a:t>
            </a:r>
            <a:endParaRPr sz="2400">
              <a:latin typeface="Arial"/>
              <a:ea typeface="Arial"/>
              <a:cs typeface="Arial"/>
              <a:sym typeface="Arial"/>
            </a:endParaRPr>
          </a:p>
        </p:txBody>
      </p:sp>
      <p:sp>
        <p:nvSpPr>
          <p:cNvPr id="36" name="Google Shape;36;p3"/>
          <p:cNvSpPr txBox="1"/>
          <p:nvPr>
            <p:ph idx="7" type="body"/>
          </p:nvPr>
        </p:nvSpPr>
        <p:spPr>
          <a:xfrm>
            <a:off x="7463608" y="1856050"/>
            <a:ext cx="6792600" cy="533400"/>
          </a:xfrm>
          <a:prstGeom prst="rect">
            <a:avLst/>
          </a:prstGeom>
          <a:solidFill>
            <a:srgbClr val="6FA8DC"/>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3000"/>
              <a:t>Data and Results</a:t>
            </a:r>
            <a:endParaRPr b="1" i="0" sz="3000" u="none" cap="none" strike="noStrike">
              <a:solidFill>
                <a:schemeClr val="lt1"/>
              </a:solidFill>
              <a:latin typeface="Arial"/>
              <a:ea typeface="Arial"/>
              <a:cs typeface="Arial"/>
              <a:sym typeface="Arial"/>
            </a:endParaRPr>
          </a:p>
        </p:txBody>
      </p:sp>
      <p:sp>
        <p:nvSpPr>
          <p:cNvPr id="37" name="Google Shape;37;p3"/>
          <p:cNvSpPr txBox="1"/>
          <p:nvPr>
            <p:ph idx="9" type="body"/>
          </p:nvPr>
        </p:nvSpPr>
        <p:spPr>
          <a:xfrm>
            <a:off x="14714125" y="1856050"/>
            <a:ext cx="6882900" cy="533400"/>
          </a:xfrm>
          <a:prstGeom prst="rect">
            <a:avLst/>
          </a:prstGeom>
          <a:solidFill>
            <a:srgbClr val="6FA8DC"/>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sz="3000"/>
              <a:t>Background Information</a:t>
            </a:r>
            <a:endParaRPr b="1" i="0" sz="3000" u="none" cap="none" strike="noStrike">
              <a:solidFill>
                <a:schemeClr val="lt1"/>
              </a:solidFill>
              <a:latin typeface="Arial"/>
              <a:ea typeface="Arial"/>
              <a:cs typeface="Arial"/>
              <a:sym typeface="Arial"/>
            </a:endParaRPr>
          </a:p>
        </p:txBody>
      </p:sp>
      <p:sp>
        <p:nvSpPr>
          <p:cNvPr id="38" name="Google Shape;38;p3"/>
          <p:cNvSpPr txBox="1"/>
          <p:nvPr>
            <p:ph idx="13" type="body"/>
          </p:nvPr>
        </p:nvSpPr>
        <p:spPr>
          <a:xfrm>
            <a:off x="14804575" y="2641250"/>
            <a:ext cx="6792600" cy="7743600"/>
          </a:xfrm>
          <a:prstGeom prst="rect">
            <a:avLst/>
          </a:prstGeom>
          <a:solidFill>
            <a:srgbClr val="FFFFFF"/>
          </a:solidFill>
          <a:ln cap="flat" cmpd="sng" w="28575">
            <a:solidFill>
              <a:srgbClr val="000000"/>
            </a:solidFill>
            <a:prstDash val="solid"/>
            <a:round/>
            <a:headEnd len="sm" w="sm" type="none"/>
            <a:tailEnd len="sm" w="sm" type="none"/>
          </a:ln>
        </p:spPr>
        <p:txBody>
          <a:bodyPr anchorCtr="0" anchor="t" bIns="39175" lIns="78350" spcFirstLastPara="1" rIns="78350" wrap="square" tIns="39175">
            <a:noAutofit/>
          </a:bodyPr>
          <a:lstStyle/>
          <a:p>
            <a:pPr indent="0" lvl="0" marL="0" rtl="0" algn="l">
              <a:spcBef>
                <a:spcPts val="0"/>
              </a:spcBef>
              <a:spcAft>
                <a:spcPts val="0"/>
              </a:spcAft>
              <a:buClr>
                <a:schemeClr val="dk1"/>
              </a:buClr>
              <a:buSzPts val="1100"/>
              <a:buFont typeface="Arial"/>
              <a:buNone/>
            </a:pPr>
            <a:r>
              <a:rPr b="1" lang="en-US" sz="2400">
                <a:latin typeface="Arial"/>
                <a:ea typeface="Arial"/>
                <a:cs typeface="Arial"/>
                <a:sym typeface="Arial"/>
              </a:rPr>
              <a:t>Biases in undergraduate studies for black women according to Science Direct</a:t>
            </a:r>
            <a:endParaRPr b="1" sz="2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1" sz="2400">
              <a:latin typeface="Arial"/>
              <a:ea typeface="Arial"/>
              <a:cs typeface="Arial"/>
              <a:sym typeface="Arial"/>
            </a:endParaRPr>
          </a:p>
          <a:p>
            <a:pPr indent="-381000" lvl="0" marL="457200" rtl="0" algn="l">
              <a:spcBef>
                <a:spcPts val="0"/>
              </a:spcBef>
              <a:spcAft>
                <a:spcPts val="0"/>
              </a:spcAft>
              <a:buSzPts val="2400"/>
              <a:buChar char="❏"/>
            </a:pPr>
            <a:r>
              <a:rPr lang="en-US" sz="2400">
                <a:latin typeface="Arial"/>
                <a:ea typeface="Arial"/>
                <a:cs typeface="Arial"/>
                <a:sym typeface="Arial"/>
              </a:rPr>
              <a:t>Black women can’t pass the tests (MCAT)</a:t>
            </a:r>
            <a:endParaRPr sz="2400">
              <a:latin typeface="Arial"/>
              <a:ea typeface="Arial"/>
              <a:cs typeface="Arial"/>
              <a:sym typeface="Arial"/>
            </a:endParaRPr>
          </a:p>
          <a:p>
            <a:pPr indent="-381000" lvl="0" marL="457200" rtl="0" algn="l">
              <a:spcBef>
                <a:spcPts val="0"/>
              </a:spcBef>
              <a:spcAft>
                <a:spcPts val="0"/>
              </a:spcAft>
              <a:buSzPts val="2400"/>
              <a:buChar char="❏"/>
            </a:pPr>
            <a:r>
              <a:rPr lang="en-US" sz="2400">
                <a:latin typeface="Arial"/>
                <a:ea typeface="Arial"/>
                <a:cs typeface="Arial"/>
                <a:sym typeface="Arial"/>
              </a:rPr>
              <a:t>Black women don’t have the resources or standards of a “Surgeon”</a:t>
            </a:r>
            <a:endParaRPr sz="2400">
              <a:latin typeface="Arial"/>
              <a:ea typeface="Arial"/>
              <a:cs typeface="Arial"/>
              <a:sym typeface="Arial"/>
            </a:endParaRPr>
          </a:p>
          <a:p>
            <a:pPr indent="0" lvl="0" marL="457200" rtl="0" algn="l">
              <a:spcBef>
                <a:spcPts val="0"/>
              </a:spcBef>
              <a:spcAft>
                <a:spcPts val="0"/>
              </a:spcAft>
              <a:buNone/>
            </a:pPr>
            <a:r>
              <a:t/>
            </a:r>
            <a:endParaRPr sz="2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sz="2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1" lang="en-US" sz="2400">
                <a:latin typeface="Arial"/>
                <a:ea typeface="Arial"/>
                <a:cs typeface="Arial"/>
                <a:sym typeface="Arial"/>
              </a:rPr>
              <a:t>MCAT testing: </a:t>
            </a:r>
            <a:endParaRPr b="1" sz="2400">
              <a:latin typeface="Arial"/>
              <a:ea typeface="Arial"/>
              <a:cs typeface="Arial"/>
              <a:sym typeface="Arial"/>
            </a:endParaRPr>
          </a:p>
          <a:p>
            <a:pPr indent="0" lvl="0" marL="0" rtl="0" algn="l">
              <a:spcBef>
                <a:spcPts val="0"/>
              </a:spcBef>
              <a:spcAft>
                <a:spcPts val="0"/>
              </a:spcAft>
              <a:buNone/>
            </a:pPr>
            <a:r>
              <a:rPr lang="en-US" sz="2400">
                <a:latin typeface="Arial"/>
                <a:ea typeface="Arial"/>
                <a:cs typeface="Arial"/>
                <a:sym typeface="Arial"/>
              </a:rPr>
              <a:t>MCAT stands for Medical College Admissions Test, which must be completed in America for students who desire going into the medical field. This test is highly important and is a main ranking factor for entry </a:t>
            </a:r>
            <a:r>
              <a:rPr lang="en-US" sz="2400">
                <a:latin typeface="Arial"/>
                <a:ea typeface="Arial"/>
                <a:cs typeface="Arial"/>
                <a:sym typeface="Arial"/>
              </a:rPr>
              <a:t>into the</a:t>
            </a:r>
            <a:r>
              <a:rPr lang="en-US" sz="2400">
                <a:latin typeface="Arial"/>
                <a:ea typeface="Arial"/>
                <a:cs typeface="Arial"/>
                <a:sym typeface="Arial"/>
              </a:rPr>
              <a:t> medical school.</a:t>
            </a:r>
            <a:endParaRPr sz="2400">
              <a:latin typeface="Arial"/>
              <a:ea typeface="Arial"/>
              <a:cs typeface="Arial"/>
              <a:sym typeface="Arial"/>
            </a:endParaRPr>
          </a:p>
          <a:p>
            <a:pPr indent="0" lvl="0" marL="0" rtl="0" algn="l">
              <a:spcBef>
                <a:spcPts val="0"/>
              </a:spcBef>
              <a:spcAft>
                <a:spcPts val="0"/>
              </a:spcAft>
              <a:buNone/>
            </a:pPr>
            <a:r>
              <a:t/>
            </a:r>
            <a:endParaRPr sz="2400">
              <a:latin typeface="Arial"/>
              <a:ea typeface="Arial"/>
              <a:cs typeface="Arial"/>
              <a:sym typeface="Arial"/>
            </a:endParaRPr>
          </a:p>
          <a:p>
            <a:pPr indent="-381000" lvl="0" marL="457200" rtl="0" algn="l">
              <a:spcBef>
                <a:spcPts val="0"/>
              </a:spcBef>
              <a:spcAft>
                <a:spcPts val="0"/>
              </a:spcAft>
              <a:buSzPts val="2400"/>
              <a:buFont typeface="Arial"/>
              <a:buChar char="❏"/>
            </a:pPr>
            <a:r>
              <a:rPr lang="en-US" sz="2400">
                <a:latin typeface="Arial"/>
                <a:ea typeface="Arial"/>
                <a:cs typeface="Arial"/>
                <a:sym typeface="Arial"/>
              </a:rPr>
              <a:t>For black women, this test is an aspect of underrepresentation</a:t>
            </a:r>
            <a:endParaRPr sz="2400">
              <a:latin typeface="Arial"/>
              <a:ea typeface="Arial"/>
              <a:cs typeface="Arial"/>
              <a:sym typeface="Arial"/>
            </a:endParaRPr>
          </a:p>
          <a:p>
            <a:pPr indent="-381000" lvl="0" marL="457200" rtl="0" algn="l">
              <a:spcBef>
                <a:spcPts val="0"/>
              </a:spcBef>
              <a:spcAft>
                <a:spcPts val="0"/>
              </a:spcAft>
              <a:buSzPts val="2400"/>
              <a:buFont typeface="Arial"/>
              <a:buChar char="❏"/>
            </a:pPr>
            <a:r>
              <a:rPr lang="en-US" sz="2400">
                <a:latin typeface="Arial"/>
                <a:ea typeface="Arial"/>
                <a:cs typeface="Arial"/>
                <a:sym typeface="Arial"/>
              </a:rPr>
              <a:t>Black women tend to perform significantly lower than their white counterparts on the MCAT. </a:t>
            </a:r>
            <a:endParaRPr sz="2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1" lang="en-US" sz="2400" u="sng">
                <a:latin typeface="Arial"/>
                <a:ea typeface="Arial"/>
                <a:cs typeface="Arial"/>
                <a:sym typeface="Arial"/>
              </a:rPr>
              <a:t>  </a:t>
            </a:r>
            <a:endParaRPr sz="2400"/>
          </a:p>
        </p:txBody>
      </p:sp>
      <p:sp>
        <p:nvSpPr>
          <p:cNvPr id="39" name="Google Shape;39;p3"/>
          <p:cNvSpPr txBox="1"/>
          <p:nvPr>
            <p:ph idx="15" type="body"/>
          </p:nvPr>
        </p:nvSpPr>
        <p:spPr>
          <a:xfrm>
            <a:off x="7508783" y="2569100"/>
            <a:ext cx="6792600" cy="13335000"/>
          </a:xfrm>
          <a:prstGeom prst="rect">
            <a:avLst/>
          </a:prstGeom>
          <a:noFill/>
          <a:ln cap="flat" cmpd="sng" w="28575">
            <a:solidFill>
              <a:srgbClr val="000000"/>
            </a:solidFill>
            <a:prstDash val="solid"/>
            <a:round/>
            <a:headEnd len="sm" w="sm" type="none"/>
            <a:tailEnd len="sm" w="sm" type="none"/>
          </a:ln>
        </p:spPr>
        <p:txBody>
          <a:bodyPr anchorCtr="0" anchor="t" bIns="39175" lIns="78350" spcFirstLastPara="1" rIns="78350" wrap="square" tIns="39175">
            <a:noAutofit/>
          </a:bodyPr>
          <a:lstStyle/>
          <a:p>
            <a:pPr indent="0" lvl="0" marL="457200" rtl="0" algn="l">
              <a:spcBef>
                <a:spcPts val="0"/>
              </a:spcBef>
              <a:spcAft>
                <a:spcPts val="0"/>
              </a:spcAft>
              <a:buNone/>
            </a:pPr>
            <a:r>
              <a:t/>
            </a:r>
            <a:endParaRPr sz="2400">
              <a:latin typeface="Arial"/>
              <a:ea typeface="Arial"/>
              <a:cs typeface="Arial"/>
              <a:sym typeface="Arial"/>
            </a:endParaRPr>
          </a:p>
          <a:p>
            <a:pPr indent="0" lvl="0" marL="0" rtl="0" algn="l">
              <a:spcBef>
                <a:spcPts val="0"/>
              </a:spcBef>
              <a:spcAft>
                <a:spcPts val="0"/>
              </a:spcAft>
              <a:buNone/>
            </a:pPr>
            <a:r>
              <a:t/>
            </a:r>
            <a:endParaRPr sz="2400">
              <a:latin typeface="Arial"/>
              <a:ea typeface="Arial"/>
              <a:cs typeface="Arial"/>
              <a:sym typeface="Arial"/>
            </a:endParaRPr>
          </a:p>
          <a:p>
            <a:pPr indent="0" lvl="0" marL="0" rtl="0" algn="l">
              <a:spcBef>
                <a:spcPts val="0"/>
              </a:spcBef>
              <a:spcAft>
                <a:spcPts val="0"/>
              </a:spcAft>
              <a:buNone/>
            </a:pPr>
            <a:r>
              <a:t/>
            </a:r>
            <a:endParaRPr sz="2400">
              <a:latin typeface="Arial"/>
              <a:ea typeface="Arial"/>
              <a:cs typeface="Arial"/>
              <a:sym typeface="Arial"/>
            </a:endParaRPr>
          </a:p>
          <a:p>
            <a:pPr indent="0" lvl="0" marL="0" rtl="0" algn="l">
              <a:spcBef>
                <a:spcPts val="0"/>
              </a:spcBef>
              <a:spcAft>
                <a:spcPts val="0"/>
              </a:spcAft>
              <a:buNone/>
            </a:pPr>
            <a:r>
              <a:t/>
            </a:r>
            <a:endParaRPr sz="2400">
              <a:latin typeface="Arial"/>
              <a:ea typeface="Arial"/>
              <a:cs typeface="Arial"/>
              <a:sym typeface="Arial"/>
            </a:endParaRPr>
          </a:p>
          <a:p>
            <a:pPr indent="0" lvl="0" marL="0" rtl="0" algn="l">
              <a:spcBef>
                <a:spcPts val="0"/>
              </a:spcBef>
              <a:spcAft>
                <a:spcPts val="0"/>
              </a:spcAft>
              <a:buNone/>
            </a:pPr>
            <a:r>
              <a:t/>
            </a:r>
            <a:endParaRPr sz="2400">
              <a:latin typeface="Arial"/>
              <a:ea typeface="Arial"/>
              <a:cs typeface="Arial"/>
              <a:sym typeface="Arial"/>
            </a:endParaRPr>
          </a:p>
          <a:p>
            <a:pPr indent="0" lvl="0" marL="0" rtl="0" algn="l">
              <a:spcBef>
                <a:spcPts val="0"/>
              </a:spcBef>
              <a:spcAft>
                <a:spcPts val="0"/>
              </a:spcAft>
              <a:buNone/>
            </a:pPr>
            <a:r>
              <a:t/>
            </a:r>
            <a:endParaRPr sz="2400">
              <a:latin typeface="Arial"/>
              <a:ea typeface="Arial"/>
              <a:cs typeface="Arial"/>
              <a:sym typeface="Arial"/>
            </a:endParaRPr>
          </a:p>
          <a:p>
            <a:pPr indent="0" lvl="0" marL="457200" rtl="0" algn="l">
              <a:spcBef>
                <a:spcPts val="0"/>
              </a:spcBef>
              <a:spcAft>
                <a:spcPts val="0"/>
              </a:spcAft>
              <a:buNone/>
            </a:pPr>
            <a:r>
              <a:t/>
            </a:r>
            <a:endParaRPr sz="2400">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b="1" lang="en-US" sz="2400" u="sng">
                <a:latin typeface="Arial"/>
                <a:ea typeface="Arial"/>
                <a:cs typeface="Arial"/>
                <a:sym typeface="Arial"/>
              </a:rPr>
              <a:t> </a:t>
            </a:r>
            <a:endParaRPr b="1" sz="2400" u="sng">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sz="2400">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b="1" sz="1100" u="sng">
              <a:latin typeface="Arial"/>
              <a:ea typeface="Arial"/>
              <a:cs typeface="Arial"/>
              <a:sym typeface="Arial"/>
            </a:endParaRPr>
          </a:p>
        </p:txBody>
      </p:sp>
      <p:sp>
        <p:nvSpPr>
          <p:cNvPr id="40" name="Google Shape;40;p3"/>
          <p:cNvSpPr/>
          <p:nvPr>
            <p:ph idx="19" type="chart"/>
          </p:nvPr>
        </p:nvSpPr>
        <p:spPr>
          <a:xfrm>
            <a:off x="8031274" y="11606675"/>
            <a:ext cx="5747700" cy="3352800"/>
          </a:xfrm>
          <a:prstGeom prst="rect">
            <a:avLst/>
          </a:prstGeom>
          <a:noFill/>
          <a:ln>
            <a:noFill/>
          </a:ln>
        </p:spPr>
        <p:txBody>
          <a:bodyPr anchorCtr="0" anchor="t" bIns="91425" lIns="91425" spcFirstLastPara="1" rIns="91425" wrap="square" tIns="91425">
            <a:noAutofit/>
          </a:bodyPr>
          <a:lstStyle/>
          <a:p>
            <a:pPr indent="0" lvl="0" marL="0" rtl="0" algn="l">
              <a:spcBef>
                <a:spcPts val="280"/>
              </a:spcBef>
              <a:spcAft>
                <a:spcPts val="0"/>
              </a:spcAft>
              <a:buNone/>
            </a:pPr>
            <a:r>
              <a:t/>
            </a:r>
            <a:endParaRPr/>
          </a:p>
        </p:txBody>
      </p:sp>
      <p:pic>
        <p:nvPicPr>
          <p:cNvPr id="41" name="Google Shape;41;p3" title="Demographics of women in the Surgical Profession"/>
          <p:cNvPicPr preferRelativeResize="0"/>
          <p:nvPr/>
        </p:nvPicPr>
        <p:blipFill>
          <a:blip r:embed="rId3">
            <a:alphaModFix/>
          </a:blip>
          <a:stretch>
            <a:fillRect/>
          </a:stretch>
        </p:blipFill>
        <p:spPr>
          <a:xfrm>
            <a:off x="7851397" y="5813624"/>
            <a:ext cx="6107454" cy="3776450"/>
          </a:xfrm>
          <a:prstGeom prst="rect">
            <a:avLst/>
          </a:prstGeom>
          <a:noFill/>
          <a:ln>
            <a:noFill/>
          </a:ln>
        </p:spPr>
      </p:pic>
      <p:sp>
        <p:nvSpPr>
          <p:cNvPr id="42" name="Google Shape;42;p3"/>
          <p:cNvSpPr txBox="1"/>
          <p:nvPr/>
        </p:nvSpPr>
        <p:spPr>
          <a:xfrm>
            <a:off x="8031225" y="9982613"/>
            <a:ext cx="5747700" cy="1231500"/>
          </a:xfrm>
          <a:prstGeom prst="rect">
            <a:avLst/>
          </a:prstGeom>
          <a:no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US" sz="2400"/>
              <a:t>The</a:t>
            </a:r>
            <a:r>
              <a:rPr lang="en-US" sz="2400"/>
              <a:t>se graphs show the racial differences of surgeons and doctors in the U.S in 2017 </a:t>
            </a:r>
            <a:endParaRPr sz="2400"/>
          </a:p>
        </p:txBody>
      </p:sp>
      <p:pic>
        <p:nvPicPr>
          <p:cNvPr id="43" name="Google Shape;43;p3" title="Racial Demographics of Surgeons and Doctors"/>
          <p:cNvPicPr preferRelativeResize="0"/>
          <p:nvPr/>
        </p:nvPicPr>
        <p:blipFill>
          <a:blip r:embed="rId4">
            <a:alphaModFix/>
          </a:blip>
          <a:stretch>
            <a:fillRect/>
          </a:stretch>
        </p:blipFill>
        <p:spPr>
          <a:xfrm>
            <a:off x="8031275" y="11606682"/>
            <a:ext cx="5747700" cy="3553982"/>
          </a:xfrm>
          <a:prstGeom prst="rect">
            <a:avLst/>
          </a:prstGeom>
          <a:noFill/>
          <a:ln>
            <a:noFill/>
          </a:ln>
        </p:spPr>
      </p:pic>
      <p:sp>
        <p:nvSpPr>
          <p:cNvPr id="44" name="Google Shape;44;p3"/>
          <p:cNvSpPr txBox="1"/>
          <p:nvPr/>
        </p:nvSpPr>
        <p:spPr>
          <a:xfrm>
            <a:off x="7508775" y="2590625"/>
            <a:ext cx="6792600" cy="3133500"/>
          </a:xfrm>
          <a:prstGeom prst="rect">
            <a:avLst/>
          </a:prstGeom>
          <a:no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sz="2400">
                <a:solidFill>
                  <a:schemeClr val="dk1"/>
                </a:solidFill>
              </a:rPr>
              <a:t>Research shows that black women in science and surgical professions have decreased since 2002. In result:</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1 out of 5 Black women are Surgeons or Doctors</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 2% of Black Women are Physicians or Surgeons</a:t>
            </a:r>
            <a:endParaRPr sz="2400">
              <a:solidFill>
                <a:schemeClr val="dk1"/>
              </a:solidFill>
            </a:endParaRPr>
          </a:p>
          <a:p>
            <a:pPr indent="0" lvl="0" marL="457200" rtl="0" algn="l">
              <a:spcBef>
                <a:spcPts val="0"/>
              </a:spcBef>
              <a:spcAft>
                <a:spcPts val="0"/>
              </a:spcAft>
              <a:buNone/>
            </a:pPr>
            <a:r>
              <a:t/>
            </a:r>
            <a:endParaRPr/>
          </a:p>
        </p:txBody>
      </p:sp>
      <p:sp>
        <p:nvSpPr>
          <p:cNvPr id="45" name="Google Shape;45;p3"/>
          <p:cNvSpPr txBox="1"/>
          <p:nvPr/>
        </p:nvSpPr>
        <p:spPr>
          <a:xfrm>
            <a:off x="7370100" y="1121475"/>
            <a:ext cx="7205400" cy="533400"/>
          </a:xfrm>
          <a:prstGeom prst="rect">
            <a:avLst/>
          </a:prstGeom>
          <a:noFill/>
          <a:ln>
            <a:noFill/>
          </a:ln>
        </p:spPr>
        <p:txBody>
          <a:bodyPr anchorCtr="1" anchor="ctr" bIns="91425" lIns="91425" spcFirstLastPara="1" rIns="91425" wrap="square" tIns="91425">
            <a:noAutofit/>
          </a:bodyPr>
          <a:lstStyle/>
          <a:p>
            <a:pPr indent="0" lvl="0" marL="0" rtl="0" algn="l">
              <a:spcBef>
                <a:spcPts val="0"/>
              </a:spcBef>
              <a:spcAft>
                <a:spcPts val="0"/>
              </a:spcAft>
              <a:buNone/>
            </a:pPr>
            <a:r>
              <a:rPr lang="en-US" sz="3000">
                <a:solidFill>
                  <a:srgbClr val="6FA8DC"/>
                </a:solidFill>
              </a:rPr>
              <a:t>Lauryn Futrell City of </a:t>
            </a:r>
            <a:r>
              <a:rPr lang="en-US" sz="3000">
                <a:solidFill>
                  <a:srgbClr val="6FA8DC"/>
                </a:solidFill>
              </a:rPr>
              <a:t>Medicine</a:t>
            </a:r>
            <a:r>
              <a:rPr lang="en-US" sz="3000">
                <a:solidFill>
                  <a:srgbClr val="6FA8DC"/>
                </a:solidFill>
              </a:rPr>
              <a:t> Academy</a:t>
            </a:r>
            <a:endParaRPr sz="3000">
              <a:solidFill>
                <a:srgbClr val="6FA8DC"/>
              </a:solidFill>
            </a:endParaRPr>
          </a:p>
        </p:txBody>
      </p:sp>
      <p:sp>
        <p:nvSpPr>
          <p:cNvPr id="46" name="Google Shape;46;p3"/>
          <p:cNvSpPr txBox="1"/>
          <p:nvPr/>
        </p:nvSpPr>
        <p:spPr>
          <a:xfrm>
            <a:off x="5673750" y="-21525"/>
            <a:ext cx="10598100" cy="167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7200">
                <a:solidFill>
                  <a:srgbClr val="FFFFFF"/>
                </a:solidFill>
              </a:rPr>
              <a:t>Healing The </a:t>
            </a:r>
            <a:r>
              <a:rPr lang="en-US" sz="7200">
                <a:solidFill>
                  <a:srgbClr val="FFFFFF"/>
                </a:solidFill>
              </a:rPr>
              <a:t>Disparities</a:t>
            </a:r>
            <a:endParaRPr sz="7200">
              <a:solidFill>
                <a:srgbClr val="FFFF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