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8646DA-FBC0-496E-B615-BD47BF17A263}" v="1" dt="2023-07-27T23:32:48.393"/>
    <p1510:client id="{29DD0E18-D072-44DF-9349-34A4C4FD831B}" v="111" dt="2023-07-27T23:19:17.323"/>
    <p1510:client id="{3E77C9A6-0F5F-4C1D-93DA-BD0B3700B3C9}" v="1" dt="2023-07-28T00:17:28.567"/>
    <p1510:client id="{56C1A56B-30D0-4735-8120-F778C6569D7E}" v="4" dt="2023-07-27T19:51:45.478"/>
    <p1510:client id="{BC34FFD8-BC70-4207-AB37-E193BF74A7C7}" v="18" dt="2023-07-20T18:43:55.997"/>
    <p1510:client id="{CA40A077-234C-4FA6-87D4-D75662B05073}" v="1" dt="2023-07-27T23:33:17.635"/>
    <p1510:client id="{D046B16D-E56C-448A-97D8-019AD60E59EF}" v="168" dt="2023-07-28T00:47:13.0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nevieve Furges" clId="Web-{0B8646DA-FBC0-496E-B615-BD47BF17A263}"/>
    <pc:docChg chg="modSld">
      <pc:chgData name="Genevieve Furges" userId="" providerId="" clId="Web-{0B8646DA-FBC0-496E-B615-BD47BF17A263}" dt="2023-07-27T23:32:48.393" v="0" actId="14100"/>
      <pc:docMkLst>
        <pc:docMk/>
      </pc:docMkLst>
      <pc:sldChg chg="modSp">
        <pc:chgData name="Genevieve Furges" userId="" providerId="" clId="Web-{0B8646DA-FBC0-496E-B615-BD47BF17A263}" dt="2023-07-27T23:32:48.393" v="0" actId="14100"/>
        <pc:sldMkLst>
          <pc:docMk/>
          <pc:sldMk cId="0" sldId="256"/>
        </pc:sldMkLst>
        <pc:picChg chg="mod">
          <ac:chgData name="Genevieve Furges" userId="" providerId="" clId="Web-{0B8646DA-FBC0-496E-B615-BD47BF17A263}" dt="2023-07-27T23:32:48.393" v="0" actId="14100"/>
          <ac:picMkLst>
            <pc:docMk/>
            <pc:sldMk cId="0" sldId="256"/>
            <ac:picMk id="7" creationId="{76963568-DB18-F78E-521B-E1C64563E2B8}"/>
          </ac:picMkLst>
        </pc:picChg>
      </pc:sldChg>
    </pc:docChg>
  </pc:docChgLst>
  <pc:docChgLst>
    <pc:chgData name="Genevieve Furges" clId="Web-{29DD0E18-D072-44DF-9349-34A4C4FD831B}"/>
    <pc:docChg chg="modSld">
      <pc:chgData name="Genevieve Furges" userId="" providerId="" clId="Web-{29DD0E18-D072-44DF-9349-34A4C4FD831B}" dt="2023-07-27T23:19:17.323" v="99" actId="20577"/>
      <pc:docMkLst>
        <pc:docMk/>
      </pc:docMkLst>
      <pc:sldChg chg="modSp">
        <pc:chgData name="Genevieve Furges" userId="" providerId="" clId="Web-{29DD0E18-D072-44DF-9349-34A4C4FD831B}" dt="2023-07-27T23:19:17.323" v="99" actId="20577"/>
        <pc:sldMkLst>
          <pc:docMk/>
          <pc:sldMk cId="0" sldId="256"/>
        </pc:sldMkLst>
        <pc:spChg chg="mod">
          <ac:chgData name="Genevieve Furges" userId="" providerId="" clId="Web-{29DD0E18-D072-44DF-9349-34A4C4FD831B}" dt="2023-07-27T23:14:06.552" v="93" actId="20577"/>
          <ac:spMkLst>
            <pc:docMk/>
            <pc:sldMk cId="0" sldId="256"/>
            <ac:spMk id="2" creationId="{146D1C53-2017-1708-BB6A-CCDC23C60F07}"/>
          </ac:spMkLst>
        </pc:spChg>
        <pc:spChg chg="mod">
          <ac:chgData name="Genevieve Furges" userId="" providerId="" clId="Web-{29DD0E18-D072-44DF-9349-34A4C4FD831B}" dt="2023-07-27T23:07:20.290" v="79" actId="1076"/>
          <ac:spMkLst>
            <pc:docMk/>
            <pc:sldMk cId="0" sldId="256"/>
            <ac:spMk id="31" creationId="{00000000-0000-0000-0000-000000000000}"/>
          </ac:spMkLst>
        </pc:spChg>
        <pc:spChg chg="mod">
          <ac:chgData name="Genevieve Furges" userId="" providerId="" clId="Web-{29DD0E18-D072-44DF-9349-34A4C4FD831B}" dt="2023-07-27T23:07:55.667" v="83" actId="1076"/>
          <ac:spMkLst>
            <pc:docMk/>
            <pc:sldMk cId="0" sldId="256"/>
            <ac:spMk id="32" creationId="{00000000-0000-0000-0000-000000000000}"/>
          </ac:spMkLst>
        </pc:spChg>
        <pc:spChg chg="mod">
          <ac:chgData name="Genevieve Furges" userId="" providerId="" clId="Web-{29DD0E18-D072-44DF-9349-34A4C4FD831B}" dt="2023-07-27T23:07:32.619" v="80" actId="1076"/>
          <ac:spMkLst>
            <pc:docMk/>
            <pc:sldMk cId="0" sldId="256"/>
            <ac:spMk id="33" creationId="{00000000-0000-0000-0000-000000000000}"/>
          </ac:spMkLst>
        </pc:spChg>
        <pc:spChg chg="mod">
          <ac:chgData name="Genevieve Furges" userId="" providerId="" clId="Web-{29DD0E18-D072-44DF-9349-34A4C4FD831B}" dt="2023-07-27T23:19:17.323" v="99" actId="20577"/>
          <ac:spMkLst>
            <pc:docMk/>
            <pc:sldMk cId="0" sldId="256"/>
            <ac:spMk id="39" creationId="{00000000-0000-0000-0000-000000000000}"/>
          </ac:spMkLst>
        </pc:spChg>
      </pc:sldChg>
    </pc:docChg>
  </pc:docChgLst>
  <pc:docChgLst>
    <pc:chgData name="Genevieve Furges" clId="Web-{CA40A077-234C-4FA6-87D4-D75662B05073}"/>
    <pc:docChg chg="modSld">
      <pc:chgData name="Genevieve Furges" userId="" providerId="" clId="Web-{CA40A077-234C-4FA6-87D4-D75662B05073}" dt="2023-07-27T23:33:17.635" v="0" actId="14100"/>
      <pc:docMkLst>
        <pc:docMk/>
      </pc:docMkLst>
      <pc:sldChg chg="modSp">
        <pc:chgData name="Genevieve Furges" userId="" providerId="" clId="Web-{CA40A077-234C-4FA6-87D4-D75662B05073}" dt="2023-07-27T23:33:17.635" v="0" actId="14100"/>
        <pc:sldMkLst>
          <pc:docMk/>
          <pc:sldMk cId="0" sldId="256"/>
        </pc:sldMkLst>
        <pc:picChg chg="mod">
          <ac:chgData name="Genevieve Furges" userId="" providerId="" clId="Web-{CA40A077-234C-4FA6-87D4-D75662B05073}" dt="2023-07-27T23:33:17.635" v="0" actId="14100"/>
          <ac:picMkLst>
            <pc:docMk/>
            <pc:sldMk cId="0" sldId="256"/>
            <ac:picMk id="7" creationId="{76963568-DB18-F78E-521B-E1C64563E2B8}"/>
          </ac:picMkLst>
        </pc:picChg>
      </pc:sldChg>
    </pc:docChg>
  </pc:docChgLst>
  <pc:docChgLst>
    <pc:chgData name="Genevieve Furges" clId="Web-{56C1A56B-30D0-4735-8120-F778C6569D7E}"/>
    <pc:docChg chg="modSld">
      <pc:chgData name="Genevieve Furges" userId="" providerId="" clId="Web-{56C1A56B-30D0-4735-8120-F778C6569D7E}" dt="2023-07-27T19:51:45.478" v="2" actId="1076"/>
      <pc:docMkLst>
        <pc:docMk/>
      </pc:docMkLst>
      <pc:sldChg chg="addSp modSp">
        <pc:chgData name="Genevieve Furges" userId="" providerId="" clId="Web-{56C1A56B-30D0-4735-8120-F778C6569D7E}" dt="2023-07-27T19:51:45.478" v="2" actId="1076"/>
        <pc:sldMkLst>
          <pc:docMk/>
          <pc:sldMk cId="0" sldId="256"/>
        </pc:sldMkLst>
        <pc:picChg chg="add mod">
          <ac:chgData name="Genevieve Furges" userId="" providerId="" clId="Web-{56C1A56B-30D0-4735-8120-F778C6569D7E}" dt="2023-07-27T19:51:45.478" v="2" actId="1076"/>
          <ac:picMkLst>
            <pc:docMk/>
            <pc:sldMk cId="0" sldId="256"/>
            <ac:picMk id="7" creationId="{76963568-DB18-F78E-521B-E1C64563E2B8}"/>
          </ac:picMkLst>
        </pc:picChg>
      </pc:sldChg>
    </pc:docChg>
  </pc:docChgLst>
  <pc:docChgLst>
    <pc:chgData name="Genevieve Furges" clId="Web-{D046B16D-E56C-448A-97D8-019AD60E59EF}"/>
    <pc:docChg chg="modSld">
      <pc:chgData name="Genevieve Furges" userId="" providerId="" clId="Web-{D046B16D-E56C-448A-97D8-019AD60E59EF}" dt="2023-07-28T00:47:13.027" v="152" actId="20577"/>
      <pc:docMkLst>
        <pc:docMk/>
      </pc:docMkLst>
      <pc:sldChg chg="modSp">
        <pc:chgData name="Genevieve Furges" userId="" providerId="" clId="Web-{D046B16D-E56C-448A-97D8-019AD60E59EF}" dt="2023-07-28T00:47:13.027" v="152" actId="20577"/>
        <pc:sldMkLst>
          <pc:docMk/>
          <pc:sldMk cId="0" sldId="256"/>
        </pc:sldMkLst>
        <pc:spChg chg="mod">
          <ac:chgData name="Genevieve Furges" userId="" providerId="" clId="Web-{D046B16D-E56C-448A-97D8-019AD60E59EF}" dt="2023-07-28T00:39:29.949" v="118" actId="1076"/>
          <ac:spMkLst>
            <pc:docMk/>
            <pc:sldMk cId="0" sldId="256"/>
            <ac:spMk id="2" creationId="{146D1C53-2017-1708-BB6A-CCDC23C60F07}"/>
          </ac:spMkLst>
        </pc:spChg>
        <pc:spChg chg="mod">
          <ac:chgData name="Genevieve Furges" userId="" providerId="" clId="Web-{D046B16D-E56C-448A-97D8-019AD60E59EF}" dt="2023-07-28T00:46:36.619" v="145" actId="1076"/>
          <ac:spMkLst>
            <pc:docMk/>
            <pc:sldMk cId="0" sldId="256"/>
            <ac:spMk id="3" creationId="{65B7A793-A5EA-DFFF-6681-7E417CDA8412}"/>
          </ac:spMkLst>
        </pc:spChg>
        <pc:spChg chg="mod">
          <ac:chgData name="Genevieve Furges" userId="" providerId="" clId="Web-{D046B16D-E56C-448A-97D8-019AD60E59EF}" dt="2023-07-28T00:46:33.510" v="144" actId="1076"/>
          <ac:spMkLst>
            <pc:docMk/>
            <pc:sldMk cId="0" sldId="256"/>
            <ac:spMk id="4" creationId="{F13E364A-FD77-F696-C900-42DC114C47B1}"/>
          </ac:spMkLst>
        </pc:spChg>
        <pc:spChg chg="mod">
          <ac:chgData name="Genevieve Furges" userId="" providerId="" clId="Web-{D046B16D-E56C-448A-97D8-019AD60E59EF}" dt="2023-07-28T00:36:33.755" v="79" actId="20577"/>
          <ac:spMkLst>
            <pc:docMk/>
            <pc:sldMk cId="0" sldId="256"/>
            <ac:spMk id="6" creationId="{2CB26489-C5C6-646A-E026-8BA17F90610B}"/>
          </ac:spMkLst>
        </pc:spChg>
        <pc:spChg chg="mod">
          <ac:chgData name="Genevieve Furges" userId="" providerId="" clId="Web-{D046B16D-E56C-448A-97D8-019AD60E59EF}" dt="2023-07-28T00:41:54.266" v="120" actId="1076"/>
          <ac:spMkLst>
            <pc:docMk/>
            <pc:sldMk cId="0" sldId="256"/>
            <ac:spMk id="29" creationId="{00000000-0000-0000-0000-000000000000}"/>
          </ac:spMkLst>
        </pc:spChg>
        <pc:spChg chg="mod">
          <ac:chgData name="Genevieve Furges" userId="" providerId="" clId="Web-{D046B16D-E56C-448A-97D8-019AD60E59EF}" dt="2023-07-28T00:42:11.298" v="122" actId="1076"/>
          <ac:spMkLst>
            <pc:docMk/>
            <pc:sldMk cId="0" sldId="256"/>
            <ac:spMk id="30" creationId="{00000000-0000-0000-0000-000000000000}"/>
          </ac:spMkLst>
        </pc:spChg>
        <pc:spChg chg="mod">
          <ac:chgData name="Genevieve Furges" userId="" providerId="" clId="Web-{D046B16D-E56C-448A-97D8-019AD60E59EF}" dt="2023-07-28T00:44:13.677" v="134" actId="20577"/>
          <ac:spMkLst>
            <pc:docMk/>
            <pc:sldMk cId="0" sldId="256"/>
            <ac:spMk id="31" creationId="{00000000-0000-0000-0000-000000000000}"/>
          </ac:spMkLst>
        </pc:spChg>
        <pc:spChg chg="mod">
          <ac:chgData name="Genevieve Furges" userId="" providerId="" clId="Web-{D046B16D-E56C-448A-97D8-019AD60E59EF}" dt="2023-07-28T00:39:36.465" v="119" actId="1076"/>
          <ac:spMkLst>
            <pc:docMk/>
            <pc:sldMk cId="0" sldId="256"/>
            <ac:spMk id="32" creationId="{00000000-0000-0000-0000-000000000000}"/>
          </ac:spMkLst>
        </pc:spChg>
        <pc:spChg chg="mod">
          <ac:chgData name="Genevieve Furges" userId="" providerId="" clId="Web-{D046B16D-E56C-448A-97D8-019AD60E59EF}" dt="2023-07-28T00:33:47.531" v="17" actId="1076"/>
          <ac:spMkLst>
            <pc:docMk/>
            <pc:sldMk cId="0" sldId="256"/>
            <ac:spMk id="36" creationId="{00000000-0000-0000-0000-000000000000}"/>
          </ac:spMkLst>
        </pc:spChg>
        <pc:spChg chg="mod">
          <ac:chgData name="Genevieve Furges" userId="" providerId="" clId="Web-{D046B16D-E56C-448A-97D8-019AD60E59EF}" dt="2023-07-28T00:42:27.720" v="123" actId="1076"/>
          <ac:spMkLst>
            <pc:docMk/>
            <pc:sldMk cId="0" sldId="256"/>
            <ac:spMk id="38" creationId="{00000000-0000-0000-0000-000000000000}"/>
          </ac:spMkLst>
        </pc:spChg>
        <pc:spChg chg="mod">
          <ac:chgData name="Genevieve Furges" userId="" providerId="" clId="Web-{D046B16D-E56C-448A-97D8-019AD60E59EF}" dt="2023-07-28T00:47:13.027" v="152" actId="20577"/>
          <ac:spMkLst>
            <pc:docMk/>
            <pc:sldMk cId="0" sldId="256"/>
            <ac:spMk id="41" creationId="{00000000-0000-0000-0000-000000000000}"/>
          </ac:spMkLst>
        </pc:spChg>
        <pc:picChg chg="mod">
          <ac:chgData name="Genevieve Furges" userId="" providerId="" clId="Web-{D046B16D-E56C-448A-97D8-019AD60E59EF}" dt="2023-07-28T00:42:04.126" v="121" actId="1076"/>
          <ac:picMkLst>
            <pc:docMk/>
            <pc:sldMk cId="0" sldId="256"/>
            <ac:picMk id="7" creationId="{76963568-DB18-F78E-521B-E1C64563E2B8}"/>
          </ac:picMkLst>
        </pc:picChg>
        <pc:picChg chg="mod">
          <ac:chgData name="Genevieve Furges" userId="" providerId="" clId="Web-{D046B16D-E56C-448A-97D8-019AD60E59EF}" dt="2023-07-28T00:46:39.760" v="146" actId="1076"/>
          <ac:picMkLst>
            <pc:docMk/>
            <pc:sldMk cId="0" sldId="256"/>
            <ac:picMk id="1028" creationId="{13117800-5CA0-B901-D51B-345448BA9C40}"/>
          </ac:picMkLst>
        </pc:picChg>
      </pc:sldChg>
    </pc:docChg>
  </pc:docChgLst>
  <pc:docChgLst>
    <pc:chgData name="Genevieve Furges" clId="Web-{3E77C9A6-0F5F-4C1D-93DA-BD0B3700B3C9}"/>
    <pc:docChg chg="modSld">
      <pc:chgData name="Genevieve Furges" userId="" providerId="" clId="Web-{3E77C9A6-0F5F-4C1D-93DA-BD0B3700B3C9}" dt="2023-07-28T00:17:28.567" v="0" actId="14100"/>
      <pc:docMkLst>
        <pc:docMk/>
      </pc:docMkLst>
      <pc:sldChg chg="modSp">
        <pc:chgData name="Genevieve Furges" userId="" providerId="" clId="Web-{3E77C9A6-0F5F-4C1D-93DA-BD0B3700B3C9}" dt="2023-07-28T00:17:28.567" v="0" actId="14100"/>
        <pc:sldMkLst>
          <pc:docMk/>
          <pc:sldMk cId="0" sldId="256"/>
        </pc:sldMkLst>
        <pc:picChg chg="mod">
          <ac:chgData name="Genevieve Furges" userId="" providerId="" clId="Web-{3E77C9A6-0F5F-4C1D-93DA-BD0B3700B3C9}" dt="2023-07-28T00:17:28.567" v="0" actId="14100"/>
          <ac:picMkLst>
            <pc:docMk/>
            <pc:sldMk cId="0" sldId="256"/>
            <ac:picMk id="7" creationId="{76963568-DB18-F78E-521B-E1C64563E2B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48343" y="263445"/>
            <a:ext cx="21248915" cy="1676400"/>
          </a:xfrm>
          <a:prstGeom prst="rect">
            <a:avLst/>
          </a:prstGeom>
          <a:solidFill>
            <a:schemeClr val="accent6"/>
          </a:solidFill>
          <a:ln w="9525" cap="flat" cmpd="sng">
            <a:noFill/>
            <a:prstDash val="solid"/>
            <a:round/>
            <a:headEnd type="none" w="sm" len="sm"/>
            <a:tailEnd type="none" w="sm" len="sm"/>
          </a:ln>
          <a:effectLst>
            <a:outerShdw blurRad="107950" dist="12700" dir="5400000" algn="ctr">
              <a:srgbClr val="000000"/>
            </a:outerShdw>
          </a:effectLst>
          <a:scene3d>
            <a:camera prst="orthographicFront"/>
            <a:lightRig rig="threePt" dir="t"/>
          </a:scene3d>
          <a:sp3d>
            <a:bevelT prst="relaxedInset"/>
          </a:sp3d>
        </p:spPr>
        <p:txBody>
          <a:bodyPr spcFirstLastPara="1" wrap="square" lIns="78350" tIns="39175" rIns="78350" bIns="39175" anchor="ctr" anchorCtr="1">
            <a:noAutofit/>
          </a:bodyPr>
          <a:lstStyle/>
          <a:p>
            <a:r>
              <a:rPr lang="en-US"/>
              <a:t>Artistic Synesthetes: A New View of the World</a:t>
            </a:r>
            <a:br>
              <a:rPr lang="en-US"/>
            </a:br>
            <a:r>
              <a:rPr lang="en-US"/>
              <a:t>Khamani Johnson</a:t>
            </a:r>
            <a:br>
              <a:rPr lang="en-US"/>
            </a:br>
            <a:r>
              <a:rPr lang="en-US"/>
              <a:t>Durham School of the Arts</a:t>
            </a:r>
            <a:endParaRPr sz="3100" b="1" i="0" u="none" strike="noStrike" cap="none">
              <a:solidFill>
                <a:schemeClr val="lt1"/>
              </a:solidFill>
              <a:latin typeface="Arial"/>
              <a:ea typeface="Arial"/>
              <a:cs typeface="Arial"/>
              <a:sym typeface="Arial"/>
            </a:endParaRPr>
          </a:p>
        </p:txBody>
      </p:sp>
      <p:sp>
        <p:nvSpPr>
          <p:cNvPr id="30" name="Google Shape;30;p3"/>
          <p:cNvSpPr txBox="1">
            <a:spLocks noGrp="1"/>
          </p:cNvSpPr>
          <p:nvPr>
            <p:ph type="body" idx="1"/>
          </p:nvPr>
        </p:nvSpPr>
        <p:spPr>
          <a:xfrm>
            <a:off x="320773" y="2133600"/>
            <a:ext cx="6792685" cy="533400"/>
          </a:xfrm>
          <a:prstGeom prst="rect">
            <a:avLst/>
          </a:prstGeom>
          <a:solidFill>
            <a:schemeClr val="accent5"/>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78350" tIns="39175" rIns="78350" bIns="39175" anchor="t" anchorCtr="0">
            <a:noAutofit/>
          </a:bodyPr>
          <a:lstStyle/>
          <a:p>
            <a:pPr marL="0" indent="0">
              <a:spcBef>
                <a:spcPts val="0"/>
              </a:spcBef>
            </a:pPr>
            <a:r>
              <a:rPr lang="en-US" sz="3000"/>
              <a:t>          	 Introduction</a:t>
            </a:r>
            <a:endParaRPr sz="3000" b="1" i="0" u="none" strike="noStrike" cap="none">
              <a:solidFill>
                <a:schemeClr val="lt1"/>
              </a:solidFill>
              <a:latin typeface="Arial"/>
              <a:ea typeface="Arial"/>
              <a:cs typeface="Arial"/>
              <a:sym typeface="Arial"/>
            </a:endParaRPr>
          </a:p>
        </p:txBody>
      </p:sp>
      <p:sp>
        <p:nvSpPr>
          <p:cNvPr id="31" name="Google Shape;31;p3"/>
          <p:cNvSpPr txBox="1">
            <a:spLocks noGrp="1"/>
          </p:cNvSpPr>
          <p:nvPr>
            <p:ph type="body" idx="2"/>
          </p:nvPr>
        </p:nvSpPr>
        <p:spPr>
          <a:xfrm>
            <a:off x="334558" y="2651446"/>
            <a:ext cx="6792600" cy="4343400"/>
          </a:xfrm>
          <a:prstGeom prst="rect">
            <a:avLst/>
          </a:prstGeom>
          <a:noFill/>
          <a:ln>
            <a:noFill/>
          </a:ln>
        </p:spPr>
        <p:txBody>
          <a:bodyPr spcFirstLastPara="1" wrap="square" lIns="78350" tIns="39175" rIns="78350" bIns="39175" anchor="t" anchorCtr="0">
            <a:noAutofit/>
          </a:bodyPr>
          <a:lstStyle/>
          <a:p>
            <a:pPr marL="0" indent="0">
              <a:spcBef>
                <a:spcPts val="0"/>
              </a:spcBef>
            </a:pPr>
            <a:r>
              <a:rPr lang="en-US" sz="1800" dirty="0"/>
              <a:t>Synesthesia is a genetic condition present in 3%–5% of the population in which a sensory stimulus presented to one modality elicits concurrent sensations in additional modalities. Synesthesia is uncommon, occurring in only about 1 in 2,000 people, according to the American Psychological Association (APA). The condition is more prevalent in women than men and in artists, writers and musicians; about 20 to 25 percent of people of these professions have the condition (Psychology Today, 2023). </a:t>
            </a:r>
            <a:endParaRPr lang="en-US" dirty="0">
              <a:solidFill>
                <a:srgbClr val="262626"/>
              </a:solidFill>
            </a:endParaRPr>
          </a:p>
          <a:p>
            <a:pPr marL="0" indent="0">
              <a:spcBef>
                <a:spcPts val="0"/>
              </a:spcBef>
            </a:pPr>
            <a:endParaRPr lang="en-US" sz="1800" b="1" dirty="0">
              <a:solidFill>
                <a:schemeClr val="accent6"/>
              </a:solidFill>
            </a:endParaRPr>
          </a:p>
          <a:p>
            <a:pPr marL="0" indent="0">
              <a:spcBef>
                <a:spcPts val="0"/>
              </a:spcBef>
            </a:pPr>
            <a:r>
              <a:rPr lang="en-US" sz="1800" b="1" dirty="0">
                <a:solidFill>
                  <a:schemeClr val="accent6"/>
                </a:solidFill>
              </a:rPr>
              <a:t>Research Question</a:t>
            </a:r>
            <a:r>
              <a:rPr lang="en-US" sz="1800" dirty="0">
                <a:solidFill>
                  <a:schemeClr val="tx1">
                    <a:lumMod val="85000"/>
                    <a:lumOff val="15000"/>
                  </a:schemeClr>
                </a:solidFill>
              </a:rPr>
              <a:t>: Why is synesthesia more common in Neurodivergent people, specifically artists?</a:t>
            </a:r>
            <a:endParaRPr lang="en-US">
              <a:solidFill>
                <a:schemeClr val="tx1">
                  <a:lumMod val="85000"/>
                  <a:lumOff val="15000"/>
                </a:schemeClr>
              </a:solidFill>
            </a:endParaRPr>
          </a:p>
          <a:p>
            <a:pPr marL="0" indent="0">
              <a:spcBef>
                <a:spcPts val="0"/>
              </a:spcBef>
            </a:pPr>
            <a:endParaRPr lang="en-US" sz="1800">
              <a:solidFill>
                <a:schemeClr val="tx1">
                  <a:lumMod val="85000"/>
                  <a:lumOff val="15000"/>
                </a:schemeClr>
              </a:solidFill>
            </a:endParaRPr>
          </a:p>
          <a:p>
            <a:pPr marL="0" indent="0">
              <a:spcBef>
                <a:spcPts val="0"/>
              </a:spcBef>
            </a:pPr>
            <a:r>
              <a:rPr lang="en-US" sz="1800" b="1" dirty="0">
                <a:solidFill>
                  <a:schemeClr val="accent6"/>
                </a:solidFill>
              </a:rPr>
              <a:t>Thesis Statement</a:t>
            </a:r>
            <a:r>
              <a:rPr lang="en-US" sz="1800" dirty="0">
                <a:solidFill>
                  <a:schemeClr val="tx1">
                    <a:lumMod val="85000"/>
                    <a:lumOff val="15000"/>
                  </a:schemeClr>
                </a:solidFill>
              </a:rPr>
              <a:t>: Synesthesia is more common in artists because it is associated with differences in brain structure, function, and greater aesthetic sensitivity. People who experience synesthesia are usually born with it or develop it very early in childhood. It’s possible for it to develop later. Research indicates that synesthesia can be genetically inherited. </a:t>
            </a:r>
            <a:endParaRPr lang="en-US" dirty="0">
              <a:solidFill>
                <a:schemeClr val="tx1">
                  <a:lumMod val="85000"/>
                  <a:lumOff val="15000"/>
                </a:schemeClr>
              </a:solidFill>
            </a:endParaRPr>
          </a:p>
          <a:p>
            <a:pPr marL="0" indent="0">
              <a:spcBef>
                <a:spcPts val="0"/>
              </a:spcBef>
            </a:pPr>
            <a:endParaRPr lang="en-US" sz="1800">
              <a:solidFill>
                <a:schemeClr val="tx1">
                  <a:lumMod val="85000"/>
                  <a:lumOff val="15000"/>
                </a:schemeClr>
              </a:solidFill>
            </a:endParaRPr>
          </a:p>
          <a:p>
            <a:pPr marL="0" indent="0">
              <a:spcBef>
                <a:spcPts val="0"/>
              </a:spcBef>
            </a:pPr>
            <a:r>
              <a:rPr lang="en-US" sz="1800" b="1" dirty="0">
                <a:solidFill>
                  <a:schemeClr val="accent6"/>
                </a:solidFill>
              </a:rPr>
              <a:t>Methodology</a:t>
            </a:r>
            <a:r>
              <a:rPr lang="en-US" sz="1800" dirty="0">
                <a:solidFill>
                  <a:schemeClr val="tx1">
                    <a:lumMod val="85000"/>
                    <a:lumOff val="15000"/>
                  </a:schemeClr>
                </a:solidFill>
              </a:rPr>
              <a:t>: I compiled my research by analyzing statistics and studies that focused on artists that have synesthesia. I studied this topic because this is not only a debate in the US, but also that the US has the highest neurodivergence rate, meaning that the US must put the most effort in finding different learning styles to make learning more equitable for all American students. Many of the studies I've found consisted of qualitative data through observation. Many of the sources I reviewed described the effects of synesthesia on artists. Throughout the process of collecting sources, many articles addressed certain limitations. One of the main limitations is the difficulty of measuring the prevalence of synesthesia in artist because it is measured by word of mouth.</a:t>
            </a:r>
          </a:p>
        </p:txBody>
      </p:sp>
      <p:sp>
        <p:nvSpPr>
          <p:cNvPr id="32" name="Google Shape;32;p3"/>
          <p:cNvSpPr txBox="1">
            <a:spLocks noGrp="1"/>
          </p:cNvSpPr>
          <p:nvPr>
            <p:ph type="body" idx="3"/>
          </p:nvPr>
        </p:nvSpPr>
        <p:spPr>
          <a:xfrm>
            <a:off x="352895" y="11295484"/>
            <a:ext cx="6792600" cy="533400"/>
          </a:xfrm>
          <a:prstGeom prst="rect">
            <a:avLst/>
          </a:prstGeom>
          <a:solidFill>
            <a:schemeClr val="accent4"/>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78350" tIns="39175" rIns="78350" bIns="39175" anchor="t" anchorCtr="0">
            <a:noAutofit/>
          </a:bodyPr>
          <a:lstStyle/>
          <a:p>
            <a:pPr marL="1828800" indent="457200">
              <a:spcBef>
                <a:spcPts val="0"/>
              </a:spcBef>
            </a:pPr>
            <a:r>
              <a:rPr lang="en-US" sz="3000"/>
              <a:t>Background </a:t>
            </a:r>
            <a:endParaRPr lang="en-US" sz="3000" b="1" i="0" u="none" strike="noStrike" cap="none">
              <a:solidFill>
                <a:schemeClr val="lt1"/>
              </a:solidFill>
              <a:latin typeface="Arial"/>
              <a:ea typeface="Arial"/>
              <a:cs typeface="Arial"/>
            </a:endParaRPr>
          </a:p>
        </p:txBody>
      </p:sp>
      <p:sp>
        <p:nvSpPr>
          <p:cNvPr id="33" name="Google Shape;33;p3"/>
          <p:cNvSpPr txBox="1">
            <a:spLocks noGrp="1"/>
          </p:cNvSpPr>
          <p:nvPr>
            <p:ph type="body" idx="4"/>
          </p:nvPr>
        </p:nvSpPr>
        <p:spPr>
          <a:xfrm>
            <a:off x="6027732" y="9144620"/>
            <a:ext cx="6792685" cy="7917989"/>
          </a:xfrm>
          <a:prstGeom prst="rect">
            <a:avLst/>
          </a:prstGeom>
          <a:noFill/>
          <a:ln>
            <a:noFill/>
          </a:ln>
        </p:spPr>
        <p:txBody>
          <a:bodyPr spcFirstLastPara="1" wrap="square" lIns="78350" tIns="39175" rIns="78350" bIns="39175" anchor="t" anchorCtr="0">
            <a:noAutofit/>
          </a:bodyPr>
          <a:lstStyle/>
          <a:p>
            <a:pPr marL="0" lvl="0" indent="0" algn="l" rtl="0">
              <a:spcBef>
                <a:spcPts val="1200"/>
              </a:spcBef>
              <a:spcAft>
                <a:spcPts val="0"/>
              </a:spcAft>
              <a:buClr>
                <a:schemeClr val="dk1"/>
              </a:buClr>
              <a:buSzPts val="1100"/>
              <a:buFont typeface="Arial"/>
              <a:buNone/>
            </a:pPr>
            <a:endParaRPr sz="3000">
              <a:latin typeface="Calibri"/>
              <a:ea typeface="Calibri"/>
              <a:cs typeface="Calibri"/>
              <a:sym typeface="Calibri"/>
            </a:endParaRPr>
          </a:p>
          <a:p>
            <a:pPr marL="0" indent="0">
              <a:spcBef>
                <a:spcPts val="1200"/>
              </a:spcBef>
              <a:buSzPts val="1100"/>
            </a:pPr>
            <a:endParaRPr lang="en-US" sz="3000">
              <a:latin typeface="Calibri"/>
              <a:ea typeface="Calibri"/>
              <a:cs typeface="Calibri"/>
            </a:endParaRPr>
          </a:p>
        </p:txBody>
      </p:sp>
      <p:sp>
        <p:nvSpPr>
          <p:cNvPr id="36" name="Google Shape;36;p3"/>
          <p:cNvSpPr txBox="1">
            <a:spLocks noGrp="1"/>
          </p:cNvSpPr>
          <p:nvPr>
            <p:ph type="body" idx="7"/>
          </p:nvPr>
        </p:nvSpPr>
        <p:spPr>
          <a:xfrm>
            <a:off x="7576458" y="2133600"/>
            <a:ext cx="6792685" cy="533400"/>
          </a:xfrm>
          <a:prstGeom prst="rect">
            <a:avLst/>
          </a:prstGeom>
          <a:solidFill>
            <a:schemeClr val="accent3"/>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78350" tIns="39175" rIns="78350" bIns="39175" anchor="t" anchorCtr="0">
            <a:noAutofit/>
          </a:bodyPr>
          <a:lstStyle/>
          <a:p>
            <a:pPr marL="0" indent="0">
              <a:spcBef>
                <a:spcPts val="0"/>
              </a:spcBef>
            </a:pPr>
            <a:r>
              <a:rPr lang="en-US" sz="3000"/>
              <a:t>                   Data Analysis </a:t>
            </a:r>
            <a:endParaRPr sz="3000" b="1" i="0" u="none" strike="noStrike" cap="none">
              <a:solidFill>
                <a:schemeClr val="lt1"/>
              </a:solidFill>
              <a:latin typeface="Arial"/>
              <a:ea typeface="Arial"/>
              <a:cs typeface="Arial"/>
              <a:sym typeface="Arial"/>
            </a:endParaRPr>
          </a:p>
        </p:txBody>
      </p:sp>
      <p:sp>
        <p:nvSpPr>
          <p:cNvPr id="37" name="Google Shape;37;p3"/>
          <p:cNvSpPr txBox="1">
            <a:spLocks noGrp="1"/>
          </p:cNvSpPr>
          <p:nvPr>
            <p:ph type="body" idx="8"/>
          </p:nvPr>
        </p:nvSpPr>
        <p:spPr>
          <a:xfrm>
            <a:off x="14782891" y="12245188"/>
            <a:ext cx="6792685" cy="3657600"/>
          </a:xfrm>
          <a:prstGeom prst="rect">
            <a:avLst/>
          </a:prstGeom>
          <a:noFill/>
          <a:ln>
            <a:noFill/>
          </a:ln>
        </p:spPr>
        <p:txBody>
          <a:bodyPr spcFirstLastPara="1" wrap="square" lIns="78350" tIns="39175" rIns="78350" bIns="39175" anchor="t" anchorCtr="0">
            <a:noAutofit/>
          </a:bodyPr>
          <a:lstStyle/>
          <a:p>
            <a:pPr marL="139700" indent="0" rtl="0">
              <a:spcBef>
                <a:spcPts val="0"/>
              </a:spcBef>
              <a:spcAft>
                <a:spcPts val="0"/>
              </a:spcAft>
              <a:buNone/>
            </a:pPr>
            <a:r>
              <a:rPr lang="en-US" sz="1800" b="0" i="0" u="none" strike="noStrike">
                <a:solidFill>
                  <a:srgbClr val="000000"/>
                </a:solidFill>
                <a:effectLst/>
                <a:latin typeface="Times New Roman" panose="02020603050405020304" pitchFamily="18" charset="0"/>
                <a:cs typeface="Times New Roman" panose="02020603050405020304" pitchFamily="18" charset="0"/>
              </a:rPr>
              <a:t>Thus, there is some indication that synesthesia may be associated with artistic careers and hobbies; however, this does not provide evidence of whether synesthesia is directly linked with enhanced creativity. Meaning, that none of these synesthetes are born an artist, many of these synesthetes use their unique abilities to stand-out in the artistic field. But regardless of all the advances over the last 40 or so years, “the study of synesthesia,” is still in its infancy. There is much more to be done and to uncover, and opinions often differ.  Research has come a long way, but the conception and definition of synesthesia is constantly evolving, and researchers still have a lot to discover in the relatively young field.</a:t>
            </a:r>
            <a:br>
              <a:rPr lang="en-US">
                <a:latin typeface="Times New Roman" panose="02020603050405020304" pitchFamily="18" charset="0"/>
                <a:cs typeface="Times New Roman" panose="02020603050405020304" pitchFamily="18" charset="0"/>
              </a:rPr>
            </a:br>
            <a:endParaRPr lang="en-US" sz="1400" b="0" i="0" u="none" strike="noStrike" cap="none">
              <a:solidFill>
                <a:schemeClr val="dk1"/>
              </a:solidFill>
              <a:latin typeface="Times New Roman" panose="02020603050405020304" pitchFamily="18" charset="0"/>
              <a:cs typeface="Times New Roman" panose="02020603050405020304" pitchFamily="18" charset="0"/>
              <a:sym typeface="Times New Roman"/>
            </a:endParaRPr>
          </a:p>
        </p:txBody>
      </p:sp>
      <p:sp>
        <p:nvSpPr>
          <p:cNvPr id="38" name="Google Shape;38;p3"/>
          <p:cNvSpPr txBox="1">
            <a:spLocks noGrp="1"/>
          </p:cNvSpPr>
          <p:nvPr>
            <p:ph type="body" idx="9"/>
          </p:nvPr>
        </p:nvSpPr>
        <p:spPr>
          <a:xfrm>
            <a:off x="14777002" y="2133600"/>
            <a:ext cx="6792685" cy="533400"/>
          </a:xfrm>
          <a:prstGeom prst="rect">
            <a:avLst/>
          </a:prstGeom>
          <a:solidFill>
            <a:schemeClr val="accent2"/>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78350" tIns="39175" rIns="78350" bIns="39175" anchor="t" anchorCtr="0">
            <a:noAutofit/>
          </a:bodyPr>
          <a:lstStyle/>
          <a:p>
            <a:pPr marL="0" indent="0">
              <a:spcBef>
                <a:spcPts val="0"/>
              </a:spcBef>
            </a:pPr>
            <a:r>
              <a:rPr lang="en-US" sz="3000">
                <a:latin typeface="Calibri"/>
              </a:rPr>
              <a:t>			</a:t>
            </a:r>
            <a:r>
              <a:rPr lang="en-US" sz="3600">
                <a:latin typeface="Calibri"/>
              </a:rPr>
              <a:t>Results</a:t>
            </a:r>
            <a:r>
              <a:rPr lang="en-US" sz="3000">
                <a:latin typeface="Calibri"/>
              </a:rPr>
              <a:t> </a:t>
            </a:r>
            <a:endParaRPr lang="en-US" sz="3000" i="0" u="none" strike="noStrike" cap="none">
              <a:latin typeface="Calibri"/>
              <a:ea typeface="Arial"/>
              <a:cs typeface="Arial"/>
            </a:endParaRPr>
          </a:p>
        </p:txBody>
      </p:sp>
      <p:sp>
        <p:nvSpPr>
          <p:cNvPr id="39" name="Google Shape;39;p3"/>
          <p:cNvSpPr txBox="1">
            <a:spLocks noGrp="1"/>
          </p:cNvSpPr>
          <p:nvPr>
            <p:ph type="body" idx="13"/>
          </p:nvPr>
        </p:nvSpPr>
        <p:spPr>
          <a:xfrm>
            <a:off x="14804572" y="2819400"/>
            <a:ext cx="6792685" cy="8839200"/>
          </a:xfrm>
          <a:prstGeom prst="rect">
            <a:avLst/>
          </a:prstGeom>
          <a:noFill/>
          <a:ln>
            <a:noFill/>
          </a:ln>
          <a:scene3d>
            <a:camera prst="orthographicFront"/>
            <a:lightRig rig="threePt" dir="t"/>
          </a:scene3d>
          <a:sp3d>
            <a:bevelT prst="slope"/>
          </a:sp3d>
        </p:spPr>
        <p:txBody>
          <a:bodyPr spcFirstLastPara="1" wrap="square" lIns="78350" tIns="39175" rIns="78350" bIns="39175" anchor="t" anchorCtr="0">
            <a:noAutofit/>
          </a:bodyPr>
          <a:lstStyle/>
          <a:p>
            <a:pPr rtl="0">
              <a:spcBef>
                <a:spcPts val="0"/>
              </a:spcBef>
              <a:spcAft>
                <a:spcPts val="0"/>
              </a:spcAft>
            </a:pPr>
            <a:r>
              <a:rPr lang="en-US" sz="1800" b="0" i="0" u="none" strike="noStrike">
                <a:solidFill>
                  <a:srgbClr val="000000"/>
                </a:solidFill>
                <a:effectLst/>
                <a:latin typeface="Times New Roman" panose="02020603050405020304" pitchFamily="18" charset="0"/>
                <a:cs typeface="Times New Roman" panose="02020603050405020304" pitchFamily="18" charset="0"/>
              </a:rPr>
              <a:t>A study was conducted by Vilayaynur S. Ramachandran and Edward M. Hubbard in which they tested two groups of people, one group being synesthetes and the other group being nonsynesthetes (Ramachandra and Hubbard, 2003).</a:t>
            </a:r>
          </a:p>
          <a:p>
            <a:pPr marL="139700" indent="0" rtl="0">
              <a:spcBef>
                <a:spcPts val="0"/>
              </a:spcBef>
              <a:spcAft>
                <a:spcPts val="0"/>
              </a:spcAft>
              <a:buNone/>
            </a:pP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p>
            <a:pPr>
              <a:spcBef>
                <a:spcPts val="0"/>
              </a:spcBef>
            </a:pPr>
            <a:r>
              <a:rPr lang="en-US" sz="1800" b="0" i="0" u="none" strike="noStrike">
                <a:solidFill>
                  <a:srgbClr val="000000"/>
                </a:solidFill>
                <a:effectLst/>
              </a:rPr>
              <a:t>They found that the synesthetes correctly matched 90% of the numbers to the correct color, which demonstrated that “the induced colors are genuinely sensory and that the synesthetes are not making things up</a:t>
            </a:r>
            <a:r>
              <a:rPr lang="en-US" sz="1800">
                <a:solidFill>
                  <a:srgbClr val="000000"/>
                </a:solidFill>
              </a:rPr>
              <a:t>” (</a:t>
            </a:r>
            <a:r>
              <a:rPr lang="en-US" sz="1800" b="0" i="0" u="none" strike="noStrike">
                <a:solidFill>
                  <a:srgbClr val="000000"/>
                </a:solidFill>
                <a:effectLst/>
              </a:rPr>
              <a:t>Ramachandran and Hubbard</a:t>
            </a:r>
            <a:r>
              <a:rPr lang="en-US" sz="1800">
                <a:solidFill>
                  <a:srgbClr val="000000"/>
                </a:solidFill>
              </a:rPr>
              <a:t>,</a:t>
            </a:r>
            <a:r>
              <a:rPr lang="en-US" sz="1800" b="0" i="0" u="none" strike="noStrike">
                <a:solidFill>
                  <a:srgbClr val="000000"/>
                </a:solidFill>
                <a:effectLst/>
              </a:rPr>
              <a:t> 2003).</a:t>
            </a:r>
          </a:p>
          <a:p>
            <a:pPr marL="139700" indent="0" rtl="0">
              <a:spcBef>
                <a:spcPts val="0"/>
              </a:spcBef>
              <a:spcAft>
                <a:spcPts val="0"/>
              </a:spcAft>
              <a:buNone/>
            </a:pP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p>
            <a:pPr rtl="0">
              <a:spcBef>
                <a:spcPts val="0"/>
              </a:spcBef>
              <a:spcAft>
                <a:spcPts val="0"/>
              </a:spcAft>
            </a:pPr>
            <a:r>
              <a:rPr lang="en-US" sz="1800">
                <a:solidFill>
                  <a:srgbClr val="000000"/>
                </a:solidFill>
              </a:rPr>
              <a:t>Ramachandran</a:t>
            </a:r>
            <a:r>
              <a:rPr lang="en-US" sz="1800" b="0" i="0" u="none" strike="noStrike">
                <a:solidFill>
                  <a:srgbClr val="000000"/>
                </a:solidFill>
                <a:effectLst/>
              </a:rPr>
              <a:t> mentions an area in the brain (known as V4, the area of the cerebral cortex that processes visual information) often associated with synesthesia tends to “activate” in fMRI scans</a:t>
            </a:r>
            <a:r>
              <a:rPr lang="en-US" sz="1800">
                <a:solidFill>
                  <a:srgbClr val="000000"/>
                </a:solidFill>
              </a:rPr>
              <a:t> (Ramachandran, 2003).</a:t>
            </a:r>
            <a:endParaRPr lang="en-US" sz="1800" b="0" i="0" u="none" strike="noStrike">
              <a:solidFill>
                <a:srgbClr val="000000"/>
              </a:solidFill>
              <a:effectLst/>
            </a:endParaRPr>
          </a:p>
          <a:p>
            <a:pPr marL="139700" indent="0" rtl="0">
              <a:spcBef>
                <a:spcPts val="0"/>
              </a:spcBef>
              <a:spcAft>
                <a:spcPts val="0"/>
              </a:spcAft>
              <a:buNone/>
            </a:pPr>
            <a:r>
              <a:rPr lang="en-US" sz="1800" b="0" i="0" u="none" strike="noStrike">
                <a:solidFill>
                  <a:srgbClr val="000000"/>
                </a:solidFill>
                <a:effectLst/>
                <a:latin typeface="Times New Roman" panose="02020603050405020304" pitchFamily="18" charset="0"/>
                <a:cs typeface="Times New Roman" panose="02020603050405020304" pitchFamily="18" charset="0"/>
              </a:rPr>
              <a:t> </a:t>
            </a:r>
          </a:p>
          <a:p>
            <a:pPr rtl="0">
              <a:spcBef>
                <a:spcPts val="0"/>
              </a:spcBef>
              <a:spcAft>
                <a:spcPts val="0"/>
              </a:spcAft>
            </a:pPr>
            <a:r>
              <a:rPr lang="en-US" sz="1800" b="0" i="0" u="none" strike="noStrike">
                <a:solidFill>
                  <a:srgbClr val="000000"/>
                </a:solidFill>
                <a:effectLst/>
                <a:latin typeface="Times New Roman" panose="02020603050405020304" pitchFamily="18" charset="0"/>
                <a:cs typeface="Times New Roman" panose="02020603050405020304" pitchFamily="18" charset="0"/>
              </a:rPr>
              <a:t>In addition to neuroimaging, though, a variety of behavioral tests can confirm whether someone in fact has synesthesia (Hubbard, 2003).</a:t>
            </a:r>
          </a:p>
          <a:p>
            <a:pPr marL="139700" indent="0" rtl="0">
              <a:spcBef>
                <a:spcPts val="0"/>
              </a:spcBef>
              <a:spcAft>
                <a:spcPts val="0"/>
              </a:spcAft>
              <a:buNone/>
            </a:pP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p>
            <a:pPr rtl="0">
              <a:spcBef>
                <a:spcPts val="0"/>
              </a:spcBef>
              <a:spcAft>
                <a:spcPts val="0"/>
              </a:spcAft>
            </a:pPr>
            <a:r>
              <a:rPr lang="en-US" sz="1800" b="0" i="0" u="none" strike="noStrike">
                <a:solidFill>
                  <a:srgbClr val="000000"/>
                </a:solidFill>
                <a:effectLst/>
                <a:latin typeface="Times New Roman" panose="02020603050405020304" pitchFamily="18" charset="0"/>
                <a:cs typeface="Times New Roman" panose="02020603050405020304" pitchFamily="18" charset="0"/>
              </a:rPr>
              <a:t>A researcher might quiz a potential synesthete about what color associations they have with specific letters of the alphabet. “Then you ask them two years later about the same letters,” Dr. </a:t>
            </a:r>
            <a:r>
              <a:rPr lang="en-US" sz="1800">
                <a:solidFill>
                  <a:srgbClr val="000000"/>
                </a:solidFill>
                <a:latin typeface="Times New Roman" panose="02020603050405020304" pitchFamily="18" charset="0"/>
                <a:cs typeface="Times New Roman" panose="02020603050405020304" pitchFamily="18" charset="0"/>
              </a:rPr>
              <a:t>Cytowic</a:t>
            </a:r>
            <a:r>
              <a:rPr lang="en-US" sz="1800" b="0" i="0" u="none" strike="noStrike">
                <a:solidFill>
                  <a:srgbClr val="000000"/>
                </a:solidFill>
                <a:effectLst/>
                <a:latin typeface="Times New Roman" panose="02020603050405020304" pitchFamily="18" charset="0"/>
                <a:cs typeface="Times New Roman" panose="02020603050405020304" pitchFamily="18" charset="0"/>
              </a:rPr>
              <a:t> says. “Synesthetes are remarkably consistent over very long periods of time.” (Cytwoic, 2005).</a:t>
            </a:r>
          </a:p>
          <a:p>
            <a:pPr marL="139700" indent="0" rtl="0">
              <a:spcBef>
                <a:spcPts val="0"/>
              </a:spcBef>
              <a:spcAft>
                <a:spcPts val="0"/>
              </a:spcAft>
              <a:buNone/>
            </a:pP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p>
            <a:pPr rtl="0">
              <a:spcBef>
                <a:spcPts val="0"/>
              </a:spcBef>
              <a:spcAft>
                <a:spcPts val="0"/>
              </a:spcAft>
            </a:pPr>
            <a:r>
              <a:rPr lang="en-US" sz="1800" b="0" i="0" u="none" strike="noStrike">
                <a:solidFill>
                  <a:srgbClr val="000000"/>
                </a:solidFill>
                <a:effectLst/>
                <a:latin typeface="Times New Roman" panose="02020603050405020304" pitchFamily="18" charset="0"/>
                <a:cs typeface="Times New Roman" panose="02020603050405020304" pitchFamily="18" charset="0"/>
              </a:rPr>
              <a:t>Dr. Cytowic adds that the difference between synesthetes—versus those who only claim to be—is that while individual experiences may be quite specific, in general “synesthetes all basically tell the same story” as others who share their version of synesthesia (Cytowic, 2005). </a:t>
            </a:r>
            <a:endParaRPr lang="en-US" sz="2400" b="0">
              <a:effectLst/>
              <a:latin typeface="Times New Roman" panose="02020603050405020304" pitchFamily="18" charset="0"/>
              <a:cs typeface="Times New Roman" panose="02020603050405020304" pitchFamily="18" charset="0"/>
            </a:endParaRPr>
          </a:p>
          <a:p>
            <a:pPr marL="139700" indent="0">
              <a:buNone/>
            </a:pPr>
            <a:endParaRPr lang="en-US" sz="1800" cap="none">
              <a:solidFill>
                <a:srgbClr val="000000"/>
              </a:solidFill>
              <a:latin typeface="Arial" panose="020B0604020202020204" pitchFamily="34" charset="0"/>
              <a:ea typeface="Times New Roman"/>
              <a:cs typeface="Times New Roman"/>
              <a:sym typeface="Times New Roman"/>
            </a:endParaRPr>
          </a:p>
          <a:p>
            <a:pPr marL="654956" marR="0" lvl="0" indent="-566056" algn="l" rtl="0">
              <a:spcBef>
                <a:spcPts val="0"/>
              </a:spcBef>
              <a:spcAft>
                <a:spcPts val="0"/>
              </a:spcAft>
              <a:buClr>
                <a:schemeClr val="dk1"/>
              </a:buClr>
              <a:buSzPts val="1400"/>
              <a:buFont typeface="Arial"/>
              <a:buNone/>
            </a:pPr>
            <a:endParaRPr lang="en-US" sz="1400" b="0" i="0" u="none" strike="noStrike" cap="none">
              <a:solidFill>
                <a:schemeClr val="dk1"/>
              </a:solidFill>
              <a:latin typeface="Times New Roman"/>
              <a:ea typeface="Times New Roman"/>
              <a:cs typeface="Times New Roman"/>
              <a:sym typeface="Times New Roman"/>
            </a:endParaRPr>
          </a:p>
        </p:txBody>
      </p:sp>
      <p:sp>
        <p:nvSpPr>
          <p:cNvPr id="40" name="Google Shape;40;p3"/>
          <p:cNvSpPr txBox="1">
            <a:spLocks noGrp="1"/>
          </p:cNvSpPr>
          <p:nvPr>
            <p:ph type="body" idx="14"/>
          </p:nvPr>
        </p:nvSpPr>
        <p:spPr>
          <a:xfrm>
            <a:off x="14868646" y="11506575"/>
            <a:ext cx="6792685" cy="533400"/>
          </a:xfrm>
          <a:prstGeom prst="rect">
            <a:avLst/>
          </a:prstGeom>
          <a:solidFill>
            <a:schemeClr val="bg2"/>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78350" tIns="39175" rIns="78350" bIns="39175" anchor="t" anchorCtr="0">
            <a:noAutofit/>
          </a:bodyPr>
          <a:lstStyle/>
          <a:p>
            <a:pPr marL="0" indent="0">
              <a:spcBef>
                <a:spcPts val="0"/>
              </a:spcBef>
            </a:pPr>
            <a:r>
              <a:rPr lang="en-US" sz="3000">
                <a:latin typeface="Calibri"/>
              </a:rPr>
              <a:t>		</a:t>
            </a:r>
            <a:r>
              <a:rPr lang="en-US" sz="3600">
                <a:latin typeface="Calibri"/>
              </a:rPr>
              <a:t>Conclusion </a:t>
            </a:r>
            <a:endParaRPr lang="en-US" sz="3600" b="1" i="0" u="none" strike="noStrike" cap="none">
              <a:latin typeface="Calibri"/>
              <a:ea typeface="Arial"/>
              <a:cs typeface="Arial"/>
            </a:endParaRPr>
          </a:p>
        </p:txBody>
      </p:sp>
      <p:sp>
        <p:nvSpPr>
          <p:cNvPr id="41" name="Google Shape;41;p3"/>
          <p:cNvSpPr txBox="1">
            <a:spLocks noGrp="1"/>
          </p:cNvSpPr>
          <p:nvPr>
            <p:ph type="body" idx="15"/>
          </p:nvPr>
        </p:nvSpPr>
        <p:spPr>
          <a:xfrm>
            <a:off x="7529797" y="2883057"/>
            <a:ext cx="6792685" cy="13335001"/>
          </a:xfrm>
          <a:prstGeom prst="rect">
            <a:avLst/>
          </a:prstGeom>
          <a:noFill/>
          <a:ln>
            <a:noFill/>
          </a:ln>
        </p:spPr>
        <p:txBody>
          <a:bodyPr spcFirstLastPara="1" wrap="square" lIns="78350" tIns="39175" rIns="78350" bIns="39175" anchor="t" anchorCtr="0">
            <a:noAutofit/>
          </a:bodyPr>
          <a:lstStyle/>
          <a:p>
            <a:pPr marL="0" indent="0">
              <a:spcBef>
                <a:spcPts val="0"/>
              </a:spcBef>
            </a:pPr>
            <a:r>
              <a:rPr lang="en-US" sz="1600" b="1" dirty="0">
                <a:solidFill>
                  <a:schemeClr val="bg2">
                    <a:lumMod val="75000"/>
                  </a:schemeClr>
                </a:solidFill>
              </a:rPr>
              <a:t>Types of </a:t>
            </a:r>
            <a:r>
              <a:rPr lang="en-US" sz="1600" b="1" i="0" u="none" strike="noStrike" dirty="0">
                <a:solidFill>
                  <a:schemeClr val="bg2">
                    <a:lumMod val="75000"/>
                  </a:schemeClr>
                </a:solidFill>
                <a:effectLst/>
              </a:rPr>
              <a:t>Synesthesia</a:t>
            </a:r>
            <a:r>
              <a:rPr lang="en-US" sz="1600" b="1" dirty="0">
                <a:solidFill>
                  <a:schemeClr val="bg2">
                    <a:lumMod val="75000"/>
                  </a:schemeClr>
                </a:solidFill>
              </a:rPr>
              <a:t>:</a:t>
            </a:r>
            <a:endParaRPr lang="en-US" sz="1600" dirty="0">
              <a:solidFill>
                <a:schemeClr val="bg2">
                  <a:lumMod val="75000"/>
                </a:schemeClr>
              </a:solidFill>
            </a:endParaRPr>
          </a:p>
          <a:p>
            <a:pPr marL="342900" indent="-342900">
              <a:spcBef>
                <a:spcPts val="0"/>
              </a:spcBef>
              <a:buAutoNum type="arabicPeriod"/>
            </a:pPr>
            <a:r>
              <a:rPr lang="en-US" sz="1600" b="1" dirty="0">
                <a:solidFill>
                  <a:schemeClr val="bg2">
                    <a:lumMod val="75000"/>
                  </a:schemeClr>
                </a:solidFill>
              </a:rPr>
              <a:t>Chromesthesia-a type</a:t>
            </a:r>
            <a:r>
              <a:rPr lang="en-US" sz="1600" b="1" i="0" u="none" strike="noStrike" dirty="0">
                <a:solidFill>
                  <a:schemeClr val="bg2">
                    <a:lumMod val="75000"/>
                  </a:schemeClr>
                </a:solidFill>
                <a:effectLst/>
              </a:rPr>
              <a:t> of </a:t>
            </a:r>
            <a:r>
              <a:rPr lang="en-US" sz="1600" b="1" dirty="0">
                <a:solidFill>
                  <a:schemeClr val="bg2">
                    <a:lumMod val="75000"/>
                  </a:schemeClr>
                </a:solidFill>
              </a:rPr>
              <a:t>synesthesia </a:t>
            </a:r>
            <a:r>
              <a:rPr lang="en-US" sz="1600" b="1" i="0" u="none" strike="noStrike" dirty="0">
                <a:solidFill>
                  <a:schemeClr val="bg2">
                    <a:lumMod val="75000"/>
                  </a:schemeClr>
                </a:solidFill>
                <a:effectLst/>
              </a:rPr>
              <a:t>in which </a:t>
            </a:r>
            <a:r>
              <a:rPr lang="en-US" sz="1600" b="1" dirty="0">
                <a:solidFill>
                  <a:schemeClr val="bg2">
                    <a:lumMod val="75000"/>
                  </a:schemeClr>
                </a:solidFill>
              </a:rPr>
              <a:t>sound involuntarily evokes an experience of color, shape, and movement</a:t>
            </a:r>
            <a:r>
              <a:rPr lang="en-US" sz="1600" b="1" i="0" u="none" strike="noStrike" dirty="0">
                <a:solidFill>
                  <a:schemeClr val="bg2">
                    <a:lumMod val="75000"/>
                  </a:schemeClr>
                </a:solidFill>
                <a:effectLst/>
              </a:rPr>
              <a:t>.</a:t>
            </a:r>
            <a:endParaRPr lang="en-US" sz="1600" b="1" dirty="0">
              <a:solidFill>
                <a:schemeClr val="bg2">
                  <a:lumMod val="75000"/>
                </a:schemeClr>
              </a:solidFill>
            </a:endParaRPr>
          </a:p>
          <a:p>
            <a:pPr marL="342900" indent="-342900">
              <a:spcBef>
                <a:spcPts val="0"/>
              </a:spcBef>
              <a:buAutoNum type="arabicPeriod"/>
            </a:pPr>
            <a:r>
              <a:rPr lang="en-US" sz="1600" b="1" dirty="0">
                <a:solidFill>
                  <a:schemeClr val="bg2">
                    <a:lumMod val="75000"/>
                  </a:schemeClr>
                </a:solidFill>
              </a:rPr>
              <a:t>Grapheme-color synesthesia</a:t>
            </a:r>
            <a:r>
              <a:rPr lang="en-US" sz="1600" b="1" i="0" u="none" strike="noStrike" dirty="0">
                <a:solidFill>
                  <a:schemeClr val="bg2">
                    <a:lumMod val="75000"/>
                  </a:schemeClr>
                </a:solidFill>
                <a:effectLst/>
              </a:rPr>
              <a:t>, </a:t>
            </a:r>
            <a:r>
              <a:rPr lang="en-US" sz="1600" b="1" dirty="0">
                <a:solidFill>
                  <a:schemeClr val="bg2">
                    <a:lumMod val="75000"/>
                  </a:schemeClr>
                </a:solidFill>
              </a:rPr>
              <a:t>where certain letters or numbers are associated with specific colors.</a:t>
            </a:r>
            <a:endParaRPr lang="en-US" sz="1600" dirty="0">
              <a:solidFill>
                <a:schemeClr val="bg2">
                  <a:lumMod val="75000"/>
                </a:schemeClr>
              </a:solidFill>
            </a:endParaRPr>
          </a:p>
          <a:p>
            <a:pPr marL="342900" indent="-342900">
              <a:spcBef>
                <a:spcPts val="0"/>
              </a:spcBef>
              <a:buAutoNum type="arabicPeriod"/>
            </a:pPr>
            <a:r>
              <a:rPr lang="en-US" sz="1600" b="1" dirty="0">
                <a:solidFill>
                  <a:schemeClr val="bg2">
                    <a:lumMod val="75000"/>
                  </a:schemeClr>
                </a:solidFill>
              </a:rPr>
              <a:t>Sound-to-color synesthesia</a:t>
            </a:r>
            <a:r>
              <a:rPr lang="en-US" sz="1600" b="1" i="0" u="none" strike="noStrike" dirty="0">
                <a:solidFill>
                  <a:schemeClr val="bg2">
                    <a:lumMod val="75000"/>
                  </a:schemeClr>
                </a:solidFill>
                <a:effectLst/>
              </a:rPr>
              <a:t>, </a:t>
            </a:r>
            <a:r>
              <a:rPr lang="en-US" sz="1600" b="1" dirty="0">
                <a:solidFill>
                  <a:schemeClr val="bg2">
                    <a:lumMod val="75000"/>
                  </a:schemeClr>
                </a:solidFill>
              </a:rPr>
              <a:t>where certain sounds cause you </a:t>
            </a:r>
            <a:r>
              <a:rPr lang="en-US" sz="1600" b="1" i="0" u="none" strike="noStrike" dirty="0">
                <a:solidFill>
                  <a:schemeClr val="bg2">
                    <a:lumMod val="75000"/>
                  </a:schemeClr>
                </a:solidFill>
                <a:effectLst/>
              </a:rPr>
              <a:t>to </a:t>
            </a:r>
            <a:r>
              <a:rPr lang="en-US" sz="1600" b="1" dirty="0">
                <a:solidFill>
                  <a:schemeClr val="bg2">
                    <a:lumMod val="75000"/>
                  </a:schemeClr>
                </a:solidFill>
              </a:rPr>
              <a:t>see shapes of different colors.</a:t>
            </a:r>
            <a:endParaRPr lang="en-US" sz="1800" b="0" dirty="0">
              <a:solidFill>
                <a:schemeClr val="bg2">
                  <a:lumMod val="75000"/>
                </a:schemeClr>
              </a:solidFill>
              <a:effectLst/>
            </a:endParaRPr>
          </a:p>
          <a:p>
            <a:pPr algn="ctr" rtl="0">
              <a:spcBef>
                <a:spcPts val="0"/>
              </a:spcBef>
              <a:spcAft>
                <a:spcPts val="0"/>
              </a:spcAft>
            </a:pPr>
            <a:endParaRPr lang="en-US" sz="1800" i="0" u="none" strike="noStrike">
              <a:solidFill>
                <a:schemeClr val="accent5"/>
              </a:solidFill>
              <a:effectLst/>
              <a:latin typeface="Times New Roman" panose="02020603050405020304" pitchFamily="18" charset="0"/>
              <a:cs typeface="Times New Roman" panose="02020603050405020304" pitchFamily="18" charset="0"/>
            </a:endParaRPr>
          </a:p>
          <a:p>
            <a:pPr algn="ctr">
              <a:spcBef>
                <a:spcPts val="0"/>
              </a:spcBef>
            </a:pPr>
            <a:endParaRPr lang="en-US" sz="1800" dirty="0">
              <a:solidFill>
                <a:schemeClr val="accent5"/>
              </a:solidFill>
            </a:endParaRPr>
          </a:p>
          <a:p>
            <a:pPr algn="ctr">
              <a:spcBef>
                <a:spcPts val="0"/>
              </a:spcBef>
            </a:pPr>
            <a:endParaRPr lang="en-US" sz="1800" dirty="0">
              <a:solidFill>
                <a:schemeClr val="accent5"/>
              </a:solidFill>
            </a:endParaRPr>
          </a:p>
          <a:p>
            <a:pPr algn="ctr" rtl="0">
              <a:spcBef>
                <a:spcPts val="0"/>
              </a:spcBef>
              <a:spcAft>
                <a:spcPts val="0"/>
              </a:spcAft>
            </a:pPr>
            <a:r>
              <a:rPr lang="en-US" sz="2000" dirty="0">
                <a:solidFill>
                  <a:srgbClr val="C00000"/>
                </a:solidFill>
                <a:latin typeface="Times New Roman" panose="02020603050405020304" pitchFamily="18" charset="0"/>
                <a:cs typeface="Times New Roman" panose="02020603050405020304" pitchFamily="18" charset="0"/>
              </a:rPr>
              <a:t> </a:t>
            </a:r>
            <a:r>
              <a:rPr lang="en-US" sz="1800" dirty="0">
                <a:solidFill>
                  <a:srgbClr val="C00000"/>
                </a:solidFill>
                <a:latin typeface="Times New Roman" panose="02020603050405020304" pitchFamily="18" charset="0"/>
                <a:cs typeface="Times New Roman" panose="02020603050405020304" pitchFamily="18" charset="0"/>
              </a:rPr>
              <a:t>Americas with Synesthesia vs. Americans without Synesthesia</a:t>
            </a:r>
          </a:p>
          <a:p>
            <a:pPr algn="ctr" rtl="0">
              <a:spcBef>
                <a:spcPts val="0"/>
              </a:spcBef>
              <a:spcAft>
                <a:spcPts val="0"/>
              </a:spcAft>
            </a:pPr>
            <a:endParaRPr lang="en-US" sz="1800" i="0" u="none" strike="noStrike">
              <a:solidFill>
                <a:schemeClr val="accent5"/>
              </a:solidFill>
              <a:effectLst/>
              <a:latin typeface="Times New Roman" panose="02020603050405020304" pitchFamily="18" charset="0"/>
              <a:cs typeface="Times New Roman" panose="02020603050405020304" pitchFamily="18" charset="0"/>
            </a:endParaRPr>
          </a:p>
          <a:p>
            <a:pPr algn="ctr" rtl="0">
              <a:spcBef>
                <a:spcPts val="0"/>
              </a:spcBef>
              <a:spcAft>
                <a:spcPts val="0"/>
              </a:spcAft>
            </a:pPr>
            <a:endParaRPr lang="en-US" sz="1800">
              <a:solidFill>
                <a:schemeClr val="accent5"/>
              </a:solidFill>
              <a:latin typeface="Times New Roman" panose="02020603050405020304" pitchFamily="18" charset="0"/>
              <a:cs typeface="Times New Roman" panose="02020603050405020304" pitchFamily="18" charset="0"/>
            </a:endParaRPr>
          </a:p>
          <a:p>
            <a:pPr algn="ctr" rtl="0">
              <a:spcBef>
                <a:spcPts val="0"/>
              </a:spcBef>
              <a:spcAft>
                <a:spcPts val="0"/>
              </a:spcAft>
            </a:pPr>
            <a:endParaRPr lang="en-US" sz="1800" i="0" u="none" strike="noStrike">
              <a:solidFill>
                <a:schemeClr val="accent5"/>
              </a:solidFill>
              <a:effectLst/>
              <a:latin typeface="Times New Roman" panose="02020603050405020304" pitchFamily="18" charset="0"/>
              <a:cs typeface="Times New Roman" panose="02020603050405020304" pitchFamily="18" charset="0"/>
            </a:endParaRPr>
          </a:p>
          <a:p>
            <a:pPr rtl="0">
              <a:spcBef>
                <a:spcPts val="0"/>
              </a:spcBef>
              <a:spcAft>
                <a:spcPts val="0"/>
              </a:spcAft>
            </a:pPr>
            <a:endParaRPr lang="en-US" sz="1800">
              <a:solidFill>
                <a:schemeClr val="accent5"/>
              </a:solidFill>
              <a:latin typeface="Times New Roman" panose="02020603050405020304" pitchFamily="18" charset="0"/>
              <a:cs typeface="Times New Roman" panose="02020603050405020304" pitchFamily="18" charset="0"/>
            </a:endParaRPr>
          </a:p>
          <a:p>
            <a:pPr rtl="0">
              <a:spcBef>
                <a:spcPts val="0"/>
              </a:spcBef>
              <a:spcAft>
                <a:spcPts val="0"/>
              </a:spcAft>
            </a:pPr>
            <a:endParaRPr lang="en-US" sz="1800" i="0" u="none" strike="noStrike">
              <a:solidFill>
                <a:schemeClr val="accent5"/>
              </a:solidFill>
              <a:effectLst/>
              <a:latin typeface="Times New Roman" panose="02020603050405020304" pitchFamily="18" charset="0"/>
              <a:cs typeface="Times New Roman" panose="02020603050405020304" pitchFamily="18" charset="0"/>
            </a:endParaRPr>
          </a:p>
          <a:p>
            <a:pPr rtl="0">
              <a:spcBef>
                <a:spcPts val="0"/>
              </a:spcBef>
              <a:spcAft>
                <a:spcPts val="0"/>
              </a:spcAft>
            </a:pPr>
            <a:endParaRPr lang="en-US" sz="1800">
              <a:solidFill>
                <a:schemeClr val="accent5"/>
              </a:solidFill>
              <a:latin typeface="Times New Roman" panose="02020603050405020304" pitchFamily="18" charset="0"/>
              <a:cs typeface="Times New Roman" panose="02020603050405020304" pitchFamily="18" charset="0"/>
            </a:endParaRPr>
          </a:p>
          <a:p>
            <a:pPr rtl="0">
              <a:spcBef>
                <a:spcPts val="0"/>
              </a:spcBef>
              <a:spcAft>
                <a:spcPts val="0"/>
              </a:spcAft>
            </a:pPr>
            <a:endParaRPr lang="en-US" sz="1800" i="0" u="none" strike="noStrike">
              <a:solidFill>
                <a:schemeClr val="accent5"/>
              </a:solidFill>
              <a:effectLst/>
              <a:latin typeface="Times New Roman" panose="02020603050405020304" pitchFamily="18" charset="0"/>
              <a:cs typeface="Times New Roman" panose="02020603050405020304" pitchFamily="18" charset="0"/>
            </a:endParaRPr>
          </a:p>
          <a:p>
            <a:pPr rtl="0">
              <a:spcBef>
                <a:spcPts val="0"/>
              </a:spcBef>
              <a:spcAft>
                <a:spcPts val="0"/>
              </a:spcAft>
            </a:pPr>
            <a:endParaRPr lang="en-US" sz="1800">
              <a:solidFill>
                <a:schemeClr val="accent5"/>
              </a:solidFill>
              <a:latin typeface="Times New Roman" panose="02020603050405020304" pitchFamily="18" charset="0"/>
              <a:cs typeface="Times New Roman" panose="02020603050405020304" pitchFamily="18" charset="0"/>
            </a:endParaRPr>
          </a:p>
          <a:p>
            <a:pPr rtl="0">
              <a:spcBef>
                <a:spcPts val="0"/>
              </a:spcBef>
              <a:spcAft>
                <a:spcPts val="0"/>
              </a:spcAft>
            </a:pPr>
            <a:endParaRPr lang="en-US" sz="1800" i="0" u="none" strike="noStrike">
              <a:solidFill>
                <a:schemeClr val="accent5"/>
              </a:solidFill>
              <a:effectLst/>
              <a:latin typeface="Times New Roman" panose="02020603050405020304" pitchFamily="18" charset="0"/>
              <a:cs typeface="Times New Roman" panose="02020603050405020304" pitchFamily="18" charset="0"/>
            </a:endParaRPr>
          </a:p>
          <a:p>
            <a:pPr rtl="0">
              <a:spcBef>
                <a:spcPts val="0"/>
              </a:spcBef>
              <a:spcAft>
                <a:spcPts val="0"/>
              </a:spcAft>
            </a:pPr>
            <a:endParaRPr lang="en-US" sz="1800">
              <a:solidFill>
                <a:schemeClr val="accent5"/>
              </a:solidFill>
              <a:latin typeface="Times New Roman" panose="02020603050405020304" pitchFamily="18" charset="0"/>
              <a:cs typeface="Times New Roman" panose="02020603050405020304" pitchFamily="18" charset="0"/>
            </a:endParaRPr>
          </a:p>
          <a:p>
            <a:pPr rtl="0">
              <a:spcBef>
                <a:spcPts val="0"/>
              </a:spcBef>
              <a:spcAft>
                <a:spcPts val="0"/>
              </a:spcAft>
            </a:pPr>
            <a:endParaRPr lang="en-US" sz="1800" i="0" u="none" strike="noStrike">
              <a:solidFill>
                <a:schemeClr val="accent5"/>
              </a:solidFill>
              <a:effectLst/>
              <a:latin typeface="Times New Roman" panose="02020603050405020304" pitchFamily="18" charset="0"/>
              <a:cs typeface="Times New Roman" panose="02020603050405020304" pitchFamily="18" charset="0"/>
            </a:endParaRPr>
          </a:p>
          <a:p>
            <a:pPr rtl="0">
              <a:spcBef>
                <a:spcPts val="0"/>
              </a:spcBef>
              <a:spcAft>
                <a:spcPts val="0"/>
              </a:spcAft>
            </a:pPr>
            <a:endParaRPr lang="en-US" sz="1800">
              <a:solidFill>
                <a:schemeClr val="accent5"/>
              </a:solidFill>
              <a:latin typeface="Times New Roman" panose="02020603050405020304" pitchFamily="18" charset="0"/>
              <a:cs typeface="Times New Roman" panose="02020603050405020304" pitchFamily="18" charset="0"/>
            </a:endParaRPr>
          </a:p>
          <a:p>
            <a:pPr algn="ctr" rtl="0">
              <a:spcBef>
                <a:spcPts val="0"/>
              </a:spcBef>
              <a:spcAft>
                <a:spcPts val="0"/>
              </a:spcAft>
            </a:pPr>
            <a:r>
              <a:rPr lang="en-US" sz="1200" dirty="0">
                <a:solidFill>
                  <a:schemeClr val="tx1"/>
                </a:solidFill>
                <a:latin typeface="Times New Roman" panose="02020603050405020304" pitchFamily="18" charset="0"/>
                <a:cs typeface="Times New Roman" panose="02020603050405020304" pitchFamily="18" charset="0"/>
              </a:rPr>
              <a:t>American Synesthetes, Johnson (2023)</a:t>
            </a:r>
          </a:p>
          <a:p>
            <a:pPr marL="0" algn="ctr">
              <a:spcBef>
                <a:spcPts val="0"/>
              </a:spcBef>
            </a:pPr>
            <a:r>
              <a:rPr lang="en-US" sz="2400" dirty="0">
                <a:solidFill>
                  <a:srgbClr val="00B050"/>
                </a:solidFill>
              </a:rPr>
              <a:t>          </a:t>
            </a:r>
            <a:endParaRPr lang="en-US" sz="2400" i="0" u="none" strike="noStrike" dirty="0">
              <a:solidFill>
                <a:srgbClr val="00B050"/>
              </a:solidFill>
              <a:effectLst/>
              <a:latin typeface="Times New Roman" panose="02020603050405020304" pitchFamily="18" charset="0"/>
              <a:cs typeface="Times New Roman" panose="02020603050405020304" pitchFamily="18" charset="0"/>
            </a:endParaRPr>
          </a:p>
          <a:p>
            <a:pPr marL="0" algn="ctr">
              <a:spcBef>
                <a:spcPts val="0"/>
              </a:spcBef>
            </a:pPr>
            <a:r>
              <a:rPr lang="en-US" sz="2400" i="0" u="none" strike="noStrike" dirty="0">
                <a:solidFill>
                  <a:srgbClr val="00B050"/>
                </a:solidFill>
                <a:effectLst/>
                <a:latin typeface="Times New Roman" panose="02020603050405020304" pitchFamily="18" charset="0"/>
                <a:cs typeface="Times New Roman" panose="02020603050405020304" pitchFamily="18" charset="0"/>
              </a:rPr>
              <a:t> Famous Artists with Synesthesia:</a:t>
            </a:r>
          </a:p>
          <a:p>
            <a:pPr marL="0" algn="ctr" rtl="0">
              <a:spcBef>
                <a:spcPts val="0"/>
              </a:spcBef>
              <a:spcAft>
                <a:spcPts val="0"/>
              </a:spcAft>
            </a:pPr>
            <a:endParaRPr lang="en-US" sz="2400">
              <a:solidFill>
                <a:srgbClr val="00B050"/>
              </a:solidFill>
              <a:effectLst/>
              <a:latin typeface="Times New Roman" panose="02020603050405020304" pitchFamily="18" charset="0"/>
              <a:cs typeface="Times New Roman" panose="02020603050405020304" pitchFamily="18" charset="0"/>
            </a:endParaRPr>
          </a:p>
          <a:p>
            <a:pPr marL="0" marR="0" lvl="0" indent="0" algn="l" rtl="0">
              <a:spcBef>
                <a:spcPts val="0"/>
              </a:spcBef>
              <a:spcAft>
                <a:spcPts val="0"/>
              </a:spcAft>
              <a:buClr>
                <a:schemeClr val="dk1"/>
              </a:buClr>
              <a:buFont typeface="Arial"/>
              <a:buNone/>
            </a:pPr>
            <a:endParaRPr sz="1400" b="0" i="0" u="none" strike="noStrike" cap="none">
              <a:solidFill>
                <a:schemeClr val="dk1"/>
              </a:solidFill>
              <a:latin typeface="Times New Roman"/>
              <a:ea typeface="Times New Roman"/>
              <a:cs typeface="Times New Roman"/>
              <a:sym typeface="Times New Roman"/>
            </a:endParaRPr>
          </a:p>
        </p:txBody>
      </p:sp>
      <p:sp>
        <p:nvSpPr>
          <p:cNvPr id="2" name="TextBox 1">
            <a:extLst>
              <a:ext uri="{FF2B5EF4-FFF2-40B4-BE49-F238E27FC236}">
                <a16:creationId xmlns:a16="http://schemas.microsoft.com/office/drawing/2014/main" id="{146D1C53-2017-1708-BB6A-CCDC23C60F07}"/>
              </a:ext>
            </a:extLst>
          </p:cNvPr>
          <p:cNvSpPr txBox="1"/>
          <p:nvPr/>
        </p:nvSpPr>
        <p:spPr>
          <a:xfrm>
            <a:off x="327475" y="11847941"/>
            <a:ext cx="7674514" cy="4739759"/>
          </a:xfrm>
          <a:prstGeom prst="rect">
            <a:avLst/>
          </a:prstGeom>
          <a:noFill/>
        </p:spPr>
        <p:txBody>
          <a:bodyPr wrap="square" lIns="91440" tIns="45720" rIns="91440" bIns="45720" rtlCol="0" anchor="t">
            <a:spAutoFit/>
          </a:bodyPr>
          <a:lstStyle/>
          <a:p>
            <a:pPr rtl="0">
              <a:spcBef>
                <a:spcPts val="0"/>
              </a:spcBef>
              <a:spcAft>
                <a:spcPts val="0"/>
              </a:spcAft>
            </a:pPr>
            <a:r>
              <a:rPr lang="en-US" sz="1600" b="1" i="0" u="none" strike="noStrike" dirty="0">
                <a:solidFill>
                  <a:schemeClr val="bg2">
                    <a:lumMod val="75000"/>
                  </a:schemeClr>
                </a:solidFill>
                <a:effectLst/>
              </a:rPr>
              <a:t>Synesthesia</a:t>
            </a:r>
            <a:r>
              <a:rPr lang="en-US" sz="1600" b="0" i="0" u="none" strike="noStrike" dirty="0">
                <a:solidFill>
                  <a:schemeClr val="bg2">
                    <a:lumMod val="75000"/>
                  </a:schemeClr>
                </a:solidFill>
                <a:effectLst/>
              </a:rPr>
              <a:t>- </a:t>
            </a:r>
            <a:r>
              <a:rPr lang="en-US" sz="1600" b="0" i="0" u="none" strike="noStrike" dirty="0">
                <a:solidFill>
                  <a:schemeClr val="tx1"/>
                </a:solidFill>
                <a:effectLst/>
                <a:latin typeface="Times New Roman"/>
                <a:cs typeface="Times New Roman"/>
              </a:rPr>
              <a:t>As defined by Dr. Dillon Browne, synesthesia is a neurological condition in which information meant to stimulate one of your senses stimulates several of your senses. People who have synesthesia are called synesthetes (Browne, 2021).</a:t>
            </a:r>
            <a:endParaRPr lang="en-US" sz="1600" b="0" dirty="0">
              <a:solidFill>
                <a:schemeClr val="tx1"/>
              </a:solidFill>
              <a:effectLst/>
              <a:latin typeface="Times New Roman"/>
              <a:cs typeface="Times New Roman"/>
            </a:endParaRPr>
          </a:p>
          <a:p>
            <a:br>
              <a:rPr lang="en-US" sz="1600" b="0" dirty="0">
                <a:effectLst/>
                <a:latin typeface="Times New Roman" panose="02020603050405020304" pitchFamily="18" charset="0"/>
                <a:cs typeface="Times New Roman" panose="02020603050405020304" pitchFamily="18" charset="0"/>
              </a:rPr>
            </a:br>
            <a:r>
              <a:rPr lang="en-US" sz="1600" b="1" i="0" u="none" strike="noStrike" dirty="0">
                <a:solidFill>
                  <a:schemeClr val="bg2">
                    <a:lumMod val="75000"/>
                  </a:schemeClr>
                </a:solidFill>
                <a:effectLst/>
                <a:latin typeface="Times New Roman"/>
                <a:cs typeface="Times New Roman"/>
              </a:rPr>
              <a:t>Artist-</a:t>
            </a:r>
            <a:r>
              <a:rPr lang="en-US" sz="1600" dirty="0">
                <a:latin typeface="Times New Roman"/>
                <a:cs typeface="Times New Roman"/>
              </a:rPr>
              <a:t> An</a:t>
            </a:r>
            <a:r>
              <a:rPr lang="en-US" sz="1600" b="0" i="0" u="none" strike="noStrike" dirty="0">
                <a:solidFill>
                  <a:srgbClr val="000000"/>
                </a:solidFill>
                <a:effectLst/>
                <a:latin typeface="Times New Roman"/>
                <a:cs typeface="Times New Roman"/>
              </a:rPr>
              <a:t> artist is a person with the talent and the skills to conceptualize and make creative works (</a:t>
            </a:r>
            <a:r>
              <a:rPr lang="en-US" sz="1600" b="0" i="0" u="none" strike="noStrike" dirty="0" err="1">
                <a:solidFill>
                  <a:srgbClr val="000000"/>
                </a:solidFill>
                <a:effectLst/>
                <a:latin typeface="Times New Roman"/>
                <a:cs typeface="Times New Roman"/>
              </a:rPr>
              <a:t>Sachant</a:t>
            </a:r>
            <a:r>
              <a:rPr lang="en-US" sz="1600" b="0" i="0" u="none" strike="noStrike" dirty="0">
                <a:solidFill>
                  <a:srgbClr val="000000"/>
                </a:solidFill>
                <a:effectLst/>
                <a:latin typeface="Times New Roman"/>
                <a:cs typeface="Times New Roman"/>
              </a:rPr>
              <a:t> et al, 2022)</a:t>
            </a:r>
          </a:p>
          <a:p>
            <a:pPr rtl="0">
              <a:spcBef>
                <a:spcPts val="0"/>
              </a:spcBef>
              <a:spcAft>
                <a:spcPts val="0"/>
              </a:spcAft>
            </a:pP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p>
            <a:r>
              <a:rPr lang="en-US" sz="1600" b="1" dirty="0">
                <a:solidFill>
                  <a:schemeClr val="bg2">
                    <a:lumMod val="75000"/>
                  </a:schemeClr>
                </a:solidFill>
                <a:latin typeface="Times New Roman"/>
                <a:cs typeface="Times New Roman"/>
              </a:rPr>
              <a:t>Neurodivergent-</a:t>
            </a:r>
            <a:r>
              <a:rPr lang="en-US" sz="1600" dirty="0">
                <a:solidFill>
                  <a:srgbClr val="00B0F0"/>
                </a:solidFill>
                <a:latin typeface="Times New Roman"/>
                <a:cs typeface="Times New Roman"/>
              </a:rPr>
              <a:t> </a:t>
            </a:r>
            <a:r>
              <a:rPr lang="en-US" sz="1600" dirty="0">
                <a:solidFill>
                  <a:schemeClr val="tx1"/>
                </a:solidFill>
                <a:latin typeface="Times New Roman"/>
                <a:cs typeface="Times New Roman"/>
              </a:rPr>
              <a:t>Any person whose thought patterns, behaviors, or learning styles fall outside of what is considered "normal" (Rudy, 2023).</a:t>
            </a:r>
          </a:p>
          <a:p>
            <a:pPr rtl="0">
              <a:spcBef>
                <a:spcPts val="0"/>
              </a:spcBef>
              <a:spcAft>
                <a:spcPts val="0"/>
              </a:spcAft>
            </a:pPr>
            <a:endParaRPr lang="en-US" sz="1600">
              <a:solidFill>
                <a:srgbClr val="00B0F0"/>
              </a:solidFill>
              <a:latin typeface="Times New Roman" panose="02020603050405020304" pitchFamily="18" charset="0"/>
              <a:cs typeface="Times New Roman" panose="02020603050405020304" pitchFamily="18" charset="0"/>
            </a:endParaRPr>
          </a:p>
          <a:p>
            <a:pPr rtl="0">
              <a:spcBef>
                <a:spcPts val="0"/>
              </a:spcBef>
              <a:spcAft>
                <a:spcPts val="0"/>
              </a:spcAft>
            </a:pPr>
            <a:r>
              <a:rPr lang="en-US" sz="1600" b="0" i="0" u="none" strike="noStrike" dirty="0">
                <a:solidFill>
                  <a:srgbClr val="000000"/>
                </a:solidFill>
                <a:effectLst/>
                <a:latin typeface="Times New Roman"/>
                <a:cs typeface="Times New Roman"/>
              </a:rPr>
              <a:t>Each one of your five senses stimulate a different area of your brain. Looking at a bright neon yellow wall, for example, will light up the primary visual cortex, at the rear of your brain. If you have synesthesia, you may also feel like you can taste the flavor of honey while you look at it. So not only will your primary visual cortex be stimulated by the color, your parietal lobe, which tells you what something tastes like, is stimulated, too. That’s why researchers believe that people who have synesthesia have a high level of interconnectedness between the parts of the brain that are tied to sensory stimuli (Psychology Today, 2023).</a:t>
            </a:r>
            <a:br>
              <a:rPr lang="en-US" dirty="0"/>
            </a:br>
            <a:endParaRPr lang="en-US"/>
          </a:p>
        </p:txBody>
      </p:sp>
      <p:pic>
        <p:nvPicPr>
          <p:cNvPr id="1028" name="Picture 4">
            <a:extLst>
              <a:ext uri="{FF2B5EF4-FFF2-40B4-BE49-F238E27FC236}">
                <a16:creationId xmlns:a16="http://schemas.microsoft.com/office/drawing/2014/main" id="{13117800-5CA0-B901-D51B-345448BA9C40}"/>
              </a:ext>
            </a:extLst>
          </p:cNvPr>
          <p:cNvPicPr>
            <a:picLocks noGrp="1" noChangeAspect="1" noChangeArrowheads="1"/>
          </p:cNvPicPr>
          <p:nvPr>
            <p:ph type="chart" idx="18"/>
          </p:nvPr>
        </p:nvPicPr>
        <p:blipFill rotWithShape="1">
          <a:blip r:embed="rId3">
            <a:extLst>
              <a:ext uri="{28A0092B-C50C-407E-A947-70E740481C1C}">
                <a14:useLocalDpi xmlns:a14="http://schemas.microsoft.com/office/drawing/2010/main" val="0"/>
              </a:ext>
            </a:extLst>
          </a:blip>
          <a:srcRect l="18749" t="21016" r="18197" b="21379"/>
          <a:stretch/>
        </p:blipFill>
        <p:spPr bwMode="auto">
          <a:xfrm>
            <a:off x="8728788" y="5952077"/>
            <a:ext cx="4853862" cy="288242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FF6D1930-531D-1EB3-7BBD-C818282574E8}"/>
              </a:ext>
            </a:extLst>
          </p:cNvPr>
          <p:cNvPicPr>
            <a:picLocks noGrp="1" noChangeAspect="1" noChangeArrowheads="1"/>
          </p:cNvPicPr>
          <p:nvPr>
            <p:ph type="chart" idx="19"/>
          </p:nvPr>
        </p:nvPicPr>
        <p:blipFill rotWithShape="1">
          <a:blip r:embed="rId4">
            <a:extLst>
              <a:ext uri="{28A0092B-C50C-407E-A947-70E740481C1C}">
                <a14:useLocalDpi xmlns:a14="http://schemas.microsoft.com/office/drawing/2010/main" val="0"/>
              </a:ext>
            </a:extLst>
          </a:blip>
          <a:srcRect l="17705" t="22407" r="18024" b="20228"/>
          <a:stretch/>
        </p:blipFill>
        <p:spPr bwMode="auto">
          <a:xfrm>
            <a:off x="8728788" y="13199141"/>
            <a:ext cx="4991100" cy="2895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CB26489-C5C6-646A-E026-8BA17F90610B}"/>
              </a:ext>
            </a:extLst>
          </p:cNvPr>
          <p:cNvSpPr txBox="1"/>
          <p:nvPr/>
        </p:nvSpPr>
        <p:spPr>
          <a:xfrm>
            <a:off x="380465" y="13870039"/>
            <a:ext cx="7206434" cy="338554"/>
          </a:xfrm>
          <a:prstGeom prst="rect">
            <a:avLst/>
          </a:prstGeom>
          <a:noFill/>
        </p:spPr>
        <p:txBody>
          <a:bodyPr wrap="square" lIns="91440" tIns="45720" rIns="91440" bIns="45720" rtlCol="0" anchor="t">
            <a:spAutoFit/>
          </a:bodyPr>
          <a:lstStyle/>
          <a:p>
            <a:endParaRPr lang="en-US" sz="1600" b="1" dirty="0">
              <a:solidFill>
                <a:schemeClr val="bg2">
                  <a:lumMod val="75000"/>
                </a:schemeClr>
              </a:solidFill>
              <a:latin typeface="Times New Roman"/>
              <a:cs typeface="Times New Roman"/>
            </a:endParaRPr>
          </a:p>
        </p:txBody>
      </p:sp>
      <p:sp>
        <p:nvSpPr>
          <p:cNvPr id="8" name="TextBox 7">
            <a:extLst>
              <a:ext uri="{FF2B5EF4-FFF2-40B4-BE49-F238E27FC236}">
                <a16:creationId xmlns:a16="http://schemas.microsoft.com/office/drawing/2014/main" id="{BDBCC09A-A4E8-115C-AC75-16954C798D9C}"/>
              </a:ext>
            </a:extLst>
          </p:cNvPr>
          <p:cNvSpPr txBox="1"/>
          <p:nvPr/>
        </p:nvSpPr>
        <p:spPr>
          <a:xfrm>
            <a:off x="5746170" y="20660488"/>
            <a:ext cx="264597" cy="354431"/>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65B7A793-A5EA-DFFF-6681-7E417CDA8412}"/>
              </a:ext>
            </a:extLst>
          </p:cNvPr>
          <p:cNvSpPr txBox="1"/>
          <p:nvPr/>
        </p:nvSpPr>
        <p:spPr>
          <a:xfrm>
            <a:off x="9545211" y="9933264"/>
            <a:ext cx="3276598" cy="2739211"/>
          </a:xfrm>
          <a:prstGeom prst="rect">
            <a:avLst/>
          </a:prstGeom>
          <a:noFill/>
        </p:spPr>
        <p:txBody>
          <a:bodyPr wrap="square" rtlCol="0">
            <a:spAutoFit/>
          </a:bodyPr>
          <a:lstStyle/>
          <a:p>
            <a:endParaRPr lang="en-US" sz="1800">
              <a:solidFill>
                <a:srgbClr val="00B050"/>
              </a:solidFill>
              <a:latin typeface="Times New Roman" panose="02020603050405020304" pitchFamily="18" charset="0"/>
              <a:cs typeface="Times New Roman" panose="02020603050405020304" pitchFamily="18" charset="0"/>
            </a:endParaRPr>
          </a:p>
          <a:p>
            <a:pPr lvl="4" fontAlgn="base">
              <a:buFont typeface="+mj-lt"/>
              <a:buAutoNum type="arabicPeriod"/>
            </a:pPr>
            <a:r>
              <a:rPr lang="en-US" sz="1800" b="0" i="0" u="none" strike="noStrike">
                <a:solidFill>
                  <a:srgbClr val="000000"/>
                </a:solidFill>
                <a:effectLst/>
                <a:latin typeface="Times New Roman" panose="02020603050405020304" pitchFamily="18" charset="0"/>
                <a:cs typeface="Times New Roman" panose="02020603050405020304" pitchFamily="18" charset="0"/>
              </a:rPr>
              <a:t> Tori Amos-Musician</a:t>
            </a:r>
          </a:p>
          <a:p>
            <a:pPr lvl="4" fontAlgn="base">
              <a:buFont typeface="+mj-lt"/>
              <a:buAutoNum type="arabicPeriod"/>
            </a:pPr>
            <a:r>
              <a:rPr lang="en-US" sz="1800" b="0" i="0" u="none" strike="noStrike">
                <a:solidFill>
                  <a:srgbClr val="000000"/>
                </a:solidFill>
                <a:effectLst/>
                <a:latin typeface="Times New Roman" panose="02020603050405020304" pitchFamily="18" charset="0"/>
                <a:cs typeface="Times New Roman" panose="02020603050405020304" pitchFamily="18" charset="0"/>
              </a:rPr>
              <a:t> Duke Ellington- Musician</a:t>
            </a:r>
          </a:p>
          <a:p>
            <a:pPr lvl="4" fontAlgn="base">
              <a:buFont typeface="+mj-lt"/>
              <a:buAutoNum type="arabicPeriod"/>
            </a:pPr>
            <a:r>
              <a:rPr lang="en-US" sz="1800" b="0" i="0" u="none" strike="noStrike">
                <a:solidFill>
                  <a:srgbClr val="000000"/>
                </a:solidFill>
                <a:effectLst/>
                <a:latin typeface="Times New Roman" panose="02020603050405020304" pitchFamily="18" charset="0"/>
                <a:cs typeface="Times New Roman" panose="02020603050405020304" pitchFamily="18" charset="0"/>
              </a:rPr>
              <a:t> Pharell Williams- Musician</a:t>
            </a:r>
          </a:p>
          <a:p>
            <a:pPr lvl="4" fontAlgn="base">
              <a:buFont typeface="+mj-lt"/>
              <a:buAutoNum type="arabicPeriod"/>
            </a:pPr>
            <a:r>
              <a:rPr lang="en-US" sz="1800" b="0" i="0" u="none" strike="noStrike">
                <a:solidFill>
                  <a:srgbClr val="000000"/>
                </a:solidFill>
                <a:effectLst/>
                <a:latin typeface="Times New Roman" panose="02020603050405020304" pitchFamily="18" charset="0"/>
                <a:cs typeface="Times New Roman" panose="02020603050405020304" pitchFamily="18" charset="0"/>
              </a:rPr>
              <a:t> Vincent Van Gogh- Painter</a:t>
            </a:r>
          </a:p>
          <a:p>
            <a:pPr lvl="4" fontAlgn="base">
              <a:buFont typeface="+mj-lt"/>
              <a:buAutoNum type="arabicPeriod"/>
            </a:pPr>
            <a:r>
              <a:rPr lang="en-US" sz="1800" b="0" i="0" u="none" strike="noStrike">
                <a:solidFill>
                  <a:srgbClr val="000000"/>
                </a:solidFill>
                <a:effectLst/>
                <a:latin typeface="Times New Roman" panose="02020603050405020304" pitchFamily="18" charset="0"/>
                <a:cs typeface="Times New Roman" panose="02020603050405020304" pitchFamily="18" charset="0"/>
              </a:rPr>
              <a:t> Vladimir Nabokov- Author</a:t>
            </a:r>
          </a:p>
          <a:p>
            <a:pPr lvl="4" fontAlgn="base">
              <a:buFont typeface="+mj-lt"/>
              <a:buAutoNum type="arabicPeriod"/>
            </a:pPr>
            <a:r>
              <a:rPr lang="en-US" sz="1800" b="0" i="0" u="none" strike="noStrike">
                <a:solidFill>
                  <a:srgbClr val="000000"/>
                </a:solidFill>
                <a:effectLst/>
                <a:latin typeface="Times New Roman" panose="02020603050405020304" pitchFamily="18" charset="0"/>
                <a:cs typeface="Times New Roman" panose="02020603050405020304" pitchFamily="18" charset="0"/>
              </a:rPr>
              <a:t> Mary J. Blige- Musician</a:t>
            </a:r>
          </a:p>
          <a:p>
            <a:pPr lvl="4" fontAlgn="base">
              <a:buFont typeface="+mj-lt"/>
              <a:buAutoNum type="arabicPeriod"/>
            </a:pPr>
            <a:r>
              <a:rPr lang="en-US" sz="1800">
                <a:latin typeface="Times New Roman" panose="02020603050405020304" pitchFamily="18" charset="0"/>
                <a:cs typeface="Times New Roman" panose="02020603050405020304" pitchFamily="18" charset="0"/>
              </a:rPr>
              <a:t> </a:t>
            </a:r>
            <a:r>
              <a:rPr lang="en-US" sz="1800">
                <a:solidFill>
                  <a:srgbClr val="000000"/>
                </a:solidFill>
                <a:latin typeface="Times New Roman" panose="02020603050405020304" pitchFamily="18" charset="0"/>
                <a:cs typeface="Times New Roman" panose="02020603050405020304" pitchFamily="18" charset="0"/>
              </a:rPr>
              <a:t>Billie Eilish- Musician</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p>
            <a:endParaRPr lang="en-US" sz="1400" i="0" u="none" strike="noStrike">
              <a:solidFill>
                <a:srgbClr val="00B050"/>
              </a:solidFill>
              <a:effectLst/>
              <a:latin typeface="Times New Roman" panose="02020603050405020304" pitchFamily="18" charset="0"/>
              <a:cs typeface="Times New Roman" panose="02020603050405020304" pitchFamily="18" charset="0"/>
            </a:endParaRPr>
          </a:p>
          <a:p>
            <a:endParaRPr lang="en-US"/>
          </a:p>
        </p:txBody>
      </p:sp>
      <p:sp>
        <p:nvSpPr>
          <p:cNvPr id="4" name="TextBox 3">
            <a:extLst>
              <a:ext uri="{FF2B5EF4-FFF2-40B4-BE49-F238E27FC236}">
                <a16:creationId xmlns:a16="http://schemas.microsoft.com/office/drawing/2014/main" id="{F13E364A-FD77-F696-C900-42DC114C47B1}"/>
              </a:ext>
            </a:extLst>
          </p:cNvPr>
          <p:cNvSpPr txBox="1"/>
          <p:nvPr/>
        </p:nvSpPr>
        <p:spPr>
          <a:xfrm>
            <a:off x="7986115" y="12206490"/>
            <a:ext cx="6336367" cy="1015663"/>
          </a:xfrm>
          <a:prstGeom prst="rect">
            <a:avLst/>
          </a:prstGeom>
          <a:noFill/>
        </p:spPr>
        <p:txBody>
          <a:bodyPr wrap="square" rtlCol="0">
            <a:spAutoFit/>
          </a:bodyPr>
          <a:lstStyle/>
          <a:p>
            <a:pPr algn="ctr"/>
            <a:endParaRPr lang="en-US" sz="2000">
              <a:solidFill>
                <a:srgbClr val="C00000"/>
              </a:solidFill>
              <a:latin typeface="Times New Roman" panose="02020603050405020304" pitchFamily="18" charset="0"/>
              <a:cs typeface="Times New Roman" panose="02020603050405020304" pitchFamily="18" charset="0"/>
            </a:endParaRPr>
          </a:p>
          <a:p>
            <a:pPr algn="ctr"/>
            <a:r>
              <a:rPr lang="en-US" sz="2000">
                <a:solidFill>
                  <a:srgbClr val="C00000"/>
                </a:solidFill>
                <a:latin typeface="Times New Roman" panose="02020603050405020304" pitchFamily="18" charset="0"/>
                <a:cs typeface="Times New Roman" panose="02020603050405020304" pitchFamily="18" charset="0"/>
              </a:rPr>
              <a:t>Synesthetes that become artists vs. Synesthetes that don’t become artists</a:t>
            </a:r>
          </a:p>
        </p:txBody>
      </p:sp>
      <p:sp>
        <p:nvSpPr>
          <p:cNvPr id="5" name="TextBox 4">
            <a:extLst>
              <a:ext uri="{FF2B5EF4-FFF2-40B4-BE49-F238E27FC236}">
                <a16:creationId xmlns:a16="http://schemas.microsoft.com/office/drawing/2014/main" id="{8A44995B-95CD-E111-BE7E-B0C768D79217}"/>
              </a:ext>
            </a:extLst>
          </p:cNvPr>
          <p:cNvSpPr txBox="1"/>
          <p:nvPr/>
        </p:nvSpPr>
        <p:spPr>
          <a:xfrm>
            <a:off x="9959262" y="16079558"/>
            <a:ext cx="3623388" cy="276999"/>
          </a:xfrm>
          <a:prstGeom prst="rect">
            <a:avLst/>
          </a:prstGeom>
          <a:noFill/>
        </p:spPr>
        <p:txBody>
          <a:bodyPr wrap="square" rtlCol="0">
            <a:spAutoFit/>
          </a:bodyPr>
          <a:lstStyle/>
          <a:p>
            <a:r>
              <a:rPr lang="en-US" sz="1200"/>
              <a:t>Artistic Synesthetes, Johnson (2023)</a:t>
            </a:r>
          </a:p>
        </p:txBody>
      </p:sp>
      <p:pic>
        <p:nvPicPr>
          <p:cNvPr id="7" name="Picture 8" descr="A qr code with a few black squares&#10;&#10;Description automatically generated">
            <a:extLst>
              <a:ext uri="{FF2B5EF4-FFF2-40B4-BE49-F238E27FC236}">
                <a16:creationId xmlns:a16="http://schemas.microsoft.com/office/drawing/2014/main" id="{76963568-DB18-F78E-521B-E1C64563E2B8}"/>
              </a:ext>
            </a:extLst>
          </p:cNvPr>
          <p:cNvPicPr>
            <a:picLocks noChangeAspect="1"/>
          </p:cNvPicPr>
          <p:nvPr/>
        </p:nvPicPr>
        <p:blipFill>
          <a:blip r:embed="rId5"/>
          <a:stretch>
            <a:fillRect/>
          </a:stretch>
        </p:blipFill>
        <p:spPr>
          <a:xfrm>
            <a:off x="19893060" y="349688"/>
            <a:ext cx="1573307" cy="1493423"/>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Artistic Synesthetes: A New View of the World Khamani Johnson Durham School of the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cp:revision>64</cp:revision>
  <dcterms:modified xsi:type="dcterms:W3CDTF">2023-07-28T00:47:19Z</dcterms:modified>
</cp:coreProperties>
</file>