
<file path=[Content_Types].xml><?xml version="1.0" encoding="utf-8"?>
<Types xmlns="http://schemas.openxmlformats.org/package/2006/content-types">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9" r:id="rId1"/>
  </p:sldMasterIdLst>
  <p:notesMasterIdLst>
    <p:notesMasterId r:id="rId3"/>
  </p:notesMasterIdLst>
  <p:sldIdLst>
    <p:sldId id="256" r:id="rId2"/>
  </p:sldIdLst>
  <p:sldSz cx="43891200" cy="32918400"/>
  <p:notesSz cx="6858000" cy="9144000"/>
  <p:embeddedFontLst>
    <p:embeddedFont>
      <p:font typeface="Oswald" pitchFamily="2" charset="77"/>
      <p:regular r:id="rId4"/>
      <p:bold r:id="rId5"/>
    </p:embeddedFont>
    <p:embeddedFont>
      <p:font typeface="Proxima Nova" panose="02000506030000020004" pitchFamily="2" charset="0"/>
      <p:regular r:id="rId6"/>
      <p:bold r:id="rId7"/>
      <p:italic r:id="rId8"/>
      <p:boldItalic r:id="rId9"/>
    </p:embeddedFont>
    <p:embeddedFont>
      <p:font typeface="Proxima Nova Semibold" panose="02000506030000020004" pitchFamily="2"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47EA14-2C53-4D3C-A898-0F0FA8F45310}" v="45" dt="2023-07-27T18:18:57.9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55"/>
  </p:normalViewPr>
  <p:slideViewPr>
    <p:cSldViewPr snapToGrid="0">
      <p:cViewPr varScale="1">
        <p:scale>
          <a:sx n="24" d="100"/>
          <a:sy n="24" d="100"/>
        </p:scale>
        <p:origin x="1816"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font" Target="fonts/font10.fntdata"/><Relationship Id="rId1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font" Target="fonts/font9.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viewProps" Target="viewProps.xml"/><Relationship Id="rId10" Type="http://schemas.openxmlformats.org/officeDocument/2006/relationships/font" Target="fonts/font7.fntdata"/><Relationship Id="rId19" Type="http://schemas.microsoft.com/office/2015/10/relationships/revisionInfo" Target="revisionInfo.xml"/><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dra Santillan" clId="Web-{3647EA14-2C53-4D3C-A898-0F0FA8F45310}"/>
    <pc:docChg chg="modSld">
      <pc:chgData name="Sandra Santillan" userId="" providerId="" clId="Web-{3647EA14-2C53-4D3C-A898-0F0FA8F45310}" dt="2023-07-27T18:18:57.982" v="41" actId="1076"/>
      <pc:docMkLst>
        <pc:docMk/>
      </pc:docMkLst>
      <pc:sldChg chg="addSp modSp">
        <pc:chgData name="Sandra Santillan" userId="" providerId="" clId="Web-{3647EA14-2C53-4D3C-A898-0F0FA8F45310}" dt="2023-07-27T18:18:57.982" v="41" actId="1076"/>
        <pc:sldMkLst>
          <pc:docMk/>
          <pc:sldMk cId="0" sldId="256"/>
        </pc:sldMkLst>
        <pc:spChg chg="mod">
          <ac:chgData name="Sandra Santillan" userId="" providerId="" clId="Web-{3647EA14-2C53-4D3C-A898-0F0FA8F45310}" dt="2023-07-27T18:10:34.434" v="12" actId="20577"/>
          <ac:spMkLst>
            <pc:docMk/>
            <pc:sldMk cId="0" sldId="256"/>
            <ac:spMk id="30" creationId="{00000000-0000-0000-0000-000000000000}"/>
          </ac:spMkLst>
        </pc:spChg>
        <pc:spChg chg="mod">
          <ac:chgData name="Sandra Santillan" userId="" providerId="" clId="Web-{3647EA14-2C53-4D3C-A898-0F0FA8F45310}" dt="2023-07-27T18:14:26.731" v="21" actId="20577"/>
          <ac:spMkLst>
            <pc:docMk/>
            <pc:sldMk cId="0" sldId="256"/>
            <ac:spMk id="33" creationId="{00000000-0000-0000-0000-000000000000}"/>
          </ac:spMkLst>
        </pc:spChg>
        <pc:spChg chg="mod">
          <ac:chgData name="Sandra Santillan" userId="" providerId="" clId="Web-{3647EA14-2C53-4D3C-A898-0F0FA8F45310}" dt="2023-07-27T18:15:50.470" v="32" actId="14100"/>
          <ac:spMkLst>
            <pc:docMk/>
            <pc:sldMk cId="0" sldId="256"/>
            <ac:spMk id="35" creationId="{00000000-0000-0000-0000-000000000000}"/>
          </ac:spMkLst>
        </pc:spChg>
        <pc:spChg chg="mod">
          <ac:chgData name="Sandra Santillan" userId="" providerId="" clId="Web-{3647EA14-2C53-4D3C-A898-0F0FA8F45310}" dt="2023-07-27T18:15:23.828" v="28" actId="20577"/>
          <ac:spMkLst>
            <pc:docMk/>
            <pc:sldMk cId="0" sldId="256"/>
            <ac:spMk id="37" creationId="{00000000-0000-0000-0000-000000000000}"/>
          </ac:spMkLst>
        </pc:spChg>
        <pc:spChg chg="mod">
          <ac:chgData name="Sandra Santillan" userId="" providerId="" clId="Web-{3647EA14-2C53-4D3C-A898-0F0FA8F45310}" dt="2023-07-27T18:14:42.622" v="23" actId="20577"/>
          <ac:spMkLst>
            <pc:docMk/>
            <pc:sldMk cId="0" sldId="256"/>
            <ac:spMk id="39" creationId="{00000000-0000-0000-0000-000000000000}"/>
          </ac:spMkLst>
        </pc:spChg>
        <pc:spChg chg="mod">
          <ac:chgData name="Sandra Santillan" userId="" providerId="" clId="Web-{3647EA14-2C53-4D3C-A898-0F0FA8F45310}" dt="2023-07-27T18:09:37.634" v="3" actId="1076"/>
          <ac:spMkLst>
            <pc:docMk/>
            <pc:sldMk cId="0" sldId="256"/>
            <ac:spMk id="45" creationId="{00000000-0000-0000-0000-000000000000}"/>
          </ac:spMkLst>
        </pc:spChg>
        <pc:picChg chg="add mod">
          <ac:chgData name="Sandra Santillan" userId="" providerId="" clId="Web-{3647EA14-2C53-4D3C-A898-0F0FA8F45310}" dt="2023-07-27T18:18:57.982" v="41" actId="1076"/>
          <ac:picMkLst>
            <pc:docMk/>
            <pc:sldMk cId="0" sldId="256"/>
            <ac:picMk id="2" creationId="{2785893A-0617-90F0-6816-DD45BBE75E0E}"/>
          </ac:picMkLst>
        </pc:picChg>
        <pc:picChg chg="mod">
          <ac:chgData name="Sandra Santillan" userId="" providerId="" clId="Web-{3647EA14-2C53-4D3C-A898-0F0FA8F45310}" dt="2023-07-27T18:09:34.149" v="2" actId="1076"/>
          <ac:picMkLst>
            <pc:docMk/>
            <pc:sldMk cId="0" sldId="256"/>
            <ac:picMk id="44"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400"/>
              <a:buNone/>
            </a:pPr>
            <a:endParaRPr/>
          </a:p>
        </p:txBody>
      </p:sp>
      <p:sp>
        <p:nvSpPr>
          <p:cNvPr id="27" name="Google Shape;2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2"/>
          <p:cNvSpPr txBox="1">
            <a:spLocks noGrp="1"/>
          </p:cNvSpPr>
          <p:nvPr>
            <p:ph type="title"/>
          </p:nvPr>
        </p:nvSpPr>
        <p:spPr>
          <a:xfrm>
            <a:off x="696687" y="609600"/>
            <a:ext cx="42497830" cy="3352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R="0" lvl="0" algn="ctr" rtl="0">
              <a:lnSpc>
                <a:spcPct val="100000"/>
              </a:lnSpc>
              <a:spcBef>
                <a:spcPts val="0"/>
              </a:spcBef>
              <a:spcAft>
                <a:spcPts val="0"/>
              </a:spcAft>
              <a:buClr>
                <a:schemeClr val="lt1"/>
              </a:buClr>
              <a:buSzPts val="1400"/>
              <a:buFont typeface="Arial"/>
              <a:buNone/>
              <a:defRPr sz="62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9pPr>
          </a:lstStyle>
          <a:p>
            <a:endParaRPr/>
          </a:p>
        </p:txBody>
      </p:sp>
      <p:sp>
        <p:nvSpPr>
          <p:cNvPr id="8" name="Google Shape;8;p2"/>
          <p:cNvSpPr txBox="1">
            <a:spLocks noGrp="1"/>
          </p:cNvSpPr>
          <p:nvPr>
            <p:ph type="body" idx="1"/>
          </p:nvPr>
        </p:nvSpPr>
        <p:spPr>
          <a:xfrm>
            <a:off x="696687" y="42672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2"/>
          <p:cNvSpPr txBox="1">
            <a:spLocks noGrp="1"/>
          </p:cNvSpPr>
          <p:nvPr>
            <p:ph type="body" idx="2"/>
          </p:nvPr>
        </p:nvSpPr>
        <p:spPr>
          <a:xfrm>
            <a:off x="696687" y="5638800"/>
            <a:ext cx="13585370" cy="8686800"/>
          </a:xfrm>
          <a:prstGeom prst="rect">
            <a:avLst/>
          </a:prstGeom>
          <a:noFill/>
          <a:ln>
            <a:noFill/>
          </a:ln>
        </p:spPr>
        <p:txBody>
          <a:bodyPr spcFirstLastPara="1" wrap="square" lIns="91425" tIns="91425" rIns="91425" bIns="91425" anchor="t" anchorCtr="0">
            <a:noAutofit/>
          </a:bodyPr>
          <a:lstStyle>
            <a:lvl1pPr marL="914400" marR="0" lvl="0"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00" marR="0" lvl="1"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2pPr>
            <a:lvl3pPr marL="2743200" marR="0" lvl="2"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2"/>
          <p:cNvSpPr txBox="1">
            <a:spLocks noGrp="1"/>
          </p:cNvSpPr>
          <p:nvPr>
            <p:ph type="body" idx="3"/>
          </p:nvPr>
        </p:nvSpPr>
        <p:spPr>
          <a:xfrm>
            <a:off x="696687" y="146304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2"/>
          <p:cNvSpPr txBox="1">
            <a:spLocks noGrp="1"/>
          </p:cNvSpPr>
          <p:nvPr>
            <p:ph type="body" idx="4"/>
          </p:nvPr>
        </p:nvSpPr>
        <p:spPr>
          <a:xfrm>
            <a:off x="696687" y="16002000"/>
            <a:ext cx="13585370" cy="7315200"/>
          </a:xfrm>
          <a:prstGeom prst="rect">
            <a:avLst/>
          </a:prstGeom>
          <a:noFill/>
          <a:ln>
            <a:noFill/>
          </a:ln>
        </p:spPr>
        <p:txBody>
          <a:bodyPr spcFirstLastPara="1" wrap="square" lIns="91425" tIns="91425" rIns="91425" bIns="91425" anchor="t" anchorCtr="0">
            <a:noAutofit/>
          </a:bodyPr>
          <a:lstStyle>
            <a:lvl1pPr marL="914400" marR="0" lvl="0"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00" marR="0" lvl="1"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2"/>
          <p:cNvSpPr txBox="1">
            <a:spLocks noGrp="1"/>
          </p:cNvSpPr>
          <p:nvPr>
            <p:ph type="body" idx="5"/>
          </p:nvPr>
        </p:nvSpPr>
        <p:spPr>
          <a:xfrm>
            <a:off x="696687" y="236220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2"/>
          <p:cNvSpPr txBox="1">
            <a:spLocks noGrp="1"/>
          </p:cNvSpPr>
          <p:nvPr>
            <p:ph type="body" idx="6"/>
          </p:nvPr>
        </p:nvSpPr>
        <p:spPr>
          <a:xfrm>
            <a:off x="696687" y="24993600"/>
            <a:ext cx="13585370" cy="7315200"/>
          </a:xfrm>
          <a:prstGeom prst="rect">
            <a:avLst/>
          </a:prstGeom>
          <a:noFill/>
          <a:ln>
            <a:noFill/>
          </a:ln>
        </p:spPr>
        <p:txBody>
          <a:bodyPr spcFirstLastPara="1" wrap="square" lIns="91425" tIns="91425" rIns="91425" bIns="91425" anchor="t" anchorCtr="0">
            <a:noAutofit/>
          </a:bodyPr>
          <a:lstStyle>
            <a:lvl1pPr marL="914400" marR="0" lvl="0"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00" marR="0" lvl="1"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2"/>
          <p:cNvSpPr txBox="1">
            <a:spLocks noGrp="1"/>
          </p:cNvSpPr>
          <p:nvPr>
            <p:ph type="body" idx="7"/>
          </p:nvPr>
        </p:nvSpPr>
        <p:spPr>
          <a:xfrm>
            <a:off x="15152917" y="42672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2"/>
          <p:cNvSpPr txBox="1">
            <a:spLocks noGrp="1"/>
          </p:cNvSpPr>
          <p:nvPr>
            <p:ph type="body" idx="8"/>
          </p:nvPr>
        </p:nvSpPr>
        <p:spPr>
          <a:xfrm>
            <a:off x="29609145" y="24993600"/>
            <a:ext cx="13585370" cy="7315200"/>
          </a:xfrm>
          <a:prstGeom prst="rect">
            <a:avLst/>
          </a:prstGeom>
          <a:noFill/>
          <a:ln>
            <a:noFill/>
          </a:ln>
        </p:spPr>
        <p:txBody>
          <a:bodyPr spcFirstLastPara="1" wrap="square" lIns="91425" tIns="91425" rIns="91425" bIns="91425" anchor="t" anchorCtr="0">
            <a:noAutofit/>
          </a:bodyPr>
          <a:lstStyle>
            <a:lvl1pPr marL="914400" marR="0" lvl="0"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1pPr>
            <a:lvl2pPr marL="1828800" marR="0" lvl="1"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2"/>
          <p:cNvSpPr txBox="1">
            <a:spLocks noGrp="1"/>
          </p:cNvSpPr>
          <p:nvPr>
            <p:ph type="body" idx="9"/>
          </p:nvPr>
        </p:nvSpPr>
        <p:spPr>
          <a:xfrm>
            <a:off x="29609145" y="42672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2"/>
          <p:cNvSpPr txBox="1">
            <a:spLocks noGrp="1"/>
          </p:cNvSpPr>
          <p:nvPr>
            <p:ph type="body" idx="13"/>
          </p:nvPr>
        </p:nvSpPr>
        <p:spPr>
          <a:xfrm>
            <a:off x="29609145" y="5638800"/>
            <a:ext cx="13585370" cy="17678400"/>
          </a:xfrm>
          <a:prstGeom prst="rect">
            <a:avLst/>
          </a:prstGeom>
          <a:noFill/>
          <a:ln>
            <a:noFill/>
          </a:ln>
        </p:spPr>
        <p:txBody>
          <a:bodyPr spcFirstLastPara="1" wrap="square" lIns="91425" tIns="91425" rIns="91425" bIns="91425" anchor="t" anchorCtr="0">
            <a:noAutofit/>
          </a:bodyPr>
          <a:lstStyle>
            <a:lvl1pPr marL="914400" marR="0" lvl="0"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1pPr>
            <a:lvl2pPr marL="1828800" marR="0" lvl="1"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2"/>
          <p:cNvSpPr txBox="1">
            <a:spLocks noGrp="1"/>
          </p:cNvSpPr>
          <p:nvPr>
            <p:ph type="body" idx="14"/>
          </p:nvPr>
        </p:nvSpPr>
        <p:spPr>
          <a:xfrm>
            <a:off x="29609145" y="236220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2"/>
          <p:cNvSpPr txBox="1">
            <a:spLocks noGrp="1"/>
          </p:cNvSpPr>
          <p:nvPr>
            <p:ph type="body" idx="15"/>
          </p:nvPr>
        </p:nvSpPr>
        <p:spPr>
          <a:xfrm>
            <a:off x="15152917" y="5638801"/>
            <a:ext cx="13585370" cy="26670002"/>
          </a:xfrm>
          <a:prstGeom prst="rect">
            <a:avLst/>
          </a:prstGeom>
          <a:noFill/>
          <a:ln>
            <a:noFill/>
          </a:ln>
        </p:spPr>
        <p:txBody>
          <a:bodyPr spcFirstLastPara="1" wrap="square" lIns="91425" tIns="91425" rIns="91425" bIns="91425" anchor="t" anchorCtr="0">
            <a:noAutofit/>
          </a:bodyPr>
          <a:lstStyle>
            <a:lvl1pPr marL="914400" marR="0" lvl="0"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00" marR="0" lvl="1"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2"/>
          <p:cNvSpPr>
            <a:spLocks noGrp="1"/>
          </p:cNvSpPr>
          <p:nvPr>
            <p:ph type="pic" idx="16"/>
          </p:nvPr>
        </p:nvSpPr>
        <p:spPr>
          <a:xfrm>
            <a:off x="1219205" y="914400"/>
            <a:ext cx="3135086" cy="2743200"/>
          </a:xfrm>
          <a:prstGeom prst="rect">
            <a:avLst/>
          </a:prstGeom>
          <a:solidFill>
            <a:schemeClr val="lt1"/>
          </a:solidFill>
          <a:ln>
            <a:noFill/>
          </a:ln>
        </p:spPr>
      </p:sp>
      <p:sp>
        <p:nvSpPr>
          <p:cNvPr id="21" name="Google Shape;21;p2"/>
          <p:cNvSpPr>
            <a:spLocks noGrp="1"/>
          </p:cNvSpPr>
          <p:nvPr>
            <p:ph type="pic" idx="17"/>
          </p:nvPr>
        </p:nvSpPr>
        <p:spPr>
          <a:xfrm>
            <a:off x="39711091" y="914400"/>
            <a:ext cx="3135086" cy="2743200"/>
          </a:xfrm>
          <a:prstGeom prst="rect">
            <a:avLst/>
          </a:prstGeom>
          <a:solidFill>
            <a:schemeClr val="lt1"/>
          </a:solidFill>
          <a:ln>
            <a:noFill/>
          </a:ln>
        </p:spPr>
      </p:sp>
      <p:sp>
        <p:nvSpPr>
          <p:cNvPr id="22" name="Google Shape;22;p2"/>
          <p:cNvSpPr>
            <a:spLocks noGrp="1"/>
          </p:cNvSpPr>
          <p:nvPr>
            <p:ph type="chart" idx="18"/>
          </p:nvPr>
        </p:nvSpPr>
        <p:spPr>
          <a:xfrm>
            <a:off x="16197949" y="16154400"/>
            <a:ext cx="11495314" cy="67056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2"/>
          <p:cNvSpPr>
            <a:spLocks noGrp="1"/>
          </p:cNvSpPr>
          <p:nvPr>
            <p:ph type="chart" idx="19"/>
          </p:nvPr>
        </p:nvSpPr>
        <p:spPr>
          <a:xfrm>
            <a:off x="16197949" y="24536400"/>
            <a:ext cx="11495314" cy="67056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2" descr="Logo.jpg"/>
          <p:cNvPicPr preferRelativeResize="0"/>
          <p:nvPr/>
        </p:nvPicPr>
        <p:blipFill rotWithShape="1">
          <a:blip r:embed="rId2">
            <a:alphaModFix/>
          </a:blip>
          <a:srcRect/>
          <a:stretch/>
        </p:blipFill>
        <p:spPr>
          <a:xfrm>
            <a:off x="40538400" y="32416772"/>
            <a:ext cx="2743200" cy="43891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Google Shape;29;p3"/>
          <p:cNvSpPr txBox="1">
            <a:spLocks noGrp="1"/>
          </p:cNvSpPr>
          <p:nvPr>
            <p:ph type="title"/>
          </p:nvPr>
        </p:nvSpPr>
        <p:spPr>
          <a:xfrm>
            <a:off x="696687" y="609600"/>
            <a:ext cx="42497830" cy="3352800"/>
          </a:xfrm>
          <a:prstGeom prst="rect">
            <a:avLst/>
          </a:prstGeom>
          <a:solidFill>
            <a:srgbClr val="9B5CC6"/>
          </a:solidFill>
          <a:ln w="9525" cap="flat" cmpd="sng">
            <a:solidFill>
              <a:srgbClr val="4A86E8"/>
            </a:solidFill>
            <a:prstDash val="solid"/>
            <a:round/>
            <a:headEnd type="none" w="sm" len="sm"/>
            <a:tailEnd type="none" w="sm" len="sm"/>
          </a:ln>
        </p:spPr>
        <p:txBody>
          <a:bodyPr spcFirstLastPara="1" wrap="square" lIns="156700" tIns="78350" rIns="156700" bIns="78350" anchor="ctr" anchorCtr="1">
            <a:noAutofit/>
          </a:bodyPr>
          <a:lstStyle/>
          <a:p>
            <a:r>
              <a:rPr lang="en-US" sz="8400"/>
              <a:t>Discrimination In Nursing Salary</a:t>
            </a:r>
            <a:endParaRPr sz="8400"/>
          </a:p>
          <a:p>
            <a:r>
              <a:rPr lang="en-US" sz="5200" b="0"/>
              <a:t>Kelci Lucas</a:t>
            </a:r>
            <a:endParaRPr sz="5200" b="0"/>
          </a:p>
          <a:p>
            <a:r>
              <a:rPr lang="en-US" sz="5200" b="0"/>
              <a:t>Durham School of the Arts</a:t>
            </a:r>
            <a:endParaRPr sz="5200" b="0"/>
          </a:p>
        </p:txBody>
      </p:sp>
      <p:sp>
        <p:nvSpPr>
          <p:cNvPr id="30" name="Google Shape;30;p3"/>
          <p:cNvSpPr txBox="1">
            <a:spLocks noGrp="1"/>
          </p:cNvSpPr>
          <p:nvPr>
            <p:ph type="body" idx="1"/>
          </p:nvPr>
        </p:nvSpPr>
        <p:spPr>
          <a:xfrm>
            <a:off x="696687" y="4267200"/>
            <a:ext cx="13585370" cy="1066800"/>
          </a:xfrm>
          <a:prstGeom prst="rect">
            <a:avLst/>
          </a:prstGeom>
          <a:solidFill>
            <a:srgbClr val="8C1EAC"/>
          </a:solidFill>
          <a:ln w="9525" cap="flat" cmpd="sng">
            <a:solidFill>
              <a:srgbClr val="4A86E8"/>
            </a:solidFill>
            <a:prstDash val="solid"/>
            <a:round/>
            <a:headEnd type="none" w="sm" len="sm"/>
            <a:tailEnd type="none" w="sm" len="sm"/>
          </a:ln>
        </p:spPr>
        <p:txBody>
          <a:bodyPr spcFirstLastPara="1" wrap="square" lIns="156700" tIns="78350" rIns="156700" bIns="78350" anchor="t" anchorCtr="0">
            <a:noAutofit/>
          </a:bodyPr>
          <a:lstStyle/>
          <a:p>
            <a:pPr marL="0" indent="0" algn="ctr">
              <a:spcBef>
                <a:spcPts val="0"/>
              </a:spcBef>
            </a:pPr>
            <a:r>
              <a:rPr lang="en-US" sz="6000" dirty="0"/>
              <a:t>Introduction</a:t>
            </a:r>
            <a:endParaRPr lang="en-US" dirty="0"/>
          </a:p>
        </p:txBody>
      </p:sp>
      <p:sp>
        <p:nvSpPr>
          <p:cNvPr id="31" name="Google Shape;31;p3"/>
          <p:cNvSpPr txBox="1">
            <a:spLocks noGrp="1"/>
          </p:cNvSpPr>
          <p:nvPr>
            <p:ph type="body" idx="2"/>
          </p:nvPr>
        </p:nvSpPr>
        <p:spPr>
          <a:xfrm>
            <a:off x="696836" y="5397300"/>
            <a:ext cx="13585200" cy="8686800"/>
          </a:xfrm>
          <a:prstGeom prst="rect">
            <a:avLst/>
          </a:prstGeom>
          <a:noFill/>
          <a:ln>
            <a:noFill/>
          </a:ln>
        </p:spPr>
        <p:txBody>
          <a:bodyPr spcFirstLastPara="1" wrap="square" lIns="156700" tIns="78350" rIns="156700" bIns="78350" anchor="t" anchorCtr="0">
            <a:noAutofit/>
          </a:bodyPr>
          <a:lstStyle/>
          <a:p>
            <a:pPr marL="0" indent="0">
              <a:lnSpc>
                <a:spcPct val="115000"/>
              </a:lnSpc>
              <a:spcBef>
                <a:spcPts val="0"/>
              </a:spcBef>
              <a:buSzPts val="1100"/>
            </a:pPr>
            <a:r>
              <a:rPr lang="en-US" sz="4100">
                <a:latin typeface="Proxima Nova Semibold"/>
                <a:ea typeface="Proxima Nova Semibold"/>
                <a:cs typeface="Proxima Nova Semibold"/>
                <a:sym typeface="Proxima Nova Semibold"/>
              </a:rPr>
              <a:t>There are about four million nurses in the United States, but they are not all compensated the same way. This compensation revolves on race and gender. This sort of problem leads to a gap in pay, and discrimination.</a:t>
            </a:r>
            <a:endParaRPr sz="4100">
              <a:latin typeface="Proxima Nova Semibold"/>
              <a:ea typeface="Proxima Nova Semibold"/>
              <a:cs typeface="Proxima Nova Semibold"/>
              <a:sym typeface="Proxima Nova Semibold"/>
            </a:endParaRPr>
          </a:p>
          <a:p>
            <a:pPr marL="0" indent="0">
              <a:lnSpc>
                <a:spcPct val="115000"/>
              </a:lnSpc>
              <a:spcBef>
                <a:spcPts val="0"/>
              </a:spcBef>
              <a:buSzPts val="1100"/>
            </a:pPr>
            <a:r>
              <a:rPr lang="en-US" sz="4100" b="1">
                <a:latin typeface="Oswald"/>
                <a:ea typeface="Oswald"/>
                <a:cs typeface="Oswald"/>
                <a:sym typeface="Oswald"/>
              </a:rPr>
              <a:t>Research Question</a:t>
            </a:r>
            <a:r>
              <a:rPr lang="en-US" sz="4100">
                <a:latin typeface="Proxima Nova Semibold"/>
                <a:ea typeface="Proxima Nova Semibold"/>
                <a:cs typeface="Proxima Nova Semibold"/>
                <a:sym typeface="Proxima Nova Semibold"/>
              </a:rPr>
              <a:t>:What relationship can be made about the income gap between gender and white and black nurses?</a:t>
            </a:r>
            <a:endParaRPr sz="4100">
              <a:latin typeface="Proxima Nova Semibold"/>
              <a:ea typeface="Proxima Nova Semibold"/>
              <a:cs typeface="Proxima Nova Semibold"/>
              <a:sym typeface="Proxima Nova Semibold"/>
            </a:endParaRPr>
          </a:p>
          <a:p>
            <a:pPr marL="0" indent="0">
              <a:spcBef>
                <a:spcPts val="0"/>
              </a:spcBef>
              <a:buSzPts val="1100"/>
            </a:pPr>
            <a:r>
              <a:rPr lang="en-US" sz="4100" b="1">
                <a:latin typeface="Oswald"/>
                <a:ea typeface="Oswald"/>
                <a:cs typeface="Oswald"/>
                <a:sym typeface="Oswald"/>
              </a:rPr>
              <a:t>Thesis</a:t>
            </a:r>
            <a:r>
              <a:rPr lang="en-US" sz="4100">
                <a:latin typeface="Proxima Nova Semibold"/>
                <a:ea typeface="Proxima Nova Semibold"/>
                <a:cs typeface="Proxima Nova Semibold"/>
                <a:sym typeface="Proxima Nova Semibold"/>
              </a:rPr>
              <a:t>:A relationship that can be made about the income gap between gender and white and black nurses is data collection on wage outcomes.</a:t>
            </a:r>
            <a:endParaRPr sz="4100">
              <a:latin typeface="Proxima Nova Semibold"/>
              <a:ea typeface="Proxima Nova Semibold"/>
              <a:cs typeface="Proxima Nova Semibold"/>
              <a:sym typeface="Proxima Nova Semibold"/>
            </a:endParaRPr>
          </a:p>
        </p:txBody>
      </p:sp>
      <p:sp>
        <p:nvSpPr>
          <p:cNvPr id="32" name="Google Shape;32;p3"/>
          <p:cNvSpPr txBox="1">
            <a:spLocks noGrp="1"/>
          </p:cNvSpPr>
          <p:nvPr>
            <p:ph type="body" idx="3"/>
          </p:nvPr>
        </p:nvSpPr>
        <p:spPr>
          <a:xfrm>
            <a:off x="696850" y="12801600"/>
            <a:ext cx="13585200" cy="1066800"/>
          </a:xfrm>
          <a:prstGeom prst="rect">
            <a:avLst/>
          </a:prstGeom>
          <a:solidFill>
            <a:srgbClr val="8C1EAC"/>
          </a:solidFill>
          <a:ln w="9525" cap="flat" cmpd="sng">
            <a:solidFill>
              <a:srgbClr val="4A86E8"/>
            </a:solidFill>
            <a:prstDash val="solid"/>
            <a:round/>
            <a:headEnd type="none" w="sm" len="sm"/>
            <a:tailEnd type="none" w="sm" len="sm"/>
          </a:ln>
        </p:spPr>
        <p:txBody>
          <a:bodyPr spcFirstLastPara="1" wrap="square" lIns="156700" tIns="78350" rIns="156700" bIns="78350" anchor="t" anchorCtr="0">
            <a:noAutofit/>
          </a:bodyPr>
          <a:lstStyle/>
          <a:p>
            <a:pPr marL="3657600" indent="914400">
              <a:spcBef>
                <a:spcPts val="0"/>
              </a:spcBef>
            </a:pPr>
            <a:r>
              <a:rPr lang="en-US" sz="6000"/>
              <a:t>Background</a:t>
            </a:r>
            <a:endParaRPr sz="6000"/>
          </a:p>
        </p:txBody>
      </p:sp>
      <p:sp>
        <p:nvSpPr>
          <p:cNvPr id="33" name="Google Shape;33;p3"/>
          <p:cNvSpPr txBox="1">
            <a:spLocks noGrp="1"/>
          </p:cNvSpPr>
          <p:nvPr>
            <p:ph type="body" idx="4"/>
          </p:nvPr>
        </p:nvSpPr>
        <p:spPr>
          <a:xfrm>
            <a:off x="696850" y="13944600"/>
            <a:ext cx="13585200" cy="11734800"/>
          </a:xfrm>
          <a:prstGeom prst="rect">
            <a:avLst/>
          </a:prstGeom>
          <a:noFill/>
          <a:ln>
            <a:noFill/>
          </a:ln>
        </p:spPr>
        <p:txBody>
          <a:bodyPr spcFirstLastPara="1" wrap="square" lIns="156700" tIns="78350" rIns="156700" bIns="78350" anchor="t" anchorCtr="0">
            <a:noAutofit/>
          </a:bodyPr>
          <a:lstStyle/>
          <a:p>
            <a:pPr marL="0" indent="0">
              <a:lnSpc>
                <a:spcPct val="115000"/>
              </a:lnSpc>
              <a:spcBef>
                <a:spcPts val="0"/>
              </a:spcBef>
              <a:buSzPts val="1100"/>
            </a:pPr>
            <a:r>
              <a:rPr lang="en-US" sz="4200" u="sng" dirty="0">
                <a:latin typeface="Proxima Nova"/>
                <a:ea typeface="Proxima Nova"/>
                <a:cs typeface="Proxima Nova"/>
                <a:sym typeface="Proxima Nova"/>
              </a:rPr>
              <a:t>Definitions</a:t>
            </a:r>
            <a:endParaRPr sz="4200" u="sng" dirty="0">
              <a:latin typeface="Proxima Nova Semibold"/>
              <a:ea typeface="Proxima Nova Semibold"/>
              <a:cs typeface="Proxima Nova Semibold"/>
              <a:sym typeface="Proxima Nova Semibold"/>
            </a:endParaRPr>
          </a:p>
          <a:p>
            <a:pPr indent="-723900">
              <a:lnSpc>
                <a:spcPct val="115000"/>
              </a:lnSpc>
              <a:spcBef>
                <a:spcPts val="0"/>
              </a:spcBef>
              <a:buSzPts val="2100"/>
              <a:buFont typeface="Proxima Nova Semibold"/>
              <a:buChar char="-"/>
            </a:pPr>
            <a:r>
              <a:rPr lang="en-US" sz="4200" b="1" dirty="0">
                <a:latin typeface="Oswald"/>
                <a:ea typeface="Oswald"/>
                <a:cs typeface="Oswald"/>
                <a:sym typeface="Oswald"/>
              </a:rPr>
              <a:t>Registered Nurse</a:t>
            </a:r>
            <a:r>
              <a:rPr lang="en-US" sz="4200" dirty="0">
                <a:latin typeface="Proxima Nova Semibold"/>
                <a:ea typeface="Proxima Nova Semibold"/>
                <a:cs typeface="Proxima Nova Semibold"/>
                <a:sym typeface="Proxima Nova Semibold"/>
              </a:rPr>
              <a:t> (RN): Coordinate patient care and provide help</a:t>
            </a:r>
            <a:endParaRPr sz="4200" dirty="0">
              <a:latin typeface="Proxima Nova Semibold"/>
              <a:ea typeface="Proxima Nova Semibold"/>
              <a:cs typeface="Proxima Nova Semibold"/>
              <a:sym typeface="Proxima Nova Semibold"/>
            </a:endParaRPr>
          </a:p>
          <a:p>
            <a:pPr indent="-723900">
              <a:lnSpc>
                <a:spcPct val="115000"/>
              </a:lnSpc>
              <a:spcBef>
                <a:spcPts val="0"/>
              </a:spcBef>
              <a:buSzPts val="2100"/>
              <a:buFont typeface="Proxima Nova Semibold"/>
              <a:buChar char="-"/>
            </a:pPr>
            <a:r>
              <a:rPr lang="en-US" sz="4200" b="1" dirty="0">
                <a:latin typeface="Oswald"/>
                <a:ea typeface="Oswald"/>
                <a:cs typeface="Oswald"/>
                <a:sym typeface="Oswald"/>
              </a:rPr>
              <a:t>Advanced Practice Nurse</a:t>
            </a:r>
            <a:r>
              <a:rPr lang="en-US" sz="4200" dirty="0">
                <a:latin typeface="Proxima Nova Semibold"/>
                <a:ea typeface="Proxima Nova Semibold"/>
                <a:cs typeface="Proxima Nova Semibold"/>
                <a:sym typeface="Proxima Nova Semibold"/>
              </a:rPr>
              <a:t> (APRN): Physical exams, ordering and interpreting lab tests, etc.</a:t>
            </a:r>
            <a:endParaRPr sz="4200" dirty="0" err="1">
              <a:latin typeface="Proxima Nova Semibold"/>
              <a:ea typeface="Proxima Nova Semibold"/>
              <a:cs typeface="Proxima Nova Semibold"/>
              <a:sym typeface="Proxima Nova Semibold"/>
            </a:endParaRPr>
          </a:p>
          <a:p>
            <a:pPr indent="-723900">
              <a:lnSpc>
                <a:spcPct val="115000"/>
              </a:lnSpc>
              <a:spcBef>
                <a:spcPts val="0"/>
              </a:spcBef>
              <a:buSzPts val="2100"/>
              <a:buFont typeface="Proxima Nova Semibold"/>
              <a:buChar char="-"/>
            </a:pPr>
            <a:r>
              <a:rPr lang="en-US" sz="4200" b="1" dirty="0">
                <a:latin typeface="Oswald"/>
                <a:ea typeface="Oswald"/>
                <a:cs typeface="Oswald"/>
                <a:sym typeface="Oswald"/>
              </a:rPr>
              <a:t>Vocational/Licensed Practical Nurse</a:t>
            </a:r>
            <a:r>
              <a:rPr lang="en-US" sz="4200" dirty="0">
                <a:latin typeface="Proxima Nova Semibold"/>
                <a:ea typeface="Proxima Nova Semibold"/>
                <a:cs typeface="Proxima Nova Semibold"/>
                <a:sym typeface="Proxima Nova Semibold"/>
              </a:rPr>
              <a:t>: Basic patient care(ex: checking blood pressure, recording vitals, monitoring patient needs)</a:t>
            </a:r>
            <a:endParaRPr sz="4200" dirty="0">
              <a:latin typeface="Proxima Nova Semibold"/>
              <a:ea typeface="Proxima Nova Semibold"/>
              <a:cs typeface="Proxima Nova Semibold"/>
              <a:sym typeface="Proxima Nova Semibold"/>
            </a:endParaRPr>
          </a:p>
          <a:p>
            <a:pPr marL="0" indent="0">
              <a:lnSpc>
                <a:spcPct val="115000"/>
              </a:lnSpc>
              <a:spcBef>
                <a:spcPts val="0"/>
              </a:spcBef>
            </a:pPr>
            <a:endParaRPr sz="4200">
              <a:latin typeface="Proxima Nova Semibold"/>
              <a:ea typeface="Proxima Nova Semibold"/>
              <a:cs typeface="Proxima Nova Semibold"/>
              <a:sym typeface="Proxima Nova Semibold"/>
            </a:endParaRPr>
          </a:p>
          <a:p>
            <a:pPr marL="0" indent="0">
              <a:lnSpc>
                <a:spcPct val="115000"/>
              </a:lnSpc>
              <a:spcBef>
                <a:spcPts val="0"/>
              </a:spcBef>
            </a:pPr>
            <a:r>
              <a:rPr lang="en-US" sz="4200" u="sng" dirty="0">
                <a:latin typeface="Proxima Nova Semibold"/>
                <a:ea typeface="Proxima Nova Semibold"/>
                <a:cs typeface="Proxima Nova Semibold"/>
                <a:sym typeface="Proxima Nova Semibold"/>
              </a:rPr>
              <a:t>Context</a:t>
            </a:r>
            <a:endParaRPr sz="4200" u="sng" dirty="0">
              <a:latin typeface="Proxima Nova Semibold"/>
              <a:ea typeface="Proxima Nova Semibold"/>
              <a:cs typeface="Proxima Nova Semibold"/>
              <a:sym typeface="Proxima Nova Semibold"/>
            </a:endParaRPr>
          </a:p>
          <a:p>
            <a:pPr indent="-723900">
              <a:lnSpc>
                <a:spcPct val="115000"/>
              </a:lnSpc>
              <a:spcBef>
                <a:spcPts val="0"/>
              </a:spcBef>
              <a:buSzPts val="2100"/>
              <a:buFont typeface="Proxima Nova Semibold"/>
              <a:buChar char="-"/>
            </a:pPr>
            <a:r>
              <a:rPr lang="en-US" sz="4200" dirty="0">
                <a:latin typeface="Proxima Nova Semibold"/>
                <a:ea typeface="Proxima Nova Semibold"/>
                <a:cs typeface="Proxima Nova Semibold"/>
                <a:sym typeface="Proxima Nova Semibold"/>
              </a:rPr>
              <a:t>19% of nurses are people of color while 81% are white or Caucasian (Karam, </a:t>
            </a:r>
            <a:r>
              <a:rPr lang="en-US" sz="4200" i="1" dirty="0">
                <a:latin typeface="Proxima Nova Semibold"/>
                <a:ea typeface="Proxima Nova Semibold"/>
                <a:cs typeface="Proxima Nova Semibold"/>
                <a:sym typeface="Proxima Nova Semibold"/>
              </a:rPr>
              <a:t>Diversity In Nursing,</a:t>
            </a:r>
            <a:r>
              <a:rPr lang="en-US" sz="4200" dirty="0">
                <a:latin typeface="Proxima Nova Semibold"/>
                <a:ea typeface="Proxima Nova Semibold"/>
                <a:cs typeface="Proxima Nova Semibold"/>
                <a:sym typeface="Proxima Nova Semibold"/>
              </a:rPr>
              <a:t>2022).</a:t>
            </a:r>
            <a:endParaRPr sz="4200" dirty="0">
              <a:latin typeface="Proxima Nova Semibold"/>
              <a:ea typeface="Proxima Nova Semibold"/>
              <a:cs typeface="Proxima Nova Semibold"/>
              <a:sym typeface="Proxima Nova Semibold"/>
            </a:endParaRPr>
          </a:p>
          <a:p>
            <a:pPr indent="-723900">
              <a:lnSpc>
                <a:spcPct val="115000"/>
              </a:lnSpc>
              <a:spcBef>
                <a:spcPts val="0"/>
              </a:spcBef>
              <a:buSzPts val="2100"/>
              <a:buFont typeface="Proxima Nova Semibold"/>
              <a:buChar char="-"/>
            </a:pPr>
            <a:r>
              <a:rPr lang="en-US" sz="4200" dirty="0">
                <a:latin typeface="Proxima Nova Semibold"/>
                <a:ea typeface="Proxima Nova Semibold"/>
                <a:cs typeface="Proxima Nova Semibold"/>
                <a:sym typeface="Proxima Nova Semibold"/>
              </a:rPr>
              <a:t>Women outnumber men in nursing jobs because of ideas of masculinity, like nursing is a women's profession because it’s dominated by females</a:t>
            </a:r>
            <a:endParaRPr sz="4200" i="1" dirty="0">
              <a:latin typeface="Proxima Nova Semibold"/>
              <a:ea typeface="Proxima Nova Semibold"/>
              <a:cs typeface="Proxima Nova Semibold"/>
              <a:sym typeface="Proxima Nova Semibold"/>
            </a:endParaRPr>
          </a:p>
          <a:p>
            <a:pPr marL="0" indent="0">
              <a:lnSpc>
                <a:spcPct val="115000"/>
              </a:lnSpc>
              <a:spcBef>
                <a:spcPts val="0"/>
              </a:spcBef>
              <a:buSzPts val="1100"/>
            </a:pPr>
            <a:endParaRPr sz="3800">
              <a:latin typeface="Proxima Nova Semibold"/>
              <a:ea typeface="Proxima Nova Semibold"/>
              <a:cs typeface="Proxima Nova Semibold"/>
              <a:sym typeface="Proxima Nova Semibold"/>
            </a:endParaRPr>
          </a:p>
        </p:txBody>
      </p:sp>
      <p:sp>
        <p:nvSpPr>
          <p:cNvPr id="34" name="Google Shape;34;p3"/>
          <p:cNvSpPr txBox="1">
            <a:spLocks noGrp="1"/>
          </p:cNvSpPr>
          <p:nvPr>
            <p:ph type="body" idx="5"/>
          </p:nvPr>
        </p:nvSpPr>
        <p:spPr>
          <a:xfrm>
            <a:off x="696862" y="25755600"/>
            <a:ext cx="13585200" cy="1066800"/>
          </a:xfrm>
          <a:prstGeom prst="rect">
            <a:avLst/>
          </a:prstGeom>
          <a:solidFill>
            <a:srgbClr val="8C1EAC"/>
          </a:solidFill>
          <a:ln w="9525" cap="flat" cmpd="sng">
            <a:solidFill>
              <a:srgbClr val="4A86E8"/>
            </a:solidFill>
            <a:prstDash val="solid"/>
            <a:round/>
            <a:headEnd type="none" w="sm" len="sm"/>
            <a:tailEnd type="none" w="sm" len="sm"/>
          </a:ln>
        </p:spPr>
        <p:txBody>
          <a:bodyPr spcFirstLastPara="1" wrap="square" lIns="156700" tIns="78350" rIns="156700" bIns="78350" anchor="t" anchorCtr="0">
            <a:noAutofit/>
          </a:bodyPr>
          <a:lstStyle/>
          <a:p>
            <a:pPr marL="0" indent="0" algn="ctr">
              <a:spcBef>
                <a:spcPts val="0"/>
              </a:spcBef>
            </a:pPr>
            <a:r>
              <a:rPr lang="en-US" sz="6000"/>
              <a:t>Methodology</a:t>
            </a:r>
            <a:endParaRPr sz="6000"/>
          </a:p>
        </p:txBody>
      </p:sp>
      <p:sp>
        <p:nvSpPr>
          <p:cNvPr id="35" name="Google Shape;35;p3"/>
          <p:cNvSpPr txBox="1">
            <a:spLocks noGrp="1"/>
          </p:cNvSpPr>
          <p:nvPr>
            <p:ph type="body" idx="6"/>
          </p:nvPr>
        </p:nvSpPr>
        <p:spPr>
          <a:xfrm>
            <a:off x="696850" y="26822400"/>
            <a:ext cx="13585200" cy="3352800"/>
          </a:xfrm>
          <a:prstGeom prst="rect">
            <a:avLst/>
          </a:prstGeom>
          <a:noFill/>
          <a:ln>
            <a:noFill/>
          </a:ln>
        </p:spPr>
        <p:txBody>
          <a:bodyPr spcFirstLastPara="1" wrap="square" lIns="156700" tIns="78350" rIns="156700" bIns="78350" anchor="t" anchorCtr="0">
            <a:noAutofit/>
          </a:bodyPr>
          <a:lstStyle/>
          <a:p>
            <a:pPr indent="-736600">
              <a:lnSpc>
                <a:spcPct val="115000"/>
              </a:lnSpc>
              <a:spcBef>
                <a:spcPts val="0"/>
              </a:spcBef>
              <a:buSzPts val="2200"/>
              <a:buFont typeface="Proxima Nova Semibold"/>
              <a:buChar char="-"/>
            </a:pPr>
            <a:r>
              <a:rPr lang="en-US" sz="4400">
                <a:latin typeface="Proxima Nova Semibold"/>
                <a:ea typeface="Proxima Nova Semibold"/>
                <a:cs typeface="Proxima Nova Semibold"/>
                <a:sym typeface="Proxima Nova Semibold"/>
              </a:rPr>
              <a:t>Research format: literature review</a:t>
            </a:r>
            <a:endParaRPr sz="4400">
              <a:latin typeface="Proxima Nova Semibold"/>
              <a:ea typeface="Proxima Nova Semibold"/>
              <a:cs typeface="Proxima Nova Semibold"/>
              <a:sym typeface="Proxima Nova Semibold"/>
            </a:endParaRPr>
          </a:p>
          <a:p>
            <a:pPr indent="-736600">
              <a:lnSpc>
                <a:spcPct val="115000"/>
              </a:lnSpc>
              <a:spcBef>
                <a:spcPts val="0"/>
              </a:spcBef>
              <a:buSzPts val="2200"/>
              <a:buFont typeface="Proxima Nova Semibold"/>
              <a:buChar char="-"/>
            </a:pPr>
            <a:r>
              <a:rPr lang="en-US" sz="4400">
                <a:latin typeface="Proxima Nova Semibold"/>
                <a:ea typeface="Proxima Nova Semibold"/>
                <a:cs typeface="Proxima Nova Semibold"/>
                <a:sym typeface="Proxima Nova Semibold"/>
              </a:rPr>
              <a:t>Searched for articles on Duke Library and in Google Scholar.</a:t>
            </a:r>
            <a:endParaRPr sz="4400">
              <a:latin typeface="Proxima Nova Semibold"/>
              <a:ea typeface="Proxima Nova Semibold"/>
              <a:cs typeface="Proxima Nova Semibold"/>
              <a:sym typeface="Proxima Nova Semibold"/>
            </a:endParaRPr>
          </a:p>
          <a:p>
            <a:pPr indent="-736600">
              <a:lnSpc>
                <a:spcPct val="115000"/>
              </a:lnSpc>
              <a:spcBef>
                <a:spcPts val="0"/>
              </a:spcBef>
              <a:buSzPts val="2200"/>
              <a:buFont typeface="Proxima Nova Semibold"/>
              <a:buChar char="-"/>
            </a:pPr>
            <a:r>
              <a:rPr lang="en-US" sz="4400">
                <a:latin typeface="Proxima Nova Semibold"/>
                <a:ea typeface="Proxima Nova Semibold"/>
                <a:cs typeface="Proxima Nova Semibold"/>
                <a:sym typeface="Proxima Nova Semibold"/>
              </a:rPr>
              <a:t>Narrowed results by using the keywords: </a:t>
            </a:r>
            <a:r>
              <a:rPr lang="en-US" sz="4400" i="1">
                <a:latin typeface="Proxima Nova Semibold"/>
                <a:ea typeface="Proxima Nova Semibold"/>
                <a:cs typeface="Proxima Nova Semibold"/>
                <a:sym typeface="Proxima Nova Semibold"/>
              </a:rPr>
              <a:t>nurse, wealth gap</a:t>
            </a:r>
            <a:r>
              <a:rPr lang="en-US" sz="4400">
                <a:latin typeface="Proxima Nova Semibold"/>
                <a:ea typeface="Proxima Nova Semibold"/>
                <a:cs typeface="Proxima Nova Semibold"/>
                <a:sym typeface="Proxima Nova Semibold"/>
              </a:rPr>
              <a:t> and </a:t>
            </a:r>
            <a:r>
              <a:rPr lang="en-US" sz="4400" i="1">
                <a:latin typeface="Proxima Nova Semibold"/>
                <a:ea typeface="Proxima Nova Semibold"/>
                <a:cs typeface="Proxima Nova Semibold"/>
                <a:sym typeface="Proxima Nova Semibold"/>
              </a:rPr>
              <a:t>gender.</a:t>
            </a:r>
            <a:endParaRPr sz="4400" i="1">
              <a:latin typeface="Proxima Nova Semibold"/>
              <a:ea typeface="Proxima Nova Semibold"/>
              <a:cs typeface="Proxima Nova Semibold"/>
              <a:sym typeface="Proxima Nova Semibold"/>
            </a:endParaRPr>
          </a:p>
          <a:p>
            <a:pPr indent="-736600">
              <a:lnSpc>
                <a:spcPct val="115000"/>
              </a:lnSpc>
              <a:spcBef>
                <a:spcPts val="0"/>
              </a:spcBef>
              <a:buSzPts val="2200"/>
              <a:buFont typeface="Proxima Nova Semibold"/>
              <a:buChar char="-"/>
            </a:pPr>
            <a:r>
              <a:rPr lang="en-US" sz="4400">
                <a:latin typeface="Proxima Nova Semibold"/>
                <a:ea typeface="Proxima Nova Semibold"/>
                <a:cs typeface="Proxima Nova Semibold"/>
                <a:sym typeface="Proxima Nova Semibold"/>
              </a:rPr>
              <a:t>Information dates include the latest from 2013 to 2023</a:t>
            </a:r>
            <a:endParaRPr sz="4400"/>
          </a:p>
        </p:txBody>
      </p:sp>
      <p:sp>
        <p:nvSpPr>
          <p:cNvPr id="36" name="Google Shape;36;p3"/>
          <p:cNvSpPr txBox="1">
            <a:spLocks noGrp="1"/>
          </p:cNvSpPr>
          <p:nvPr>
            <p:ph type="body" idx="7"/>
          </p:nvPr>
        </p:nvSpPr>
        <p:spPr>
          <a:xfrm>
            <a:off x="15152917" y="4267200"/>
            <a:ext cx="13585370" cy="1066800"/>
          </a:xfrm>
          <a:prstGeom prst="rect">
            <a:avLst/>
          </a:prstGeom>
          <a:solidFill>
            <a:srgbClr val="8C1EAC"/>
          </a:solidFill>
          <a:ln w="9525" cap="flat" cmpd="sng">
            <a:solidFill>
              <a:srgbClr val="4A86E8"/>
            </a:solidFill>
            <a:prstDash val="solid"/>
            <a:round/>
            <a:headEnd type="none" w="sm" len="sm"/>
            <a:tailEnd type="none" w="sm" len="sm"/>
          </a:ln>
        </p:spPr>
        <p:txBody>
          <a:bodyPr spcFirstLastPara="1" wrap="square" lIns="156700" tIns="78350" rIns="156700" bIns="78350" anchor="t" anchorCtr="0">
            <a:noAutofit/>
          </a:bodyPr>
          <a:lstStyle/>
          <a:p>
            <a:pPr marL="0" indent="0" algn="ctr">
              <a:spcBef>
                <a:spcPts val="0"/>
              </a:spcBef>
            </a:pPr>
            <a:r>
              <a:rPr lang="en-US" sz="6000"/>
              <a:t>Data &amp; Statistics</a:t>
            </a:r>
            <a:endParaRPr sz="6000"/>
          </a:p>
        </p:txBody>
      </p:sp>
      <p:sp>
        <p:nvSpPr>
          <p:cNvPr id="37" name="Google Shape;37;p3"/>
          <p:cNvSpPr txBox="1">
            <a:spLocks noGrp="1"/>
          </p:cNvSpPr>
          <p:nvPr>
            <p:ph type="body" idx="8"/>
          </p:nvPr>
        </p:nvSpPr>
        <p:spPr>
          <a:xfrm>
            <a:off x="29608950" y="22249960"/>
            <a:ext cx="13585200" cy="10820400"/>
          </a:xfrm>
          <a:prstGeom prst="rect">
            <a:avLst/>
          </a:prstGeom>
          <a:noFill/>
          <a:ln>
            <a:noFill/>
          </a:ln>
        </p:spPr>
        <p:txBody>
          <a:bodyPr spcFirstLastPara="1" wrap="square" lIns="156700" tIns="78350" rIns="156700" bIns="78350" anchor="t" anchorCtr="0">
            <a:noAutofit/>
          </a:bodyPr>
          <a:lstStyle/>
          <a:p>
            <a:pPr marL="0" indent="0">
              <a:lnSpc>
                <a:spcPct val="115000"/>
              </a:lnSpc>
              <a:spcBef>
                <a:spcPts val="0"/>
              </a:spcBef>
              <a:buSzPts val="1100"/>
              <a:buNone/>
            </a:pPr>
            <a:r>
              <a:rPr lang="en-US" sz="4100" dirty="0">
                <a:latin typeface="Proxima Nova"/>
                <a:ea typeface="Proxima Nova Semibold"/>
                <a:cs typeface="Proxima Nova Semibold"/>
                <a:sym typeface="Proxima Nova Semibold"/>
              </a:rPr>
              <a:t>A relationship that can be noted about the salary gap between gender and white and black nurses is wage outcomes. Issues that I noticed in my research is women in the nursing field take up 87% of the field but earn about $7,300 less a year than men. The pay differential has grown wider between male and female APRN’s, with males earning $16,000 more annually. Women are only making 82.3% of men's earnings, while black RN’s make .97 cents less per hour than white RN’s. A solution we can purpose is to create fair pay scales based on position and experience. An area for further research is the other races in pay, not just blacks and whites.</a:t>
            </a:r>
            <a:endParaRPr lang="en-US" sz="4100">
              <a:latin typeface="Proxima Nova"/>
              <a:ea typeface="Arial"/>
              <a:cs typeface="Arial"/>
            </a:endParaRPr>
          </a:p>
          <a:p>
            <a:pPr indent="0">
              <a:lnSpc>
                <a:spcPct val="115000"/>
              </a:lnSpc>
              <a:spcBef>
                <a:spcPts val="0"/>
              </a:spcBef>
              <a:buSzPts val="1100"/>
              <a:buNone/>
            </a:pPr>
            <a:endParaRPr sz="4400">
              <a:latin typeface="Proxima Nova Semibold"/>
              <a:ea typeface="Proxima Nova Semibold"/>
              <a:cs typeface="Proxima Nova Semibold"/>
              <a:sym typeface="Proxima Nova Semibold"/>
            </a:endParaRPr>
          </a:p>
        </p:txBody>
      </p:sp>
      <p:sp>
        <p:nvSpPr>
          <p:cNvPr id="38" name="Google Shape;38;p3"/>
          <p:cNvSpPr txBox="1">
            <a:spLocks noGrp="1"/>
          </p:cNvSpPr>
          <p:nvPr>
            <p:ph type="body" idx="9"/>
          </p:nvPr>
        </p:nvSpPr>
        <p:spPr>
          <a:xfrm>
            <a:off x="29609145" y="4267200"/>
            <a:ext cx="13585370" cy="1066800"/>
          </a:xfrm>
          <a:prstGeom prst="rect">
            <a:avLst/>
          </a:prstGeom>
          <a:solidFill>
            <a:srgbClr val="8C1EAC"/>
          </a:solidFill>
          <a:ln w="9525" cap="flat" cmpd="sng">
            <a:solidFill>
              <a:srgbClr val="4A86E8"/>
            </a:solidFill>
            <a:prstDash val="solid"/>
            <a:round/>
            <a:headEnd type="none" w="sm" len="sm"/>
            <a:tailEnd type="none" w="sm" len="sm"/>
          </a:ln>
        </p:spPr>
        <p:txBody>
          <a:bodyPr spcFirstLastPara="1" wrap="square" lIns="156700" tIns="78350" rIns="156700" bIns="78350" anchor="t" anchorCtr="0">
            <a:noAutofit/>
          </a:bodyPr>
          <a:lstStyle/>
          <a:p>
            <a:pPr marL="0" indent="0" algn="ctr">
              <a:spcBef>
                <a:spcPts val="0"/>
              </a:spcBef>
            </a:pPr>
            <a:r>
              <a:rPr lang="en-US" sz="6000"/>
              <a:t>Findings</a:t>
            </a:r>
            <a:endParaRPr sz="6000"/>
          </a:p>
        </p:txBody>
      </p:sp>
      <p:sp>
        <p:nvSpPr>
          <p:cNvPr id="39" name="Google Shape;39;p3"/>
          <p:cNvSpPr txBox="1">
            <a:spLocks noGrp="1"/>
          </p:cNvSpPr>
          <p:nvPr>
            <p:ph type="body" idx="13"/>
          </p:nvPr>
        </p:nvSpPr>
        <p:spPr>
          <a:xfrm>
            <a:off x="29608950" y="5397300"/>
            <a:ext cx="13585200" cy="15342000"/>
          </a:xfrm>
          <a:prstGeom prst="rect">
            <a:avLst/>
          </a:prstGeom>
          <a:noFill/>
          <a:ln>
            <a:noFill/>
          </a:ln>
        </p:spPr>
        <p:txBody>
          <a:bodyPr spcFirstLastPara="1" wrap="square" lIns="156700" tIns="78350" rIns="156700" bIns="78350" anchor="t" anchorCtr="0">
            <a:noAutofit/>
          </a:bodyPr>
          <a:lstStyle/>
          <a:p>
            <a:pPr indent="-723900">
              <a:lnSpc>
                <a:spcPct val="115000"/>
              </a:lnSpc>
              <a:spcBef>
                <a:spcPts val="0"/>
              </a:spcBef>
              <a:buSzPts val="2100"/>
              <a:buFont typeface="Proxima Nova Semibold"/>
              <a:buChar char="-"/>
            </a:pPr>
            <a:r>
              <a:rPr lang="en-US" sz="4100" dirty="0">
                <a:latin typeface="Proxima Nova Semibold"/>
                <a:ea typeface="Proxima Nova Semibold"/>
                <a:cs typeface="Proxima Nova Semibold"/>
                <a:sym typeface="Proxima Nova Semibold"/>
              </a:rPr>
              <a:t>Black RN’s do not make as much as White RN’s, they earn about .97 cents less per hour than white RN’s</a:t>
            </a:r>
            <a:endParaRPr lang="en-US" sz="4100" dirty="0">
              <a:latin typeface="Proxima Nova Semibold"/>
              <a:ea typeface="Proxima Nova Semibold"/>
              <a:cs typeface="Proxima Nova Semibold"/>
            </a:endParaRPr>
          </a:p>
          <a:p>
            <a:pPr indent="-723900">
              <a:lnSpc>
                <a:spcPct val="115000"/>
              </a:lnSpc>
              <a:spcBef>
                <a:spcPts val="0"/>
              </a:spcBef>
              <a:buSzPts val="2100"/>
              <a:buFont typeface="Proxima Nova Semibold"/>
              <a:buChar char="-"/>
            </a:pPr>
            <a:r>
              <a:rPr lang="en-US" sz="4100" dirty="0">
                <a:latin typeface="Proxima Nova Semibold"/>
                <a:ea typeface="Proxima Nova Semibold"/>
                <a:cs typeface="Proxima Nova Semibold"/>
                <a:sym typeface="Proxima Nova Semibold"/>
              </a:rPr>
              <a:t>Women chief nursing officers make $127,050 while men in these same positions earn an average of $132,700.</a:t>
            </a:r>
            <a:endParaRPr sz="4100" dirty="0">
              <a:latin typeface="Proxima Nova Semibold"/>
              <a:ea typeface="Proxima Nova Semibold"/>
              <a:cs typeface="Proxima Nova Semibold"/>
            </a:endParaRPr>
          </a:p>
          <a:p>
            <a:pPr indent="-723900">
              <a:lnSpc>
                <a:spcPct val="115000"/>
              </a:lnSpc>
              <a:spcBef>
                <a:spcPts val="0"/>
              </a:spcBef>
              <a:buSzPts val="2100"/>
              <a:buFont typeface="Proxima Nova Semibold"/>
              <a:buChar char="-"/>
            </a:pPr>
            <a:r>
              <a:rPr lang="en-US" sz="4100" dirty="0">
                <a:latin typeface="Proxima Nova Semibold"/>
                <a:ea typeface="Proxima Nova Semibold"/>
                <a:cs typeface="Proxima Nova Semibold"/>
                <a:sym typeface="Proxima Nova Semibold"/>
              </a:rPr>
              <a:t>The pay differentials have grown even wider between male and female ARPNs, with men earring $16,000 more annually </a:t>
            </a:r>
            <a:endParaRPr sz="4100" dirty="0">
              <a:latin typeface="Proxima Nova Semibold"/>
              <a:ea typeface="Proxima Nova Semibold"/>
              <a:cs typeface="Proxima Nova Semibold"/>
            </a:endParaRPr>
          </a:p>
          <a:p>
            <a:pPr indent="-723900">
              <a:lnSpc>
                <a:spcPct val="115000"/>
              </a:lnSpc>
              <a:spcBef>
                <a:spcPts val="0"/>
              </a:spcBef>
              <a:buSzPts val="2100"/>
              <a:buFont typeface="Proxima Nova Semibold"/>
              <a:buChar char="-"/>
            </a:pPr>
            <a:r>
              <a:rPr lang="en-US" sz="4100" dirty="0">
                <a:latin typeface="Proxima Nova Semibold"/>
                <a:ea typeface="Proxima Nova Semibold"/>
                <a:cs typeface="Proxima Nova Semibold"/>
                <a:sym typeface="Proxima Nova Semibold"/>
              </a:rPr>
              <a:t>Two studies examining racial or ethnic bias in RN promotions found evidence of discriminatory practices that limited advancement opportunities for minority RN’s. (Moor, </a:t>
            </a:r>
            <a:r>
              <a:rPr lang="en-US" sz="4100" dirty="0">
                <a:highlight>
                  <a:srgbClr val="FFFFFF"/>
                </a:highlight>
                <a:latin typeface="Proxima Nova Semibold"/>
                <a:ea typeface="Proxima Nova Semibold"/>
                <a:cs typeface="Proxima Nova Semibold"/>
                <a:sym typeface="Proxima Nova Semibold"/>
              </a:rPr>
              <a:t>Racial/Ethnic Pay Disparities among Registered Nurses (RNs) in U.S. Hospitals: An Econometric Regression Decomposition, </a:t>
            </a:r>
            <a:r>
              <a:rPr lang="en-US" sz="4100" dirty="0">
                <a:latin typeface="Proxima Nova Semibold"/>
                <a:ea typeface="Proxima Nova Semibold"/>
                <a:cs typeface="Proxima Nova Semibold"/>
                <a:sym typeface="Proxima Nova Semibold"/>
              </a:rPr>
              <a:t>2016).</a:t>
            </a:r>
            <a:endParaRPr sz="4100" dirty="0">
              <a:latin typeface="Proxima Nova Semibold"/>
              <a:ea typeface="Proxima Nova Semibold"/>
              <a:cs typeface="Proxima Nova Semibold"/>
            </a:endParaRPr>
          </a:p>
          <a:p>
            <a:pPr indent="-723900">
              <a:lnSpc>
                <a:spcPct val="115000"/>
              </a:lnSpc>
              <a:spcBef>
                <a:spcPts val="0"/>
              </a:spcBef>
              <a:buSzPts val="2100"/>
              <a:buFont typeface="Proxima Nova Semibold"/>
              <a:buChar char="-"/>
            </a:pPr>
            <a:r>
              <a:rPr lang="en-US" sz="4100" dirty="0">
                <a:latin typeface="Proxima Nova Semibold"/>
                <a:ea typeface="Proxima Nova Semibold"/>
                <a:cs typeface="Proxima Nova Semibold"/>
                <a:sym typeface="Proxima Nova Semibold"/>
              </a:rPr>
              <a:t>Women with advanced degrees earn less than white males with only a bachelor’s degree. Black and Latina women with bachelor’s degrees earn 65% of what their white counterparts earn (Nurse Journal, 2023).</a:t>
            </a:r>
            <a:endParaRPr sz="4100" dirty="0">
              <a:latin typeface="Proxima Nova Semibold"/>
              <a:ea typeface="Proxima Nova Semibold"/>
              <a:cs typeface="Proxima Nova Semibold"/>
              <a:sym typeface="Proxima Nova Semibold"/>
            </a:endParaRPr>
          </a:p>
          <a:p>
            <a:pPr indent="0">
              <a:lnSpc>
                <a:spcPct val="115000"/>
              </a:lnSpc>
              <a:spcBef>
                <a:spcPts val="0"/>
              </a:spcBef>
              <a:buNone/>
            </a:pPr>
            <a:endParaRPr sz="4000" dirty="0">
              <a:latin typeface="Proxima Nova Semibold"/>
              <a:ea typeface="Proxima Nova Semibold"/>
              <a:cs typeface="Proxima Nova Semibold"/>
              <a:sym typeface="Proxima Nova Semibold"/>
            </a:endParaRPr>
          </a:p>
          <a:p>
            <a:pPr marL="1309912" indent="-1132112">
              <a:spcBef>
                <a:spcPts val="0"/>
              </a:spcBef>
              <a:buNone/>
            </a:pPr>
            <a:endParaRPr sz="4000" dirty="0"/>
          </a:p>
        </p:txBody>
      </p:sp>
      <p:sp>
        <p:nvSpPr>
          <p:cNvPr id="40" name="Google Shape;40;p3"/>
          <p:cNvSpPr txBox="1">
            <a:spLocks noGrp="1"/>
          </p:cNvSpPr>
          <p:nvPr>
            <p:ph type="body" idx="14"/>
          </p:nvPr>
        </p:nvSpPr>
        <p:spPr>
          <a:xfrm>
            <a:off x="29608944" y="20802600"/>
            <a:ext cx="13585200" cy="1066800"/>
          </a:xfrm>
          <a:prstGeom prst="rect">
            <a:avLst/>
          </a:prstGeom>
          <a:solidFill>
            <a:srgbClr val="8C1EAC"/>
          </a:solidFill>
          <a:ln w="9525" cap="flat" cmpd="sng">
            <a:solidFill>
              <a:srgbClr val="4A86E8"/>
            </a:solidFill>
            <a:prstDash val="solid"/>
            <a:round/>
            <a:headEnd type="none" w="sm" len="sm"/>
            <a:tailEnd type="none" w="sm" len="sm"/>
          </a:ln>
        </p:spPr>
        <p:txBody>
          <a:bodyPr spcFirstLastPara="1" wrap="square" lIns="156700" tIns="78350" rIns="156700" bIns="78350" anchor="t" anchorCtr="0">
            <a:noAutofit/>
          </a:bodyPr>
          <a:lstStyle/>
          <a:p>
            <a:pPr marL="0" indent="0" algn="ctr">
              <a:spcBef>
                <a:spcPts val="0"/>
              </a:spcBef>
            </a:pPr>
            <a:r>
              <a:rPr lang="en-US" sz="6000"/>
              <a:t>Conclusion</a:t>
            </a:r>
            <a:endParaRPr sz="6000"/>
          </a:p>
        </p:txBody>
      </p:sp>
      <p:sp>
        <p:nvSpPr>
          <p:cNvPr id="41" name="Google Shape;41;p3"/>
          <p:cNvSpPr txBox="1">
            <a:spLocks noGrp="1"/>
          </p:cNvSpPr>
          <p:nvPr>
            <p:ph type="body" idx="15"/>
          </p:nvPr>
        </p:nvSpPr>
        <p:spPr>
          <a:xfrm>
            <a:off x="15152890" y="5397300"/>
            <a:ext cx="13585200" cy="26670000"/>
          </a:xfrm>
          <a:prstGeom prst="rect">
            <a:avLst/>
          </a:prstGeom>
          <a:noFill/>
          <a:ln>
            <a:noFill/>
          </a:ln>
        </p:spPr>
        <p:txBody>
          <a:bodyPr spcFirstLastPara="1" wrap="square" lIns="156700" tIns="78350" rIns="156700" bIns="78350" anchor="t" anchorCtr="0">
            <a:noAutofit/>
          </a:bodyPr>
          <a:lstStyle/>
          <a:p>
            <a:pPr indent="-730250">
              <a:lnSpc>
                <a:spcPct val="115000"/>
              </a:lnSpc>
              <a:spcBef>
                <a:spcPts val="0"/>
              </a:spcBef>
              <a:buSzPts val="2150"/>
              <a:buFont typeface="Proxima Nova Semibold"/>
              <a:buChar char="-"/>
            </a:pPr>
            <a:r>
              <a:rPr lang="en-US" sz="4300">
                <a:latin typeface="Proxima Nova Semibold"/>
                <a:ea typeface="Proxima Nova Semibold"/>
                <a:cs typeface="Proxima Nova Semibold"/>
                <a:sym typeface="Proxima Nova Semibold"/>
              </a:rPr>
              <a:t>The gender gap reveals large inequalities between female and male RN’s. Women comprise more than 87% of the RN workforce but generally earn about $7,300 less a year than men(NurseJournal, 2023).</a:t>
            </a:r>
            <a:endParaRPr sz="4300">
              <a:latin typeface="Proxima Nova Semibold"/>
              <a:ea typeface="Proxima Nova Semibold"/>
              <a:cs typeface="Proxima Nova Semibold"/>
              <a:sym typeface="Proxima Nova Semibold"/>
            </a:endParaRPr>
          </a:p>
          <a:p>
            <a:pPr indent="-730250">
              <a:lnSpc>
                <a:spcPct val="115000"/>
              </a:lnSpc>
              <a:spcBef>
                <a:spcPts val="0"/>
              </a:spcBef>
              <a:buSzPts val="2150"/>
              <a:buFont typeface="Proxima Nova Semibold"/>
              <a:buChar char="-"/>
            </a:pPr>
            <a:r>
              <a:rPr lang="en-US" sz="4300">
                <a:latin typeface="Proxima Nova Semibold"/>
                <a:ea typeface="Proxima Nova Semibold"/>
                <a:cs typeface="Proxima Nova Semibold"/>
                <a:sym typeface="Proxima Nova Semibold"/>
              </a:rPr>
              <a:t>In 2020, the US Bureau of Labor Statistics, or BLS, reported that women earned only 82.3% of men's earnings, compared to 57% in 1973. </a:t>
            </a:r>
            <a:endParaRPr sz="4300">
              <a:latin typeface="Proxima Nova Semibold"/>
              <a:ea typeface="Proxima Nova Semibold"/>
              <a:cs typeface="Proxima Nova Semibold"/>
              <a:sym typeface="Proxima Nova Semibold"/>
            </a:endParaRPr>
          </a:p>
          <a:p>
            <a:pPr indent="-730250">
              <a:lnSpc>
                <a:spcPct val="115000"/>
              </a:lnSpc>
              <a:spcBef>
                <a:spcPts val="0"/>
              </a:spcBef>
              <a:buSzPts val="2150"/>
              <a:buFont typeface="Proxima Nova Semibold"/>
              <a:buChar char="-"/>
            </a:pPr>
            <a:r>
              <a:rPr lang="en-US" sz="4300">
                <a:latin typeface="Proxima Nova Semibold"/>
                <a:ea typeface="Proxima Nova Semibold"/>
                <a:cs typeface="Proxima Nova Semibold"/>
                <a:sym typeface="Proxima Nova Semibold"/>
              </a:rPr>
              <a:t>There is research that suggests the presence of a white-black wage gap in nursing. Bhur (2010) found that immigrant nurses from Africa and the Caribbean received a 9% wage penalty in Canada.</a:t>
            </a:r>
            <a:endParaRPr sz="4300">
              <a:latin typeface="Proxima Nova Semibold"/>
              <a:ea typeface="Proxima Nova Semibold"/>
              <a:cs typeface="Proxima Nova Semibold"/>
              <a:sym typeface="Proxima Nova Semibold"/>
            </a:endParaRPr>
          </a:p>
          <a:p>
            <a:pPr marL="0" indent="0">
              <a:spcBef>
                <a:spcPts val="0"/>
              </a:spcBef>
            </a:pPr>
            <a:endParaRPr sz="4300"/>
          </a:p>
        </p:txBody>
      </p:sp>
      <p:sp>
        <p:nvSpPr>
          <p:cNvPr id="42" name="Google Shape;42;p3"/>
          <p:cNvSpPr>
            <a:spLocks noGrp="1"/>
          </p:cNvSpPr>
          <p:nvPr>
            <p:ph type="chart" idx="18"/>
          </p:nvPr>
        </p:nvSpPr>
        <p:spPr>
          <a:xfrm>
            <a:off x="16197949" y="16154400"/>
            <a:ext cx="11495314" cy="6705600"/>
          </a:xfrm>
          <a:prstGeom prst="rect">
            <a:avLst/>
          </a:prstGeom>
          <a:noFill/>
          <a:ln>
            <a:noFill/>
          </a:ln>
        </p:spPr>
        <p:txBody>
          <a:bodyPr spcFirstLastPara="1" wrap="square" lIns="182850" tIns="182850" rIns="182850" bIns="182850" anchor="t" anchorCtr="0">
            <a:noAutofit/>
          </a:bodyPr>
          <a:lstStyle/>
          <a:p>
            <a:endParaRPr/>
          </a:p>
        </p:txBody>
      </p:sp>
      <p:sp>
        <p:nvSpPr>
          <p:cNvPr id="43" name="Google Shape;43;p3"/>
          <p:cNvSpPr>
            <a:spLocks noGrp="1"/>
          </p:cNvSpPr>
          <p:nvPr>
            <p:ph type="chart" idx="19"/>
          </p:nvPr>
        </p:nvSpPr>
        <p:spPr>
          <a:xfrm>
            <a:off x="15880200" y="23931300"/>
            <a:ext cx="11495400" cy="9135000"/>
          </a:xfrm>
          <a:prstGeom prst="rect">
            <a:avLst/>
          </a:prstGeom>
          <a:noFill/>
          <a:ln>
            <a:noFill/>
          </a:ln>
        </p:spPr>
        <p:txBody>
          <a:bodyPr spcFirstLastPara="1" wrap="square" lIns="182850" tIns="182850" rIns="182850" bIns="182850" anchor="t" anchorCtr="0">
            <a:noAutofit/>
          </a:bodyPr>
          <a:lstStyle/>
          <a:p>
            <a:pPr marL="1828800" indent="-685800">
              <a:lnSpc>
                <a:spcPct val="115000"/>
              </a:lnSpc>
              <a:spcBef>
                <a:spcPts val="0"/>
              </a:spcBef>
              <a:buSzPts val="1800"/>
              <a:buFont typeface="Proxima Nova Semibold"/>
              <a:buChar char="-"/>
            </a:pPr>
            <a:r>
              <a:rPr lang="en-US" sz="3600">
                <a:latin typeface="Proxima Nova Semibold"/>
                <a:ea typeface="Proxima Nova Semibold"/>
                <a:cs typeface="Proxima Nova Semibold"/>
                <a:sym typeface="Proxima Nova Semibold"/>
              </a:rPr>
              <a:t>This graph shows the salary differences between male and female nurses based on position and gender</a:t>
            </a:r>
            <a:endParaRPr sz="3600">
              <a:latin typeface="Proxima Nova Semibold"/>
              <a:ea typeface="Proxima Nova Semibold"/>
              <a:cs typeface="Proxima Nova Semibold"/>
              <a:sym typeface="Proxima Nova Semibold"/>
            </a:endParaRPr>
          </a:p>
          <a:p>
            <a:pPr marL="1828800" indent="-685800">
              <a:lnSpc>
                <a:spcPct val="115000"/>
              </a:lnSpc>
              <a:spcBef>
                <a:spcPts val="0"/>
              </a:spcBef>
              <a:buSzPts val="1800"/>
              <a:buFont typeface="Proxima Nova Semibold"/>
              <a:buChar char="-"/>
            </a:pPr>
            <a:r>
              <a:rPr lang="en-US" sz="3600">
                <a:latin typeface="Proxima Nova Semibold"/>
                <a:ea typeface="Proxima Nova Semibold"/>
                <a:cs typeface="Proxima Nova Semibold"/>
                <a:sym typeface="Proxima Nova Semibold"/>
              </a:rPr>
              <a:t>The only one that has equal pay to both genders is a Licensed practical nurse.</a:t>
            </a:r>
            <a:endParaRPr sz="3600">
              <a:latin typeface="Proxima Nova Semibold"/>
              <a:ea typeface="Proxima Nova Semibold"/>
              <a:cs typeface="Proxima Nova Semibold"/>
              <a:sym typeface="Proxima Nova Semibold"/>
            </a:endParaRPr>
          </a:p>
          <a:p>
            <a:pPr marL="1828800" indent="-685800">
              <a:lnSpc>
                <a:spcPct val="115000"/>
              </a:lnSpc>
              <a:spcBef>
                <a:spcPts val="0"/>
              </a:spcBef>
              <a:buSzPts val="1800"/>
              <a:buFont typeface="Proxima Nova Semibold"/>
              <a:buChar char="-"/>
            </a:pPr>
            <a:r>
              <a:rPr lang="en-US" sz="3600">
                <a:latin typeface="Proxima Nova Semibold"/>
                <a:ea typeface="Proxima Nova Semibold"/>
                <a:cs typeface="Proxima Nova Semibold"/>
                <a:sym typeface="Proxima Nova Semibold"/>
              </a:rPr>
              <a:t>Advanced practice registered female nurses make $104,000 while a male nurse of the same position makes $120,000.</a:t>
            </a:r>
            <a:endParaRPr sz="3600">
              <a:latin typeface="Proxima Nova Semibold"/>
              <a:ea typeface="Proxima Nova Semibold"/>
              <a:cs typeface="Proxima Nova Semibold"/>
              <a:sym typeface="Proxima Nova Semibold"/>
            </a:endParaRPr>
          </a:p>
          <a:p>
            <a:pPr marL="1828800" indent="-685800">
              <a:lnSpc>
                <a:spcPct val="115000"/>
              </a:lnSpc>
              <a:spcBef>
                <a:spcPts val="0"/>
              </a:spcBef>
              <a:buSzPts val="1800"/>
              <a:buFont typeface="Proxima Nova Semibold"/>
              <a:buChar char="-"/>
            </a:pPr>
            <a:r>
              <a:rPr lang="en-US" sz="3600">
                <a:latin typeface="Proxima Nova Semibold"/>
                <a:ea typeface="Proxima Nova Semibold"/>
                <a:cs typeface="Proxima Nova Semibold"/>
                <a:sym typeface="Proxima Nova Semibold"/>
              </a:rPr>
              <a:t>A female registered nurse makes $72,700 while a male of the same position makes $80,000</a:t>
            </a:r>
            <a:endParaRPr sz="3600">
              <a:latin typeface="Proxima Nova Semibold"/>
              <a:ea typeface="Proxima Nova Semibold"/>
              <a:cs typeface="Proxima Nova Semibold"/>
              <a:sym typeface="Proxima Nova Semibold"/>
            </a:endParaRPr>
          </a:p>
          <a:p>
            <a:pPr marL="1828800" indent="-685800">
              <a:lnSpc>
                <a:spcPct val="115000"/>
              </a:lnSpc>
              <a:spcBef>
                <a:spcPts val="0"/>
              </a:spcBef>
              <a:buSzPts val="1800"/>
              <a:buFont typeface="Proxima Nova Semibold"/>
              <a:buChar char="-"/>
            </a:pPr>
            <a:r>
              <a:rPr lang="en-US" sz="3600">
                <a:latin typeface="Proxima Nova Semibold"/>
                <a:ea typeface="Proxima Nova Semibold"/>
                <a:cs typeface="Proxima Nova Semibold"/>
                <a:sym typeface="Proxima Nova Semibold"/>
              </a:rPr>
              <a:t>For a Licensed Practical or Vocational Nurse, both male and female nurses make $45,000.</a:t>
            </a:r>
            <a:endParaRPr sz="3600">
              <a:latin typeface="Proxima Nova Semibold"/>
              <a:ea typeface="Proxima Nova Semibold"/>
              <a:cs typeface="Proxima Nova Semibold"/>
              <a:sym typeface="Proxima Nova Semibold"/>
            </a:endParaRPr>
          </a:p>
        </p:txBody>
      </p:sp>
      <p:pic>
        <p:nvPicPr>
          <p:cNvPr id="44" name="Google Shape;44;p3" title="Chart"/>
          <p:cNvPicPr preferRelativeResize="0"/>
          <p:nvPr/>
        </p:nvPicPr>
        <p:blipFill>
          <a:blip r:embed="rId3">
            <a:alphaModFix/>
          </a:blip>
          <a:stretch>
            <a:fillRect/>
          </a:stretch>
        </p:blipFill>
        <p:spPr>
          <a:xfrm>
            <a:off x="15817391" y="14686551"/>
            <a:ext cx="12215850" cy="8091498"/>
          </a:xfrm>
          <a:prstGeom prst="rect">
            <a:avLst/>
          </a:prstGeom>
          <a:noFill/>
          <a:ln>
            <a:noFill/>
          </a:ln>
        </p:spPr>
      </p:pic>
      <p:sp>
        <p:nvSpPr>
          <p:cNvPr id="45" name="Google Shape;45;p3"/>
          <p:cNvSpPr txBox="1"/>
          <p:nvPr/>
        </p:nvSpPr>
        <p:spPr>
          <a:xfrm>
            <a:off x="15890060" y="22447726"/>
            <a:ext cx="12101400" cy="1507800"/>
          </a:xfrm>
          <a:prstGeom prst="rect">
            <a:avLst/>
          </a:prstGeom>
          <a:noFill/>
          <a:ln>
            <a:noFill/>
          </a:ln>
        </p:spPr>
        <p:txBody>
          <a:bodyPr spcFirstLastPara="1" wrap="square" lIns="182850" tIns="182850" rIns="182850" bIns="182850" anchor="t" anchorCtr="0">
            <a:noAutofit/>
          </a:bodyPr>
          <a:lstStyle/>
          <a:p>
            <a:pPr marL="736600" indent="-25400">
              <a:lnSpc>
                <a:spcPct val="115000"/>
              </a:lnSpc>
              <a:spcBef>
                <a:spcPts val="2400"/>
              </a:spcBef>
              <a:spcAft>
                <a:spcPts val="2400"/>
              </a:spcAft>
              <a:buClr>
                <a:schemeClr val="dk1"/>
              </a:buClr>
              <a:buSzPts val="1100"/>
            </a:pPr>
            <a:r>
              <a:rPr lang="en-US" sz="2600">
                <a:latin typeface="Proxima Nova Semibold"/>
                <a:ea typeface="Proxima Nova Semibold"/>
                <a:cs typeface="Proxima Nova Semibold"/>
                <a:sym typeface="Proxima Nova Semibold"/>
              </a:rPr>
              <a:t>Staff, NurseJournal. “The Gender Pay Gap in Nursing.” NurseJournal, 23 Mar. 2023, nursejournal.org/resources/the-gender-pay-gap-in-nursing/. </a:t>
            </a:r>
            <a:endParaRPr sz="2600">
              <a:latin typeface="Proxima Nova Semibold"/>
              <a:ea typeface="Proxima Nova Semibold"/>
              <a:cs typeface="Proxima Nova Semibold"/>
              <a:sym typeface="Proxima Nova Semibold"/>
            </a:endParaRPr>
          </a:p>
        </p:txBody>
      </p:sp>
      <p:pic>
        <p:nvPicPr>
          <p:cNvPr id="2" name="Picture 2" descr="A qr code with a few black squares&#10;&#10;Description automatically generated">
            <a:extLst>
              <a:ext uri="{FF2B5EF4-FFF2-40B4-BE49-F238E27FC236}">
                <a16:creationId xmlns:a16="http://schemas.microsoft.com/office/drawing/2014/main" id="{2785893A-0617-90F0-6816-DD45BBE75E0E}"/>
              </a:ext>
            </a:extLst>
          </p:cNvPr>
          <p:cNvPicPr>
            <a:picLocks noChangeAspect="1"/>
          </p:cNvPicPr>
          <p:nvPr/>
        </p:nvPicPr>
        <p:blipFill>
          <a:blip r:embed="rId4"/>
          <a:stretch>
            <a:fillRect/>
          </a:stretch>
        </p:blipFill>
        <p:spPr>
          <a:xfrm>
            <a:off x="40191655" y="870685"/>
            <a:ext cx="2737254" cy="283239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748</Words>
  <Application>Microsoft Macintosh PowerPoint</Application>
  <PresentationFormat>Custom</PresentationFormat>
  <Paragraphs>39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Proxima Nova Semibold</vt:lpstr>
      <vt:lpstr>Oswald</vt:lpstr>
      <vt:lpstr>Proxima Nova</vt:lpstr>
      <vt:lpstr>Arial</vt:lpstr>
      <vt:lpstr>Times New Roman</vt:lpstr>
      <vt:lpstr>Office Theme</vt:lpstr>
      <vt:lpstr>Discrimination In Nursing Salary Kelci Lucas Durham School of the Arts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Discrimination In Nursing Salary Kelci Lucas Durham School of the Arts</dc:title>
  <cp:lastModifiedBy>Kennedy Ruff</cp:lastModifiedBy>
  <cp:revision>28</cp:revision>
  <dcterms:modified xsi:type="dcterms:W3CDTF">2023-07-28T01:29:07Z</dcterms:modified>
</cp:coreProperties>
</file>