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21945600" cy="164592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 roundtripDataSignature="AMtx7miXnjEHto1XldQHFETvKXg5nEG1g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06169F-618B-454F-9367-134561D44B5B}" v="5" dt="2023-07-27T19:47:08.319"/>
    <p1510:client id="{F9314CC0-A9DE-4E19-B2F7-3137A5366B8D}" v="4" dt="2023-07-28T00:26:31.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1" Type="http://schemas.microsoft.com/office/2016/11/relationships/changesInfo" Target="changesInfos/changesInfo1.xml"/><Relationship Id="rId10" Type="http://schemas.openxmlformats.org/officeDocument/2006/relationships/tableStyles" Target="tableStyles.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elie Novio" clId="Web-{F9314CC0-A9DE-4E19-B2F7-3137A5366B8D}"/>
    <pc:docChg chg="modSld">
      <pc:chgData name="Amelie Novio" userId="" providerId="" clId="Web-{F9314CC0-A9DE-4E19-B2F7-3137A5366B8D}" dt="2023-07-28T00:26:31.825" v="3" actId="20577"/>
      <pc:docMkLst>
        <pc:docMk/>
      </pc:docMkLst>
      <pc:sldChg chg="modSp">
        <pc:chgData name="Amelie Novio" userId="" providerId="" clId="Web-{F9314CC0-A9DE-4E19-B2F7-3137A5366B8D}" dt="2023-07-28T00:26:31.825" v="3" actId="20577"/>
        <pc:sldMkLst>
          <pc:docMk/>
          <pc:sldMk cId="0" sldId="256"/>
        </pc:sldMkLst>
        <pc:spChg chg="mod">
          <ac:chgData name="Amelie Novio" userId="" providerId="" clId="Web-{F9314CC0-A9DE-4E19-B2F7-3137A5366B8D}" dt="2023-07-28T00:26:19.059" v="1" actId="20577"/>
          <ac:spMkLst>
            <pc:docMk/>
            <pc:sldMk cId="0" sldId="256"/>
            <ac:spMk id="35" creationId="{00000000-0000-0000-0000-000000000000}"/>
          </ac:spMkLst>
        </pc:spChg>
        <pc:spChg chg="mod">
          <ac:chgData name="Amelie Novio" userId="" providerId="" clId="Web-{F9314CC0-A9DE-4E19-B2F7-3137A5366B8D}" dt="2023-07-28T00:26:31.825" v="3" actId="20577"/>
          <ac:spMkLst>
            <pc:docMk/>
            <pc:sldMk cId="0" sldId="256"/>
            <ac:spMk id="37" creationId="{00000000-0000-0000-0000-000000000000}"/>
          </ac:spMkLst>
        </pc:spChg>
      </pc:sldChg>
    </pc:docChg>
  </pc:docChgLst>
  <pc:docChgLst>
    <pc:chgData name="Amelie Novio" clId="Web-{0A06169F-618B-454F-9367-134561D44B5B}"/>
    <pc:docChg chg="modSld">
      <pc:chgData name="Amelie Novio" userId="" providerId="" clId="Web-{0A06169F-618B-454F-9367-134561D44B5B}" dt="2023-07-27T19:47:08.319" v="3" actId="1076"/>
      <pc:docMkLst>
        <pc:docMk/>
      </pc:docMkLst>
      <pc:sldChg chg="addSp modSp">
        <pc:chgData name="Amelie Novio" userId="" providerId="" clId="Web-{0A06169F-618B-454F-9367-134561D44B5B}" dt="2023-07-27T19:47:08.319" v="3" actId="1076"/>
        <pc:sldMkLst>
          <pc:docMk/>
          <pc:sldMk cId="0" sldId="256"/>
        </pc:sldMkLst>
        <pc:picChg chg="add mod">
          <ac:chgData name="Amelie Novio" userId="" providerId="" clId="Web-{0A06169F-618B-454F-9367-134561D44B5B}" dt="2023-07-27T19:47:08.319" v="3" actId="1076"/>
          <ac:picMkLst>
            <pc:docMk/>
            <pc:sldMk cId="0" sldId="256"/>
            <ac:picMk id="2" creationId="{7224644E-A924-95CE-484F-A64A362CA48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
        <p:cNvGrpSpPr/>
        <p:nvPr/>
      </p:nvGrpSpPr>
      <p:grpSpPr>
        <a:xfrm>
          <a:off x="0" y="0"/>
          <a:ext cx="0" cy="0"/>
          <a:chOff x="0" y="0"/>
          <a:chExt cx="0" cy="0"/>
        </a:xfrm>
      </p:grpSpPr>
      <p:sp>
        <p:nvSpPr>
          <p:cNvPr id="26" name="Google Shape;26;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1400"/>
              <a:buNone/>
            </a:pPr>
            <a:r>
              <a:rPr lang="en-US"/>
              <a:t>Cite using the authors first and last name </a:t>
            </a: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r>
              <a:rPr lang="en-US"/>
              <a:t>Come up with key points your listener will be shocked at</a:t>
            </a:r>
            <a:endParaRPr/>
          </a:p>
          <a:p>
            <a:pPr marL="171450" lvl="0" indent="-171450" algn="l" rtl="0">
              <a:lnSpc>
                <a:spcPct val="100000"/>
              </a:lnSpc>
              <a:spcBef>
                <a:spcPts val="0"/>
              </a:spcBef>
              <a:spcAft>
                <a:spcPts val="0"/>
              </a:spcAft>
              <a:buSzPts val="1400"/>
              <a:buFont typeface="Arial"/>
              <a:buChar char="-"/>
            </a:pPr>
            <a:r>
              <a:rPr lang="en-US"/>
              <a:t>Write them down</a:t>
            </a:r>
            <a:endParaRPr/>
          </a:p>
          <a:p>
            <a:pPr marL="171450" lvl="0" indent="-171450" algn="l" rtl="0">
              <a:lnSpc>
                <a:spcPct val="100000"/>
              </a:lnSpc>
              <a:spcBef>
                <a:spcPts val="0"/>
              </a:spcBef>
              <a:spcAft>
                <a:spcPts val="0"/>
              </a:spcAft>
              <a:buSzPts val="1400"/>
              <a:buFont typeface="Arial"/>
              <a:buChar char="-"/>
            </a:pPr>
            <a:r>
              <a:rPr lang="en-US"/>
              <a:t>- m E M O R I Z E and S U M E R I Z E </a:t>
            </a:r>
            <a:endParaRPr/>
          </a:p>
        </p:txBody>
      </p:sp>
      <p:sp>
        <p:nvSpPr>
          <p:cNvPr id="27" name="Google Shape;2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36&quot; x 48&quot; Poster">
  <p:cSld name="36&quot; x 48&quot; Poster">
    <p:spTree>
      <p:nvGrpSpPr>
        <p:cNvPr id="1" name="Shape 6"/>
        <p:cNvGrpSpPr/>
        <p:nvPr/>
      </p:nvGrpSpPr>
      <p:grpSpPr>
        <a:xfrm>
          <a:off x="0" y="0"/>
          <a:ext cx="0" cy="0"/>
          <a:chOff x="0" y="0"/>
          <a:chExt cx="0" cy="0"/>
        </a:xfrm>
      </p:grpSpPr>
      <p:sp>
        <p:nvSpPr>
          <p:cNvPr id="7" name="Google Shape;7;p3"/>
          <p:cNvSpPr txBox="1">
            <a:spLocks noGrp="1"/>
          </p:cNvSpPr>
          <p:nvPr>
            <p:ph type="title"/>
          </p:nvPr>
        </p:nvSpPr>
        <p:spPr>
          <a:xfrm>
            <a:off x="348343" y="304800"/>
            <a:ext cx="21248915" cy="1676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ctr" anchorCtr="1">
            <a:noAutofit/>
          </a:bodyPr>
          <a:lstStyle>
            <a:lvl1pPr marR="0" lvl="0" algn="ctr" rtl="0">
              <a:lnSpc>
                <a:spcPct val="100000"/>
              </a:lnSpc>
              <a:spcBef>
                <a:spcPts val="0"/>
              </a:spcBef>
              <a:spcAft>
                <a:spcPts val="0"/>
              </a:spcAft>
              <a:buClr>
                <a:schemeClr val="lt1"/>
              </a:buClr>
              <a:buSzPts val="1400"/>
              <a:buFont typeface="Arial"/>
              <a:buNone/>
              <a:defRPr sz="3100" b="1" i="0" u="none" strike="noStrike" cap="none">
                <a:solidFill>
                  <a:schemeClr val="lt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p3"/>
          <p:cNvSpPr txBox="1">
            <a:spLocks noGrp="1"/>
          </p:cNvSpPr>
          <p:nvPr>
            <p:ph type="body" idx="1"/>
          </p:nvPr>
        </p:nvSpPr>
        <p:spPr>
          <a:xfrm>
            <a:off x="348343"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9" name="Google Shape;9;p3"/>
          <p:cNvSpPr txBox="1">
            <a:spLocks noGrp="1"/>
          </p:cNvSpPr>
          <p:nvPr>
            <p:ph type="body" idx="2"/>
          </p:nvPr>
        </p:nvSpPr>
        <p:spPr>
          <a:xfrm>
            <a:off x="348343" y="2819400"/>
            <a:ext cx="6792685" cy="43434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0" name="Google Shape;10;p3"/>
          <p:cNvSpPr txBox="1">
            <a:spLocks noGrp="1"/>
          </p:cNvSpPr>
          <p:nvPr>
            <p:ph type="body" idx="3"/>
          </p:nvPr>
        </p:nvSpPr>
        <p:spPr>
          <a:xfrm>
            <a:off x="348343" y="73152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1" name="Google Shape;11;p3"/>
          <p:cNvSpPr txBox="1">
            <a:spLocks noGrp="1"/>
          </p:cNvSpPr>
          <p:nvPr>
            <p:ph type="body" idx="4"/>
          </p:nvPr>
        </p:nvSpPr>
        <p:spPr>
          <a:xfrm>
            <a:off x="348343" y="80010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3"/>
          <p:cNvSpPr txBox="1">
            <a:spLocks noGrp="1"/>
          </p:cNvSpPr>
          <p:nvPr>
            <p:ph type="body" idx="5"/>
          </p:nvPr>
        </p:nvSpPr>
        <p:spPr>
          <a:xfrm>
            <a:off x="348343"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3"/>
          <p:cNvSpPr txBox="1">
            <a:spLocks noGrp="1"/>
          </p:cNvSpPr>
          <p:nvPr>
            <p:ph type="body" idx="6"/>
          </p:nvPr>
        </p:nvSpPr>
        <p:spPr>
          <a:xfrm>
            <a:off x="348343" y="12496800"/>
            <a:ext cx="6792685" cy="36576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3"/>
          <p:cNvSpPr txBox="1">
            <a:spLocks noGrp="1"/>
          </p:cNvSpPr>
          <p:nvPr>
            <p:ph type="body" idx="7"/>
          </p:nvPr>
        </p:nvSpPr>
        <p:spPr>
          <a:xfrm>
            <a:off x="7576458"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5" name="Google Shape;15;p3"/>
          <p:cNvSpPr txBox="1">
            <a:spLocks noGrp="1"/>
          </p:cNvSpPr>
          <p:nvPr>
            <p:ph type="body" idx="8"/>
          </p:nvPr>
        </p:nvSpPr>
        <p:spPr>
          <a:xfrm>
            <a:off x="14804572" y="12496800"/>
            <a:ext cx="6792685" cy="36576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6" name="Google Shape;16;p3"/>
          <p:cNvSpPr txBox="1">
            <a:spLocks noGrp="1"/>
          </p:cNvSpPr>
          <p:nvPr>
            <p:ph type="body" idx="9"/>
          </p:nvPr>
        </p:nvSpPr>
        <p:spPr>
          <a:xfrm>
            <a:off x="14804572" y="21336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7" name="Google Shape;17;p3"/>
          <p:cNvSpPr txBox="1">
            <a:spLocks noGrp="1"/>
          </p:cNvSpPr>
          <p:nvPr>
            <p:ph type="body" idx="13"/>
          </p:nvPr>
        </p:nvSpPr>
        <p:spPr>
          <a:xfrm>
            <a:off x="14804572" y="2819400"/>
            <a:ext cx="6792685" cy="8839200"/>
          </a:xfrm>
          <a:prstGeom prst="rect">
            <a:avLst/>
          </a:prstGeom>
          <a:noFill/>
          <a:ln>
            <a:noFill/>
          </a:ln>
        </p:spPr>
        <p:txBody>
          <a:bodyPr spcFirstLastPara="1" wrap="square" lIns="91425" tIns="91425" rIns="91425" bIns="91425" anchor="t" anchorCtr="0">
            <a:noAutofit/>
          </a:bodyPr>
          <a:lstStyle>
            <a:lvl1pPr marL="457200" marR="0" lvl="0"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1pPr>
            <a:lvl2pPr marL="914400" marR="0" lvl="1"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8" name="Google Shape;18;p3"/>
          <p:cNvSpPr txBox="1">
            <a:spLocks noGrp="1"/>
          </p:cNvSpPr>
          <p:nvPr>
            <p:ph type="body" idx="14"/>
          </p:nvPr>
        </p:nvSpPr>
        <p:spPr>
          <a:xfrm>
            <a:off x="14804572" y="11811000"/>
            <a:ext cx="6792685" cy="533400"/>
          </a:xfrm>
          <a:prstGeom prst="rect">
            <a:avLst/>
          </a:prstGeom>
          <a:solidFill>
            <a:srgbClr val="C4172F"/>
          </a:solidFill>
          <a:ln w="9525" cap="flat" cmpd="sng">
            <a:solidFill>
              <a:srgbClr val="C4172F"/>
            </a:solidFill>
            <a:prstDash val="solid"/>
            <a:round/>
            <a:headEnd type="none" w="sm" len="sm"/>
            <a:tailEnd type="none" w="sm" len="sm"/>
          </a:ln>
        </p:spPr>
        <p:txBody>
          <a:bodyPr spcFirstLastPara="1" wrap="square" lIns="91425" tIns="91425" rIns="91425" bIns="91425" anchor="t" anchorCtr="0">
            <a:noAutofit/>
          </a:bodyPr>
          <a:lstStyle>
            <a:lvl1pPr marL="457200" marR="0" lvl="0" indent="-228600" algn="l" rtl="0">
              <a:lnSpc>
                <a:spcPct val="100000"/>
              </a:lnSpc>
              <a:spcBef>
                <a:spcPts val="420"/>
              </a:spcBef>
              <a:spcAft>
                <a:spcPts val="0"/>
              </a:spcAft>
              <a:buClr>
                <a:schemeClr val="lt1"/>
              </a:buClr>
              <a:buSzPts val="1400"/>
              <a:buFont typeface="Arial"/>
              <a:buNone/>
              <a:defRPr sz="2100" b="1" i="0" u="none" strike="noStrike" cap="none">
                <a:solidFill>
                  <a:schemeClr val="lt1"/>
                </a:solidFill>
                <a:latin typeface="Arial"/>
                <a:ea typeface="Arial"/>
                <a:cs typeface="Arial"/>
                <a:sym typeface="Arial"/>
              </a:defRPr>
            </a:lvl1pPr>
            <a:lvl2pPr marL="914400" marR="0" lvl="1" indent="-565150"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L="1371600" marR="0" lvl="2" indent="-514350"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L="1828800" marR="0" lvl="3"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L="2286000" marR="0" lvl="4"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19" name="Google Shape;19;p3"/>
          <p:cNvSpPr txBox="1">
            <a:spLocks noGrp="1"/>
          </p:cNvSpPr>
          <p:nvPr>
            <p:ph type="body" idx="15"/>
          </p:nvPr>
        </p:nvSpPr>
        <p:spPr>
          <a:xfrm>
            <a:off x="7576458" y="2819400"/>
            <a:ext cx="6792685" cy="13335001"/>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L="914400" marR="0" lvl="1" indent="-22860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2pPr>
            <a:lvl3pPr marL="1371600" marR="0" lvl="2"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3pPr>
            <a:lvl4pPr marL="1828800" marR="0" lvl="3"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4pPr>
            <a:lvl5pPr marL="2286000" marR="0" lvl="4" indent="-317500" algn="l" rtl="0">
              <a:lnSpc>
                <a:spcPct val="100000"/>
              </a:lnSpc>
              <a:spcBef>
                <a:spcPts val="280"/>
              </a:spcBef>
              <a:spcAft>
                <a:spcPts val="0"/>
              </a:spcAft>
              <a:buClr>
                <a:schemeClr val="dk1"/>
              </a:buClr>
              <a:buSzPts val="1400"/>
              <a:buFont typeface="Arial"/>
              <a:buChar char="»"/>
              <a:defRPr sz="1400" b="0" i="0" u="none" strike="noStrike" cap="none">
                <a:solidFill>
                  <a:schemeClr val="dk1"/>
                </a:solidFill>
                <a:latin typeface="Times New Roman"/>
                <a:ea typeface="Times New Roman"/>
                <a:cs typeface="Times New Roman"/>
                <a:sym typeface="Times New Roman"/>
              </a:defRPr>
            </a:lvl5pPr>
            <a:lvl6pPr marL="2743200" marR="0" lvl="5"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L="3200400" marR="0" lvl="6"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L="3657600" marR="0" lvl="7"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L="4114800" marR="0" lvl="8" indent="-476250"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0" name="Google Shape;20;p3"/>
          <p:cNvSpPr>
            <a:spLocks noGrp="1"/>
          </p:cNvSpPr>
          <p:nvPr>
            <p:ph type="pic" idx="16"/>
          </p:nvPr>
        </p:nvSpPr>
        <p:spPr>
          <a:xfrm>
            <a:off x="609602" y="457200"/>
            <a:ext cx="1567543" cy="1371600"/>
          </a:xfrm>
          <a:prstGeom prst="rect">
            <a:avLst/>
          </a:prstGeom>
          <a:solidFill>
            <a:schemeClr val="lt1"/>
          </a:solidFill>
          <a:ln>
            <a:noFill/>
          </a:ln>
        </p:spPr>
      </p:sp>
      <p:sp>
        <p:nvSpPr>
          <p:cNvPr id="21" name="Google Shape;21;p3"/>
          <p:cNvSpPr>
            <a:spLocks noGrp="1"/>
          </p:cNvSpPr>
          <p:nvPr>
            <p:ph type="pic" idx="17"/>
          </p:nvPr>
        </p:nvSpPr>
        <p:spPr>
          <a:xfrm>
            <a:off x="19855545" y="457200"/>
            <a:ext cx="1567543" cy="1371600"/>
          </a:xfrm>
          <a:prstGeom prst="rect">
            <a:avLst/>
          </a:prstGeom>
          <a:solidFill>
            <a:schemeClr val="lt1"/>
          </a:solidFill>
          <a:ln>
            <a:noFill/>
          </a:ln>
        </p:spPr>
      </p:sp>
      <p:sp>
        <p:nvSpPr>
          <p:cNvPr id="22" name="Google Shape;22;p3"/>
          <p:cNvSpPr>
            <a:spLocks noGrp="1"/>
          </p:cNvSpPr>
          <p:nvPr>
            <p:ph type="chart" idx="18"/>
          </p:nvPr>
        </p:nvSpPr>
        <p:spPr>
          <a:xfrm>
            <a:off x="8098974" y="8077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sp>
        <p:nvSpPr>
          <p:cNvPr id="23" name="Google Shape;23;p3"/>
          <p:cNvSpPr>
            <a:spLocks noGrp="1"/>
          </p:cNvSpPr>
          <p:nvPr>
            <p:ph type="chart" idx="19"/>
          </p:nvPr>
        </p:nvSpPr>
        <p:spPr>
          <a:xfrm>
            <a:off x="8098974" y="12268200"/>
            <a:ext cx="5747657" cy="33528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280"/>
              </a:spcBef>
              <a:spcAft>
                <a:spcPts val="0"/>
              </a:spcAft>
              <a:buClr>
                <a:schemeClr val="dk1"/>
              </a:buClr>
              <a:buSzPts val="1400"/>
              <a:buFont typeface="Arial"/>
              <a:buNone/>
              <a:defRPr sz="1400" b="0"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1060"/>
              </a:spcBef>
              <a:spcAft>
                <a:spcPts val="0"/>
              </a:spcAft>
              <a:buClr>
                <a:schemeClr val="dk1"/>
              </a:buClr>
              <a:buSzPts val="5300"/>
              <a:buFont typeface="Arial"/>
              <a:buChar char="–"/>
              <a:defRPr sz="53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900"/>
              </a:spcBef>
              <a:spcAft>
                <a:spcPts val="0"/>
              </a:spcAft>
              <a:buClr>
                <a:schemeClr val="dk1"/>
              </a:buClr>
              <a:buSzPts val="4500"/>
              <a:buFont typeface="Arial"/>
              <a:buChar char="•"/>
              <a:defRPr sz="45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780"/>
              </a:spcBef>
              <a:spcAft>
                <a:spcPts val="0"/>
              </a:spcAft>
              <a:buClr>
                <a:schemeClr val="dk1"/>
              </a:buClr>
              <a:buSzPts val="3900"/>
              <a:buFont typeface="Arial"/>
              <a:buChar char="•"/>
              <a:defRPr sz="3900" b="0" i="0" u="none" strike="noStrike" cap="none">
                <a:solidFill>
                  <a:schemeClr val="dk1"/>
                </a:solidFill>
                <a:latin typeface="Times New Roman"/>
                <a:ea typeface="Times New Roman"/>
                <a:cs typeface="Times New Roman"/>
                <a:sym typeface="Times New Roman"/>
              </a:defRPr>
            </a:lvl9pPr>
          </a:lstStyle>
          <a:p>
            <a:endParaRPr/>
          </a:p>
        </p:txBody>
      </p:sp>
      <p:pic>
        <p:nvPicPr>
          <p:cNvPr id="24" name="Google Shape;24;p3" descr="Logo.jpg"/>
          <p:cNvPicPr preferRelativeResize="0"/>
          <p:nvPr/>
        </p:nvPicPr>
        <p:blipFill rotWithShape="1">
          <a:blip r:embed="rId2">
            <a:alphaModFix/>
          </a:blip>
          <a:srcRect/>
          <a:stretch/>
        </p:blipFill>
        <p:spPr>
          <a:xfrm>
            <a:off x="20269200" y="16208386"/>
            <a:ext cx="1371600" cy="219456"/>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cbpp.org/research/federal-budget/block-granting-low-income-programs-leads-to-large-funding-declines-over" TargetMode="External"/><Relationship Id="rId13" Type="http://schemas.openxmlformats.org/officeDocument/2006/relationships/hyperlink" Target="https://www.qchron.com/editions/eastern/sewage-flood-at-so-jamaica-nycha-site/article_b2722482-4ab2-11e5-804d-33bbd2987f7c.html" TargetMode="External"/><Relationship Id="rId18" Type="http://schemas.openxmlformats.org/officeDocument/2006/relationships/hyperlink" Target="https://pubmed.ncbi.nlm.nih.gov/17954674/#:~:text=Also%2C%20hookworm%20not%20only%20occurs,its%20effect%20on%20worker%20productivity." TargetMode="External"/><Relationship Id="rId3" Type="http://schemas.openxmlformats.org/officeDocument/2006/relationships/hyperlink" Target="https://documents-dds-ny.un.org/doc/UNDOC/GEN/N09/479/35/PDF/N0947935.pdf?OpenElement" TargetMode="External"/><Relationship Id="rId21" Type="http://schemas.openxmlformats.org/officeDocument/2006/relationships/image" Target="../media/image3.png"/><Relationship Id="rId7" Type="http://schemas.openxmlformats.org/officeDocument/2006/relationships/hyperlink" Target="https://www.sciencedirect.com/science/article/pii/S0016718506001357#bib55" TargetMode="External"/><Relationship Id="rId12" Type="http://schemas.openxmlformats.org/officeDocument/2006/relationships/hyperlink" Target="https://www.circleofblue.org/2018/world/straight-pipes-foul-kentuckys-long-quest-clean-soiled-waters/" TargetMode="External"/><Relationship Id="rId17" Type="http://schemas.openxmlformats.org/officeDocument/2006/relationships/hyperlink" Target="https://www.humanrightscolumbia.org/sites/default/files/Flushed%20and%20Forgotten%20-%20FINAL%20%281%29.pdf" TargetMode="External"/><Relationship Id="rId2" Type="http://schemas.openxmlformats.org/officeDocument/2006/relationships/notesSlide" Target="../notesSlides/notesSlide1.xml"/><Relationship Id="rId16" Type="http://schemas.openxmlformats.org/officeDocument/2006/relationships/hyperlink" Target="https://fahe.org/straightpipe/" TargetMode="External"/><Relationship Id="rId20" Type="http://schemas.openxmlformats.org/officeDocument/2006/relationships/hyperlink" Target="https://www.researchgate.net/profile/Stephen-Gasteyer/publication/303399811_More_cost_per_drop_Water_rates_structural_inequality_and_race_in_the_united_states-the_case_of_michigan/links/63066fef61e4553b953648ab/More-cost-per-drop-Water-rates-structural-inequality-and-race-in-the-united-states-the-case-of-michigan.pdf" TargetMode="External"/><Relationship Id="rId1" Type="http://schemas.openxmlformats.org/officeDocument/2006/relationships/slideLayout" Target="../slideLayouts/slideLayout1.xml"/><Relationship Id="rId6" Type="http://schemas.openxmlformats.org/officeDocument/2006/relationships/hyperlink" Target="https://www.al.com/staff/charress/posts.html" TargetMode="External"/><Relationship Id="rId11" Type="http://schemas.openxmlformats.org/officeDocument/2006/relationships/hyperlink" Target="https://www.pnas.org/doi/10.1073/pnas.2007361117" TargetMode="External"/><Relationship Id="rId5" Type="http://schemas.openxmlformats.org/officeDocument/2006/relationships/hyperlink" Target="https://scholar.utc.edu/cgi/viewcontent.cgi?article=1391&amp;context=honors-theses" TargetMode="External"/><Relationship Id="rId15" Type="http://schemas.openxmlformats.org/officeDocument/2006/relationships/hyperlink" Target="https://southernspaces.org/2004/black-belt/" TargetMode="External"/><Relationship Id="rId10" Type="http://schemas.openxmlformats.org/officeDocument/2006/relationships/hyperlink" Target="https://iwaponline.com/jwh/article/4/S1/41/1711/Global-challenges-in-water-sanitation-and-health" TargetMode="External"/><Relationship Id="rId19" Type="http://schemas.openxmlformats.org/officeDocument/2006/relationships/hyperlink" Target="https://wires.onlinelibrary.wiley.com/doi/full/10.1002/wat2.1420" TargetMode="External"/><Relationship Id="rId4" Type="http://schemas.openxmlformats.org/officeDocument/2006/relationships/hyperlink" Target="https://www.unwater.org/water-facts/human-rights-water-and-sanitation" TargetMode="External"/><Relationship Id="rId9" Type="http://schemas.openxmlformats.org/officeDocument/2006/relationships/hyperlink" Target="https://link.springer.com/article/10.1007/s12403-013-0088-0" TargetMode="External"/><Relationship Id="rId14" Type="http://schemas.openxmlformats.org/officeDocument/2006/relationships/image" Target="../media/image2.jpg"/><Relationship Id="rId2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8"/>
        <p:cNvGrpSpPr/>
        <p:nvPr/>
      </p:nvGrpSpPr>
      <p:grpSpPr>
        <a:xfrm>
          <a:off x="0" y="0"/>
          <a:ext cx="0" cy="0"/>
          <a:chOff x="0" y="0"/>
          <a:chExt cx="0" cy="0"/>
        </a:xfrm>
      </p:grpSpPr>
      <p:sp>
        <p:nvSpPr>
          <p:cNvPr id="29" name="Google Shape;29;p1"/>
          <p:cNvSpPr txBox="1">
            <a:spLocks noGrp="1"/>
          </p:cNvSpPr>
          <p:nvPr>
            <p:ph type="title"/>
          </p:nvPr>
        </p:nvSpPr>
        <p:spPr>
          <a:xfrm>
            <a:off x="348343" y="304800"/>
            <a:ext cx="21248915" cy="1676400"/>
          </a:xfrm>
          <a:prstGeom prst="rect">
            <a:avLst/>
          </a:prstGeom>
          <a:solidFill>
            <a:srgbClr val="796A67">
              <a:alpha val="49803"/>
            </a:srgbClr>
          </a:solidFill>
          <a:ln>
            <a:noFill/>
          </a:ln>
        </p:spPr>
        <p:txBody>
          <a:bodyPr spcFirstLastPara="1" wrap="square" lIns="78350" tIns="39175" rIns="78350" bIns="39175" anchor="ctr" anchorCtr="1">
            <a:noAutofit/>
          </a:bodyPr>
          <a:lstStyle/>
          <a:p>
            <a:pPr marL="0" lvl="0" indent="0" algn="ctr" rtl="0">
              <a:lnSpc>
                <a:spcPct val="100000"/>
              </a:lnSpc>
              <a:spcBef>
                <a:spcPts val="0"/>
              </a:spcBef>
              <a:spcAft>
                <a:spcPts val="0"/>
              </a:spcAft>
              <a:buSzPts val="1400"/>
              <a:buNone/>
            </a:pPr>
            <a:r>
              <a:rPr lang="en-US" sz="4000" i="0" u="none" strike="noStrike">
                <a:solidFill>
                  <a:schemeClr val="lt1"/>
                </a:solidFill>
                <a:latin typeface="Times New Roman"/>
                <a:ea typeface="Times New Roman"/>
                <a:cs typeface="Times New Roman"/>
                <a:sym typeface="Times New Roman"/>
              </a:rPr>
              <a:t>Water Inequalities and Sanitation in Low-Income Areas</a:t>
            </a:r>
            <a:br>
              <a:rPr lang="en-US">
                <a:solidFill>
                  <a:schemeClr val="lt1"/>
                </a:solidFill>
                <a:latin typeface="Arial"/>
                <a:ea typeface="Arial"/>
                <a:cs typeface="Arial"/>
                <a:sym typeface="Arial"/>
              </a:rPr>
            </a:br>
            <a:r>
              <a:rPr lang="en-US">
                <a:solidFill>
                  <a:schemeClr val="lt1"/>
                </a:solidFill>
                <a:latin typeface="Times New Roman"/>
                <a:ea typeface="Times New Roman"/>
                <a:cs typeface="Times New Roman"/>
                <a:sym typeface="Times New Roman"/>
              </a:rPr>
              <a:t>- Kayla Atkins - </a:t>
            </a:r>
            <a:br>
              <a:rPr lang="en-US">
                <a:solidFill>
                  <a:schemeClr val="lt1"/>
                </a:solidFill>
                <a:latin typeface="Arial"/>
                <a:ea typeface="Arial"/>
                <a:cs typeface="Arial"/>
                <a:sym typeface="Arial"/>
              </a:rPr>
            </a:br>
            <a:r>
              <a:rPr lang="en-US">
                <a:solidFill>
                  <a:schemeClr val="lt1"/>
                </a:solidFill>
                <a:latin typeface="Times New Roman"/>
                <a:ea typeface="Times New Roman"/>
                <a:cs typeface="Times New Roman"/>
                <a:sym typeface="Times New Roman"/>
              </a:rPr>
              <a:t>Hillside High School </a:t>
            </a:r>
            <a:endParaRPr sz="3100" b="1" i="0" u="none" strike="noStrike" cap="none">
              <a:solidFill>
                <a:schemeClr val="lt1"/>
              </a:solidFill>
              <a:latin typeface="Times New Roman"/>
              <a:ea typeface="Times New Roman"/>
              <a:cs typeface="Times New Roman"/>
              <a:sym typeface="Times New Roman"/>
            </a:endParaRPr>
          </a:p>
        </p:txBody>
      </p:sp>
      <p:sp>
        <p:nvSpPr>
          <p:cNvPr id="30" name="Google Shape;30;p1"/>
          <p:cNvSpPr txBox="1">
            <a:spLocks noGrp="1"/>
          </p:cNvSpPr>
          <p:nvPr>
            <p:ph type="body" idx="1"/>
          </p:nvPr>
        </p:nvSpPr>
        <p:spPr>
          <a:xfrm>
            <a:off x="423065" y="2158118"/>
            <a:ext cx="6792685" cy="533400"/>
          </a:xfrm>
          <a:prstGeom prst="rect">
            <a:avLst/>
          </a:prstGeom>
          <a:solidFill>
            <a:srgbClr val="796A67"/>
          </a:solidFill>
          <a:ln>
            <a:noFill/>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a:solidFill>
                  <a:schemeClr val="lt1"/>
                </a:solidFill>
                <a:latin typeface="Arial"/>
                <a:ea typeface="Arial"/>
                <a:cs typeface="Arial"/>
                <a:sym typeface="Arial"/>
              </a:rPr>
              <a:t>    Introduction</a:t>
            </a:r>
            <a:endParaRPr sz="3000" b="1" i="0" u="none" strike="noStrike" cap="none">
              <a:solidFill>
                <a:schemeClr val="lt1"/>
              </a:solidFill>
              <a:latin typeface="Arial"/>
              <a:ea typeface="Arial"/>
              <a:cs typeface="Arial"/>
              <a:sym typeface="Arial"/>
            </a:endParaRPr>
          </a:p>
        </p:txBody>
      </p:sp>
      <p:sp>
        <p:nvSpPr>
          <p:cNvPr id="31" name="Google Shape;31;p1"/>
          <p:cNvSpPr txBox="1">
            <a:spLocks noGrp="1"/>
          </p:cNvSpPr>
          <p:nvPr>
            <p:ph type="body" idx="2"/>
          </p:nvPr>
        </p:nvSpPr>
        <p:spPr>
          <a:xfrm>
            <a:off x="-317975" y="2691525"/>
            <a:ext cx="7963500" cy="2884800"/>
          </a:xfrm>
          <a:prstGeom prst="rect">
            <a:avLst/>
          </a:prstGeom>
          <a:noFill/>
          <a:ln>
            <a:noFill/>
          </a:ln>
        </p:spPr>
        <p:txBody>
          <a:bodyPr spcFirstLastPara="1" wrap="square" lIns="78350" tIns="39175" rIns="78350" bIns="39175" anchor="t" anchorCtr="0">
            <a:noAutofit/>
          </a:bodyPr>
          <a:lstStyle/>
          <a:p>
            <a:pPr marL="685800" lvl="0" indent="0" algn="l" rtl="0">
              <a:lnSpc>
                <a:spcPct val="100000"/>
              </a:lnSpc>
              <a:spcBef>
                <a:spcPts val="280"/>
              </a:spcBef>
              <a:spcAft>
                <a:spcPts val="0"/>
              </a:spcAft>
              <a:buSzPts val="1400"/>
              <a:buNone/>
            </a:pPr>
            <a:r>
              <a:rPr lang="en-US" sz="1700" b="0" i="0" u="none" strike="noStrike">
                <a:solidFill>
                  <a:srgbClr val="000000"/>
                </a:solidFill>
                <a:latin typeface="Times New Roman"/>
                <a:ea typeface="Times New Roman"/>
                <a:cs typeface="Times New Roman"/>
                <a:sym typeface="Times New Roman"/>
              </a:rPr>
              <a:t>Access to water and sanitation is recognized by The United States as a human right</a:t>
            </a: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a:t>
            </a:r>
            <a:r>
              <a:rPr lang="en-US" sz="1700" b="0" i="0" strike="noStrike">
                <a:solidFill>
                  <a:srgbClr val="134F5C"/>
                </a:solidFill>
                <a:uFill>
                  <a:noFill/>
                </a:uFill>
                <a:latin typeface="Times New Roman"/>
                <a:ea typeface="Times New Roman"/>
                <a:cs typeface="Times New Roman"/>
                <a:sym typeface="Times New Roman"/>
                <a:hlinkClick r:id="rId3">
                  <a:extLst>
                    <a:ext uri="{A12FA001-AC4F-418D-AE19-62706E023703}">
                      <ahyp:hlinkClr xmlns:ahyp="http://schemas.microsoft.com/office/drawing/2018/hyperlinkcolor" val="tx"/>
                    </a:ext>
                  </a:extLst>
                </a:hlinkClick>
              </a:rPr>
              <a:t>GAUN</a:t>
            </a:r>
            <a:r>
              <a:rPr lang="en-US" sz="1700" b="0" i="0" u="none" strike="noStrike">
                <a:solidFill>
                  <a:srgbClr val="000000"/>
                </a:solidFill>
                <a:latin typeface="Times New Roman"/>
                <a:ea typeface="Times New Roman"/>
                <a:cs typeface="Times New Roman"/>
                <a:sym typeface="Times New Roman"/>
              </a:rPr>
              <a:t>) </a:t>
            </a:r>
            <a:r>
              <a:rPr lang="en-US" sz="1700">
                <a:solidFill>
                  <a:srgbClr val="000000"/>
                </a:solidFill>
              </a:rPr>
              <a:t>f</a:t>
            </a:r>
            <a:r>
              <a:rPr lang="en-US" sz="1700" b="0" i="0" u="none" strike="noStrike">
                <a:solidFill>
                  <a:srgbClr val="000000"/>
                </a:solidFill>
                <a:latin typeface="Times New Roman"/>
                <a:ea typeface="Times New Roman"/>
                <a:cs typeface="Times New Roman"/>
                <a:sym typeface="Times New Roman"/>
              </a:rPr>
              <a:t>undamental to all health, dignity, and </a:t>
            </a:r>
            <a:r>
              <a:rPr lang="en-US" sz="1700">
                <a:solidFill>
                  <a:srgbClr val="000000"/>
                </a:solidFill>
              </a:rPr>
              <a:t>p</a:t>
            </a:r>
            <a:r>
              <a:rPr lang="en-US" sz="1700" b="0" i="0" u="none" strike="noStrike">
                <a:solidFill>
                  <a:srgbClr val="000000"/>
                </a:solidFill>
                <a:latin typeface="Times New Roman"/>
                <a:ea typeface="Times New Roman"/>
                <a:cs typeface="Times New Roman"/>
                <a:sym typeface="Times New Roman"/>
              </a:rPr>
              <a:t>rosperity(</a:t>
            </a:r>
            <a:r>
              <a:rPr lang="en-US" sz="1700" b="0" i="0" strike="noStrike">
                <a:solidFill>
                  <a:srgbClr val="134F5C"/>
                </a:solidFill>
                <a:uFill>
                  <a:noFill/>
                </a:uFill>
                <a:latin typeface="Times New Roman"/>
                <a:ea typeface="Times New Roman"/>
                <a:cs typeface="Times New Roman"/>
                <a:sym typeface="Times New Roman"/>
                <a:hlinkClick r:id="rId4">
                  <a:extLst>
                    <a:ext uri="{A12FA001-AC4F-418D-AE19-62706E023703}">
                      <ahyp:hlinkClr xmlns:ahyp="http://schemas.microsoft.com/office/drawing/2018/hyperlinkcolor" val="tx"/>
                    </a:ext>
                  </a:extLst>
                </a:hlinkClick>
              </a:rPr>
              <a:t>UN</a:t>
            </a:r>
            <a:r>
              <a:rPr lang="en-US" sz="1700" b="0" i="0" u="none" strike="noStrike">
                <a:solidFill>
                  <a:srgbClr val="000000"/>
                </a:solidFill>
                <a:latin typeface="Times New Roman"/>
                <a:ea typeface="Times New Roman"/>
                <a:cs typeface="Times New Roman"/>
                <a:sym typeface="Times New Roman"/>
              </a:rPr>
              <a:t>). However, more than four hundred thousand people in impoverished areas are deprived of this right. (</a:t>
            </a:r>
            <a:r>
              <a:rPr lang="en-US" sz="1700" b="0" i="0" strike="noStrike">
                <a:solidFill>
                  <a:srgbClr val="134F5C"/>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Indra Khalsa</a:t>
            </a:r>
            <a:r>
              <a:rPr lang="en-US" sz="1700" b="0" i="0" u="none" strike="noStrike">
                <a:solidFill>
                  <a:srgbClr val="000000"/>
                </a:solidFill>
                <a:latin typeface="Times New Roman"/>
                <a:ea typeface="Times New Roman"/>
                <a:cs typeface="Times New Roman"/>
                <a:sym typeface="Times New Roman"/>
              </a:rPr>
              <a:t>) These people have been dealt these hands in these areas rooting all the way back to the late 1900s built on systematic racism, painful long periods of neglect and ignorance.</a:t>
            </a:r>
            <a:r>
              <a:rPr lang="en-US" sz="1700">
                <a:solidFill>
                  <a:srgbClr val="000000"/>
                </a:solidFill>
              </a:rPr>
              <a:t> (</a:t>
            </a:r>
            <a:r>
              <a:rPr lang="en-US" sz="1700">
                <a:solidFill>
                  <a:srgbClr val="003369"/>
                </a:solidFill>
                <a:highlight>
                  <a:srgbClr val="FFFFFF"/>
                </a:highlight>
                <a:uFill>
                  <a:noFill/>
                </a:uFill>
                <a:hlinkClick r:id="rId6">
                  <a:extLst>
                    <a:ext uri="{A12FA001-AC4F-418D-AE19-62706E023703}">
                      <ahyp:hlinkClr xmlns:ahyp="http://schemas.microsoft.com/office/drawing/2018/hyperlinkcolor" val="tx"/>
                    </a:ext>
                  </a:extLst>
                </a:hlinkClick>
              </a:rPr>
              <a:t>Christopher Harress</a:t>
            </a:r>
            <a:r>
              <a:rPr lang="en-US" sz="1700">
                <a:solidFill>
                  <a:srgbClr val="000000"/>
                </a:solidFill>
              </a:rPr>
              <a:t>)(</a:t>
            </a:r>
            <a:r>
              <a:rPr lang="en-US" sz="1700" u="sng">
                <a:solidFill>
                  <a:srgbClr val="134F5C"/>
                </a:solidFill>
                <a:hlinkClick r:id="rId7">
                  <a:extLst>
                    <a:ext uri="{A12FA001-AC4F-418D-AE19-62706E023703}">
                      <ahyp:hlinkClr xmlns:ahyp="http://schemas.microsoft.com/office/drawing/2018/hyperlinkcolor" val="tx"/>
                    </a:ext>
                  </a:extLst>
                </a:hlinkClick>
              </a:rPr>
              <a:t>James L. Wescoat Jr</a:t>
            </a:r>
            <a:r>
              <a:rPr lang="en-US" sz="1700">
                <a:solidFill>
                  <a:srgbClr val="000000"/>
                </a:solidFill>
              </a:rPr>
              <a:t>)</a:t>
            </a:r>
            <a:endParaRPr sz="1700" u="sng"/>
          </a:p>
          <a:p>
            <a:pPr marL="685800" lvl="0" indent="0" algn="l" rtl="0">
              <a:lnSpc>
                <a:spcPct val="100000"/>
              </a:lnSpc>
              <a:spcBef>
                <a:spcPts val="280"/>
              </a:spcBef>
              <a:spcAft>
                <a:spcPts val="0"/>
              </a:spcAft>
              <a:buSzPts val="1400"/>
              <a:buNone/>
            </a:pPr>
            <a:r>
              <a:rPr lang="en-US" sz="2000" b="1" u="sng"/>
              <a:t>Research Question </a:t>
            </a:r>
            <a:endParaRPr/>
          </a:p>
          <a:p>
            <a:pPr marL="685800" lvl="0" indent="0" algn="l" rtl="0">
              <a:lnSpc>
                <a:spcPct val="100000"/>
              </a:lnSpc>
              <a:spcBef>
                <a:spcPts val="280"/>
              </a:spcBef>
              <a:spcAft>
                <a:spcPts val="0"/>
              </a:spcAft>
              <a:buSzPts val="1400"/>
              <a:buNone/>
            </a:pPr>
            <a:r>
              <a:rPr lang="en-US" sz="1700" b="0" i="0" u="none" strike="noStrike">
                <a:solidFill>
                  <a:srgbClr val="000000"/>
                </a:solidFill>
                <a:latin typeface="Times New Roman"/>
                <a:ea typeface="Times New Roman"/>
                <a:cs typeface="Times New Roman"/>
                <a:sym typeface="Times New Roman"/>
              </a:rPr>
              <a:t>How does the neglect of proper sanitation and water treatment impact low-income communities?</a:t>
            </a:r>
            <a:endParaRPr/>
          </a:p>
          <a:p>
            <a:pPr marL="457200" lvl="0" indent="0" algn="l" rtl="0">
              <a:lnSpc>
                <a:spcPct val="100000"/>
              </a:lnSpc>
              <a:spcBef>
                <a:spcPts val="0"/>
              </a:spcBef>
              <a:spcAft>
                <a:spcPts val="0"/>
              </a:spcAft>
              <a:buSzPts val="1400"/>
              <a:buNone/>
            </a:pPr>
            <a:r>
              <a:rPr lang="en-US" sz="2000" b="1"/>
              <a:t>   </a:t>
            </a:r>
            <a:r>
              <a:rPr lang="en-US" sz="2000" b="1" u="sng"/>
              <a:t>Thesis Statement </a:t>
            </a:r>
            <a:endParaRPr sz="3600"/>
          </a:p>
          <a:p>
            <a:pPr marL="0" lvl="0" indent="457200" algn="l" rtl="0">
              <a:lnSpc>
                <a:spcPct val="100000"/>
              </a:lnSpc>
              <a:spcBef>
                <a:spcPts val="0"/>
              </a:spcBef>
              <a:spcAft>
                <a:spcPts val="0"/>
              </a:spcAft>
              <a:buSzPts val="1400"/>
              <a:buNone/>
            </a:pP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The neglect of proper sanitation and water treatment impacts low-income </a:t>
            </a:r>
            <a:endParaRPr sz="1700" b="0" i="0" u="none" strike="noStrike">
              <a:solidFill>
                <a:srgbClr val="000000"/>
              </a:solidFill>
              <a:latin typeface="Times New Roman"/>
              <a:ea typeface="Times New Roman"/>
              <a:cs typeface="Times New Roman"/>
              <a:sym typeface="Times New Roman"/>
            </a:endParaRPr>
          </a:p>
          <a:p>
            <a:pPr marL="0" lvl="0" indent="457200" algn="l" rtl="0">
              <a:lnSpc>
                <a:spcPct val="100000"/>
              </a:lnSpc>
              <a:spcBef>
                <a:spcPts val="0"/>
              </a:spcBef>
              <a:spcAft>
                <a:spcPts val="0"/>
              </a:spcAft>
              <a:buSzPts val="1400"/>
              <a:buNone/>
            </a:pP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communities through lack of proper infrastructure, the insufficiency of protective </a:t>
            </a:r>
            <a:endParaRPr sz="1700" b="0" i="0" u="none" strike="noStrike">
              <a:solidFill>
                <a:srgbClr val="000000"/>
              </a:solidFill>
              <a:latin typeface="Times New Roman"/>
              <a:ea typeface="Times New Roman"/>
              <a:cs typeface="Times New Roman"/>
              <a:sym typeface="Times New Roman"/>
            </a:endParaRPr>
          </a:p>
          <a:p>
            <a:pPr marL="0" lvl="0" indent="457200" algn="l" rtl="0">
              <a:lnSpc>
                <a:spcPct val="100000"/>
              </a:lnSpc>
              <a:spcBef>
                <a:spcPts val="0"/>
              </a:spcBef>
              <a:spcAft>
                <a:spcPts val="0"/>
              </a:spcAft>
              <a:buSzPts val="1400"/>
              <a:buNone/>
            </a:pP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policies, and the declining health of the inhabitants due to these non-individual </a:t>
            </a:r>
            <a:endParaRPr sz="1700" b="0" i="0" u="none" strike="noStrike">
              <a:solidFill>
                <a:srgbClr val="000000"/>
              </a:solidFill>
              <a:latin typeface="Times New Roman"/>
              <a:ea typeface="Times New Roman"/>
              <a:cs typeface="Times New Roman"/>
              <a:sym typeface="Times New Roman"/>
            </a:endParaRPr>
          </a:p>
          <a:p>
            <a:pPr marL="0" lvl="0" indent="457200" algn="l" rtl="0">
              <a:lnSpc>
                <a:spcPct val="100000"/>
              </a:lnSpc>
              <a:spcBef>
                <a:spcPts val="0"/>
              </a:spcBef>
              <a:spcAft>
                <a:spcPts val="0"/>
              </a:spcAft>
              <a:buSzPts val="1400"/>
              <a:buNone/>
            </a:pP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factors. </a:t>
            </a:r>
            <a:endParaRPr sz="1700" b="0"/>
          </a:p>
          <a:p>
            <a:pPr marL="685800" lvl="0" indent="0" algn="l" rtl="0">
              <a:lnSpc>
                <a:spcPct val="100000"/>
              </a:lnSpc>
              <a:spcBef>
                <a:spcPts val="280"/>
              </a:spcBef>
              <a:spcAft>
                <a:spcPts val="0"/>
              </a:spcAft>
              <a:buSzPts val="1400"/>
              <a:buNone/>
            </a:pPr>
            <a:r>
              <a:rPr lang="en-US" sz="2000" b="1" i="0" u="sng" strike="noStrike">
                <a:solidFill>
                  <a:srgbClr val="000000"/>
                </a:solidFill>
                <a:latin typeface="Times New Roman"/>
                <a:ea typeface="Times New Roman"/>
                <a:cs typeface="Times New Roman"/>
                <a:sym typeface="Times New Roman"/>
              </a:rPr>
              <a:t>Methodology</a:t>
            </a:r>
            <a:endParaRPr/>
          </a:p>
          <a:p>
            <a:pPr marL="685800" marR="0" lvl="0" indent="0" algn="l" rtl="0">
              <a:lnSpc>
                <a:spcPct val="100000"/>
              </a:lnSpc>
              <a:spcBef>
                <a:spcPts val="280"/>
              </a:spcBef>
              <a:spcAft>
                <a:spcPts val="0"/>
              </a:spcAft>
              <a:buClr>
                <a:schemeClr val="dk1"/>
              </a:buClr>
              <a:buSzPts val="1400"/>
              <a:buFont typeface="Arial"/>
              <a:buNone/>
            </a:pPr>
            <a:r>
              <a:rPr lang="en-US" sz="1700" i="0" u="none" strike="noStrike">
                <a:solidFill>
                  <a:srgbClr val="000000"/>
                </a:solidFill>
                <a:latin typeface="Times New Roman"/>
                <a:ea typeface="Times New Roman"/>
                <a:cs typeface="Times New Roman"/>
                <a:sym typeface="Times New Roman"/>
              </a:rPr>
              <a:t>I conducted research on low-income communities in terms of their water insecurities and water infrastructure. </a:t>
            </a:r>
            <a:r>
              <a:rPr lang="en-US" sz="1700">
                <a:solidFill>
                  <a:srgbClr val="000000"/>
                </a:solidFill>
              </a:rPr>
              <a:t>I gathered</a:t>
            </a:r>
            <a:r>
              <a:rPr lang="en-US" sz="1700" i="0" u="none" strike="noStrike">
                <a:solidFill>
                  <a:srgbClr val="000000"/>
                </a:solidFill>
                <a:latin typeface="Times New Roman"/>
                <a:ea typeface="Times New Roman"/>
                <a:cs typeface="Times New Roman"/>
                <a:sym typeface="Times New Roman"/>
              </a:rPr>
              <a:t> information from Google Scholar </a:t>
            </a:r>
            <a:r>
              <a:rPr lang="en-US" sz="1700">
                <a:solidFill>
                  <a:srgbClr val="000000"/>
                </a:solidFill>
              </a:rPr>
              <a:t>focused </a:t>
            </a:r>
            <a:r>
              <a:rPr lang="en-US" sz="1700" i="0" u="none" strike="noStrike">
                <a:solidFill>
                  <a:srgbClr val="000000"/>
                </a:solidFill>
                <a:latin typeface="Times New Roman"/>
                <a:ea typeface="Times New Roman"/>
                <a:cs typeface="Times New Roman"/>
                <a:sym typeface="Times New Roman"/>
              </a:rPr>
              <a:t>around the black belt (Southern States) and Flint, Michigan with qualitative, quantitative, and secondary data. </a:t>
            </a:r>
            <a:endParaRPr sz="1700"/>
          </a:p>
          <a:p>
            <a:pPr marL="457200" marR="0" lvl="0" indent="-228600" algn="l" rtl="0">
              <a:lnSpc>
                <a:spcPct val="100000"/>
              </a:lnSpc>
              <a:spcBef>
                <a:spcPts val="280"/>
              </a:spcBef>
              <a:spcAft>
                <a:spcPts val="0"/>
              </a:spcAft>
              <a:buClr>
                <a:schemeClr val="dk1"/>
              </a:buClr>
              <a:buSzPts val="1400"/>
              <a:buFont typeface="Arial"/>
              <a:buNone/>
            </a:pPr>
            <a:endParaRPr sz="1600">
              <a:solidFill>
                <a:schemeClr val="dk1"/>
              </a:solidFill>
            </a:endParaRPr>
          </a:p>
        </p:txBody>
      </p:sp>
      <p:sp>
        <p:nvSpPr>
          <p:cNvPr id="32" name="Google Shape;32;p1"/>
          <p:cNvSpPr txBox="1">
            <a:spLocks noGrp="1"/>
          </p:cNvSpPr>
          <p:nvPr>
            <p:ph type="body" idx="3"/>
          </p:nvPr>
        </p:nvSpPr>
        <p:spPr>
          <a:xfrm>
            <a:off x="423100" y="8230417"/>
            <a:ext cx="6792600" cy="533400"/>
          </a:xfrm>
          <a:prstGeom prst="rect">
            <a:avLst/>
          </a:prstGeom>
          <a:solidFill>
            <a:srgbClr val="796A67"/>
          </a:solidFill>
          <a:ln>
            <a:noFill/>
          </a:ln>
        </p:spPr>
        <p:txBody>
          <a:bodyPr spcFirstLastPara="1" wrap="square" lIns="78350" tIns="39175" rIns="78350" bIns="39175" anchor="t" anchorCtr="0">
            <a:noAutofit/>
          </a:bodyPr>
          <a:lstStyle/>
          <a:p>
            <a:pPr marL="1828800" lvl="0" indent="457200" algn="l" rtl="0">
              <a:lnSpc>
                <a:spcPct val="100000"/>
              </a:lnSpc>
              <a:spcBef>
                <a:spcPts val="0"/>
              </a:spcBef>
              <a:spcAft>
                <a:spcPts val="0"/>
              </a:spcAft>
              <a:buSzPts val="1400"/>
              <a:buNone/>
            </a:pPr>
            <a:r>
              <a:rPr lang="en-US" sz="3000">
                <a:solidFill>
                  <a:schemeClr val="lt1"/>
                </a:solidFill>
                <a:latin typeface="Arial"/>
                <a:ea typeface="Arial"/>
                <a:cs typeface="Arial"/>
                <a:sym typeface="Arial"/>
              </a:rPr>
              <a:t>Background </a:t>
            </a:r>
            <a:endParaRPr sz="3000" b="1" i="0" u="none" strike="noStrike" cap="none">
              <a:solidFill>
                <a:schemeClr val="lt1"/>
              </a:solidFill>
              <a:latin typeface="Arial"/>
              <a:ea typeface="Arial"/>
              <a:cs typeface="Arial"/>
              <a:sym typeface="Arial"/>
            </a:endParaRPr>
          </a:p>
        </p:txBody>
      </p:sp>
      <p:sp>
        <p:nvSpPr>
          <p:cNvPr id="33" name="Google Shape;33;p1"/>
          <p:cNvSpPr txBox="1">
            <a:spLocks noGrp="1"/>
          </p:cNvSpPr>
          <p:nvPr>
            <p:ph type="body" idx="7"/>
          </p:nvPr>
        </p:nvSpPr>
        <p:spPr>
          <a:xfrm>
            <a:off x="7873767" y="2158118"/>
            <a:ext cx="6792685" cy="533400"/>
          </a:xfrm>
          <a:prstGeom prst="rect">
            <a:avLst/>
          </a:prstGeom>
          <a:solidFill>
            <a:srgbClr val="796A67"/>
          </a:solidFill>
          <a:ln>
            <a:noFill/>
          </a:ln>
        </p:spPr>
        <p:txBody>
          <a:bodyPr spcFirstLastPara="1" wrap="square" lIns="78350" tIns="39175" rIns="78350" bIns="39175" anchor="t" anchorCtr="0">
            <a:noAutofit/>
          </a:bodyPr>
          <a:lstStyle/>
          <a:p>
            <a:pPr marL="0" lvl="0" indent="0" algn="l" rtl="0">
              <a:lnSpc>
                <a:spcPct val="100000"/>
              </a:lnSpc>
              <a:spcBef>
                <a:spcPts val="0"/>
              </a:spcBef>
              <a:spcAft>
                <a:spcPts val="0"/>
              </a:spcAft>
              <a:buSzPts val="1400"/>
              <a:buNone/>
            </a:pPr>
            <a:r>
              <a:rPr lang="en-US" sz="3000">
                <a:solidFill>
                  <a:schemeClr val="lt1"/>
                </a:solidFill>
                <a:latin typeface="Arial"/>
                <a:ea typeface="Arial"/>
                <a:cs typeface="Arial"/>
                <a:sym typeface="Arial"/>
              </a:rPr>
              <a:t>                   Data Analysis </a:t>
            </a:r>
            <a:endParaRPr sz="3000" b="1" i="0" u="none" strike="noStrike" cap="none">
              <a:solidFill>
                <a:schemeClr val="lt1"/>
              </a:solidFill>
              <a:latin typeface="Arial"/>
              <a:ea typeface="Arial"/>
              <a:cs typeface="Arial"/>
              <a:sym typeface="Arial"/>
            </a:endParaRPr>
          </a:p>
        </p:txBody>
      </p:sp>
      <p:sp>
        <p:nvSpPr>
          <p:cNvPr id="34" name="Google Shape;34;p1"/>
          <p:cNvSpPr txBox="1">
            <a:spLocks noGrp="1"/>
          </p:cNvSpPr>
          <p:nvPr>
            <p:ph type="body" idx="8"/>
          </p:nvPr>
        </p:nvSpPr>
        <p:spPr>
          <a:xfrm>
            <a:off x="14483600" y="14001725"/>
            <a:ext cx="7536300" cy="2331600"/>
          </a:xfrm>
          <a:prstGeom prst="rect">
            <a:avLst/>
          </a:prstGeom>
          <a:noFill/>
          <a:ln>
            <a:noFill/>
          </a:ln>
        </p:spPr>
        <p:txBody>
          <a:bodyPr spcFirstLastPara="1" wrap="square" lIns="78350" tIns="39175" rIns="78350" bIns="39175" anchor="t" anchorCtr="0">
            <a:noAutofit/>
          </a:bodyPr>
          <a:lstStyle/>
          <a:p>
            <a:pPr marL="546100" marR="0" lvl="0" indent="0" algn="l" rtl="0">
              <a:lnSpc>
                <a:spcPct val="100000"/>
              </a:lnSpc>
              <a:spcBef>
                <a:spcPts val="0"/>
              </a:spcBef>
              <a:spcAft>
                <a:spcPts val="0"/>
              </a:spcAft>
              <a:buClr>
                <a:schemeClr val="dk1"/>
              </a:buClr>
              <a:buSzPts val="1400"/>
              <a:buFont typeface="Arial"/>
              <a:buNone/>
            </a:pPr>
            <a:r>
              <a:rPr lang="en-US" sz="1700" b="0" i="0" u="none" strike="noStrike">
                <a:solidFill>
                  <a:srgbClr val="161719"/>
                </a:solidFill>
                <a:latin typeface="Times New Roman"/>
                <a:ea typeface="Times New Roman"/>
                <a:cs typeface="Times New Roman"/>
                <a:sym typeface="Times New Roman"/>
              </a:rPr>
              <a:t>Taking everything into account, there is clear information supporting the neglect surrounding low-income areas in terms of </a:t>
            </a:r>
            <a:r>
              <a:rPr lang="en-US" sz="1700">
                <a:solidFill>
                  <a:srgbClr val="161719"/>
                </a:solidFill>
              </a:rPr>
              <a:t>s</a:t>
            </a:r>
            <a:r>
              <a:rPr lang="en-US" sz="1700" b="0" i="0" u="none" strike="noStrike">
                <a:solidFill>
                  <a:srgbClr val="161719"/>
                </a:solidFill>
                <a:latin typeface="Times New Roman"/>
                <a:ea typeface="Times New Roman"/>
                <a:cs typeface="Times New Roman"/>
                <a:sym typeface="Times New Roman"/>
              </a:rPr>
              <a:t>anitation and water infrastructure. </a:t>
            </a:r>
            <a:r>
              <a:rPr lang="en-US" sz="1700">
                <a:solidFill>
                  <a:srgbClr val="161719"/>
                </a:solidFill>
              </a:rPr>
              <a:t>Only 0.3% of the United States struggle with water inequalities that’s still about </a:t>
            </a:r>
            <a:r>
              <a:rPr lang="en-US" sz="1700">
                <a:highlight>
                  <a:srgbClr val="F7F4F9"/>
                </a:highlight>
              </a:rPr>
              <a:t>1.1 billion people lacking access to improved water supplies and 2.6 billion people lack adequate sanitation with </a:t>
            </a:r>
            <a:r>
              <a:rPr lang="en-US" sz="1700"/>
              <a:t>73% of households located in cities. Due to neglect, the case was overlooked and continues today. Funding for the areas needs to be initiated on a national level, and water literacy needs to be put into action. People need to know their rights and exercise it self-evidently according to the constitution. </a:t>
            </a:r>
            <a:endParaRPr sz="1700"/>
          </a:p>
          <a:p>
            <a:pPr marL="654956" marR="0" lvl="0" indent="-566056" algn="l" rtl="0">
              <a:lnSpc>
                <a:spcPct val="100000"/>
              </a:lnSpc>
              <a:spcBef>
                <a:spcPts val="0"/>
              </a:spcBef>
              <a:spcAft>
                <a:spcPts val="0"/>
              </a:spcAft>
              <a:buClr>
                <a:schemeClr val="dk1"/>
              </a:buClr>
              <a:buSzPts val="1400"/>
              <a:buFont typeface="Arial"/>
              <a:buNone/>
            </a:pPr>
            <a:endParaRPr sz="1700">
              <a:solidFill>
                <a:srgbClr val="161719"/>
              </a:solidFill>
            </a:endParaRPr>
          </a:p>
        </p:txBody>
      </p:sp>
      <p:sp>
        <p:nvSpPr>
          <p:cNvPr id="35" name="Google Shape;35;p1"/>
          <p:cNvSpPr txBox="1">
            <a:spLocks noGrp="1"/>
          </p:cNvSpPr>
          <p:nvPr>
            <p:ph type="body" idx="9"/>
          </p:nvPr>
        </p:nvSpPr>
        <p:spPr>
          <a:xfrm>
            <a:off x="15093135" y="8268988"/>
            <a:ext cx="6792600" cy="533400"/>
          </a:xfrm>
          <a:prstGeom prst="rect">
            <a:avLst/>
          </a:prstGeom>
          <a:solidFill>
            <a:srgbClr val="5F5656"/>
          </a:solidFill>
          <a:ln>
            <a:noFill/>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ea typeface="Calibri"/>
                <a:cs typeface="Calibri"/>
                <a:sym typeface="Calibri"/>
              </a:rPr>
              <a:t>Results </a:t>
            </a:r>
            <a:endParaRPr lang="en-US" sz="3000" i="0" u="none" strike="noStrike" cap="none" dirty="0">
              <a:ea typeface="Calibri"/>
              <a:cs typeface="Calibri"/>
            </a:endParaRPr>
          </a:p>
        </p:txBody>
      </p:sp>
      <p:sp>
        <p:nvSpPr>
          <p:cNvPr id="36" name="Google Shape;36;p1"/>
          <p:cNvSpPr txBox="1">
            <a:spLocks noGrp="1"/>
          </p:cNvSpPr>
          <p:nvPr>
            <p:ph type="body" idx="13"/>
          </p:nvPr>
        </p:nvSpPr>
        <p:spPr>
          <a:xfrm>
            <a:off x="14430500" y="660800"/>
            <a:ext cx="7642500" cy="3044400"/>
          </a:xfrm>
          <a:prstGeom prst="rect">
            <a:avLst/>
          </a:prstGeom>
          <a:noFill/>
          <a:ln>
            <a:noFill/>
          </a:ln>
        </p:spPr>
        <p:txBody>
          <a:bodyPr spcFirstLastPara="1" wrap="square" lIns="78350" tIns="39175" rIns="78350" bIns="39175" anchor="t" anchorCtr="0">
            <a:noAutofit/>
          </a:bodyPr>
          <a:lstStyle/>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654956" lvl="0" indent="-566056" algn="ctr"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546100" lvl="0" indent="0" algn="l" rtl="0">
              <a:lnSpc>
                <a:spcPct val="100000"/>
              </a:lnSpc>
              <a:spcBef>
                <a:spcPts val="0"/>
              </a:spcBef>
              <a:spcAft>
                <a:spcPts val="0"/>
              </a:spcAft>
              <a:buSzPts val="1400"/>
              <a:buNone/>
            </a:pPr>
            <a:r>
              <a:rPr lang="en-US" sz="1700" b="0" i="0" u="none" strike="noStrike">
                <a:solidFill>
                  <a:srgbClr val="161719"/>
                </a:solidFill>
                <a:latin typeface="Times New Roman"/>
                <a:ea typeface="Times New Roman"/>
                <a:cs typeface="Times New Roman"/>
                <a:sym typeface="Times New Roman"/>
              </a:rPr>
              <a:t>(This graph illustrates the neglect easily done (Federally) by the deterioration of funding for housing, health, and grants as well as depicting a cut in budgets including water infrastructure due to inflation over time. This puts the beneficiaries of these grants in an area of insecurity or instability. )</a:t>
            </a:r>
            <a:endParaRPr/>
          </a:p>
          <a:p>
            <a:pPr marL="654956" lvl="0" indent="-566056" algn="l" rtl="0">
              <a:lnSpc>
                <a:spcPct val="100000"/>
              </a:lnSpc>
              <a:spcBef>
                <a:spcPts val="0"/>
              </a:spcBef>
              <a:spcAft>
                <a:spcPts val="0"/>
              </a:spcAft>
              <a:buSzPts val="1400"/>
              <a:buChar char="•"/>
            </a:pPr>
            <a:r>
              <a:rPr lang="en-US" sz="1700" b="0" i="0" u="none" strike="noStrike">
                <a:solidFill>
                  <a:srgbClr val="161719"/>
                </a:solidFill>
                <a:latin typeface="Times New Roman"/>
                <a:ea typeface="Times New Roman"/>
                <a:cs typeface="Times New Roman"/>
                <a:sym typeface="Times New Roman"/>
              </a:rPr>
              <a:t>In the federal budget's 13 primary block grant programs for housing, healthcare, and social services, overall spending has decreased since year 2000 by 37% after population growth and inflation adjustments, respectively.  Ten of the thirteen block grants have decreased in inflation-adjusted terms since each was created in its current form, with four of them decreasing by more than half. This illustrates neglect in the fact that a budget like this can simply be cut and it not being debated media wise. </a:t>
            </a:r>
            <a:r>
              <a:rPr lang="en-US" sz="1700">
                <a:solidFill>
                  <a:srgbClr val="161719"/>
                </a:solidFill>
              </a:rPr>
              <a:t>(</a:t>
            </a:r>
            <a:r>
              <a:rPr lang="en-US" sz="1700">
                <a:solidFill>
                  <a:srgbClr val="134F5C"/>
                </a:solidFill>
                <a:uFill>
                  <a:noFill/>
                </a:uFill>
                <a:hlinkClick r:id="rId8">
                  <a:extLst>
                    <a:ext uri="{A12FA001-AC4F-418D-AE19-62706E023703}">
                      <ahyp:hlinkClr xmlns:ahyp="http://schemas.microsoft.com/office/drawing/2018/hyperlinkcolor" val="tx"/>
                    </a:ext>
                  </a:extLst>
                </a:hlinkClick>
              </a:rPr>
              <a:t>David Reich</a:t>
            </a:r>
            <a:r>
              <a:rPr lang="en-US" sz="1700">
                <a:solidFill>
                  <a:srgbClr val="161719"/>
                </a:solidFill>
              </a:rPr>
              <a:t>)</a:t>
            </a:r>
            <a:endParaRPr/>
          </a:p>
          <a:p>
            <a:pPr marL="654956" lvl="0" indent="-566056"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654956" lvl="0" indent="-566056" algn="l" rtl="0">
              <a:lnSpc>
                <a:spcPct val="100000"/>
              </a:lnSpc>
              <a:spcBef>
                <a:spcPts val="0"/>
              </a:spcBef>
              <a:spcAft>
                <a:spcPts val="0"/>
              </a:spcAft>
              <a:buSzPts val="1400"/>
              <a:buNone/>
            </a:pPr>
            <a:r>
              <a:rPr lang="en-US" sz="1800" b="0" i="0" u="none" strike="noStrike">
                <a:solidFill>
                  <a:srgbClr val="161719"/>
                </a:solidFill>
                <a:latin typeface="Times New Roman"/>
                <a:ea typeface="Times New Roman"/>
                <a:cs typeface="Times New Roman"/>
                <a:sym typeface="Times New Roman"/>
              </a:rPr>
              <a:t> </a:t>
            </a:r>
            <a:endParaRPr sz="1800" b="0" i="0" u="none" strike="noStrike" cap="none">
              <a:solidFill>
                <a:schemeClr val="dk1"/>
              </a:solidFill>
              <a:latin typeface="Times New Roman"/>
              <a:ea typeface="Times New Roman"/>
              <a:cs typeface="Times New Roman"/>
              <a:sym typeface="Times New Roman"/>
            </a:endParaRPr>
          </a:p>
        </p:txBody>
      </p:sp>
      <p:sp>
        <p:nvSpPr>
          <p:cNvPr id="37" name="Google Shape;37;p1"/>
          <p:cNvSpPr txBox="1">
            <a:spLocks noGrp="1"/>
          </p:cNvSpPr>
          <p:nvPr>
            <p:ph type="body" idx="14"/>
          </p:nvPr>
        </p:nvSpPr>
        <p:spPr>
          <a:xfrm>
            <a:off x="15059101" y="13547172"/>
            <a:ext cx="6792600" cy="533400"/>
          </a:xfrm>
          <a:prstGeom prst="rect">
            <a:avLst/>
          </a:prstGeom>
          <a:solidFill>
            <a:srgbClr val="796A67"/>
          </a:solidFill>
          <a:ln>
            <a:noFill/>
          </a:ln>
        </p:spPr>
        <p:txBody>
          <a:bodyPr spcFirstLastPara="1" wrap="square" lIns="78350" tIns="39175" rIns="78350" bIns="39175" anchor="t" anchorCtr="0">
            <a:noAutofit/>
          </a:bodyPr>
          <a:lstStyle/>
          <a:p>
            <a:pPr marL="0" lvl="0" indent="0" algn="ctr" rtl="0">
              <a:lnSpc>
                <a:spcPct val="100000"/>
              </a:lnSpc>
              <a:spcBef>
                <a:spcPts val="0"/>
              </a:spcBef>
              <a:spcAft>
                <a:spcPts val="0"/>
              </a:spcAft>
              <a:buSzPts val="1400"/>
              <a:buNone/>
            </a:pPr>
            <a:r>
              <a:rPr lang="en-US" sz="3000" dirty="0">
                <a:ea typeface="Calibri"/>
                <a:cs typeface="Calibri"/>
                <a:sym typeface="Calibri"/>
              </a:rPr>
              <a:t>Conclusion </a:t>
            </a:r>
            <a:endParaRPr lang="en-US" sz="3000" b="1" i="0" u="none" strike="noStrike" cap="none" dirty="0">
              <a:ea typeface="Calibri"/>
              <a:cs typeface="Calibri"/>
            </a:endParaRPr>
          </a:p>
        </p:txBody>
      </p:sp>
      <p:sp>
        <p:nvSpPr>
          <p:cNvPr id="38" name="Google Shape;38;p1"/>
          <p:cNvSpPr txBox="1">
            <a:spLocks noGrp="1"/>
          </p:cNvSpPr>
          <p:nvPr>
            <p:ph type="body" idx="15"/>
          </p:nvPr>
        </p:nvSpPr>
        <p:spPr>
          <a:xfrm>
            <a:off x="7690988" y="2691525"/>
            <a:ext cx="6792600" cy="13748700"/>
          </a:xfrm>
          <a:prstGeom prst="rect">
            <a:avLst/>
          </a:prstGeom>
          <a:noFill/>
          <a:ln>
            <a:noFill/>
          </a:ln>
        </p:spPr>
        <p:txBody>
          <a:bodyPr spcFirstLastPara="1" wrap="square" lIns="78350" tIns="39175" rIns="78350" bIns="39175" anchor="t" anchorCtr="0">
            <a:noAutofit/>
          </a:bodyPr>
          <a:lstStyle/>
          <a:p>
            <a:pPr marL="457200" lvl="0" indent="0" algn="l" rtl="0">
              <a:lnSpc>
                <a:spcPct val="100000"/>
              </a:lnSpc>
              <a:spcBef>
                <a:spcPts val="0"/>
              </a:spcBef>
              <a:spcAft>
                <a:spcPts val="0"/>
              </a:spcAft>
              <a:buSzPts val="1400"/>
              <a:buNone/>
            </a:pPr>
            <a:r>
              <a:rPr lang="en-US" sz="1700" b="0" i="0" u="none" strike="noStrike">
                <a:solidFill>
                  <a:srgbClr val="000000"/>
                </a:solidFill>
                <a:latin typeface="Times New Roman"/>
                <a:ea typeface="Times New Roman"/>
                <a:cs typeface="Times New Roman"/>
                <a:sym typeface="Times New Roman"/>
              </a:rPr>
              <a:t>Based on the experiences of locals in the 17-county Black Belt region</a:t>
            </a: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of Alabama, it has been observed that pollution in private wells and insufficient piped water infrastructure can severely restrict access to safe water. This can lead to a decline in water quality and increase the risk of</a:t>
            </a:r>
            <a:r>
              <a:rPr lang="en-US" sz="1700">
                <a:solidFill>
                  <a:srgbClr val="000000"/>
                </a:solidFill>
              </a:rPr>
              <a:t> </a:t>
            </a:r>
            <a:r>
              <a:rPr lang="en-US" sz="1700" b="0" i="0" u="none" strike="noStrike">
                <a:solidFill>
                  <a:srgbClr val="000000"/>
                </a:solidFill>
                <a:latin typeface="Times New Roman"/>
                <a:ea typeface="Times New Roman"/>
                <a:cs typeface="Times New Roman"/>
                <a:sym typeface="Times New Roman"/>
              </a:rPr>
              <a:t>waterborne illnesses. (</a:t>
            </a:r>
            <a:r>
              <a:rPr lang="en-US" sz="1700" b="0" i="0" u="sng" strike="noStrike">
                <a:solidFill>
                  <a:srgbClr val="134F5C"/>
                </a:solidFill>
                <a:latin typeface="Times New Roman"/>
                <a:ea typeface="Times New Roman"/>
                <a:cs typeface="Times New Roman"/>
                <a:sym typeface="Times New Roman"/>
                <a:hlinkClick r:id="rId9">
                  <a:extLst>
                    <a:ext uri="{A12FA001-AC4F-418D-AE19-62706E023703}">
                      <ahyp:hlinkClr xmlns:ahyp="http://schemas.microsoft.com/office/drawing/2018/hyperlinkcolor" val="tx"/>
                    </a:ext>
                  </a:extLst>
                </a:hlinkClick>
              </a:rPr>
              <a:t>Jessica C.Wedgeworth</a:t>
            </a:r>
            <a:r>
              <a:rPr lang="en-US" sz="1700" b="0" i="0" u="none" strike="noStrike">
                <a:solidFill>
                  <a:srgbClr val="000000"/>
                </a:solidFill>
                <a:latin typeface="Times New Roman"/>
                <a:ea typeface="Times New Roman"/>
                <a:cs typeface="Times New Roman"/>
                <a:sym typeface="Times New Roman"/>
              </a:rPr>
              <a:t>)</a:t>
            </a:r>
            <a:endParaRPr sz="1700" b="0"/>
          </a:p>
          <a:p>
            <a:pPr marL="514350" lvl="0" indent="-196850" algn="l" rtl="0">
              <a:lnSpc>
                <a:spcPct val="100000"/>
              </a:lnSpc>
              <a:spcBef>
                <a:spcPts val="0"/>
              </a:spcBef>
              <a:spcAft>
                <a:spcPts val="0"/>
              </a:spcAft>
              <a:buSzPts val="1400"/>
              <a:buFont typeface="Arial"/>
              <a:buNone/>
            </a:pPr>
            <a:endParaRPr sz="1700" i="0" u="none" strike="noStrike">
              <a:solidFill>
                <a:srgbClr val="262626"/>
              </a:solidFill>
              <a:latin typeface="Times New Roman"/>
              <a:ea typeface="Times New Roman"/>
              <a:cs typeface="Times New Roman"/>
              <a:sym typeface="Times New Roman"/>
            </a:endParaRPr>
          </a:p>
          <a:p>
            <a:pPr marL="514350" lvl="0" indent="-285750" algn="l" rtl="0">
              <a:lnSpc>
                <a:spcPct val="100000"/>
              </a:lnSpc>
              <a:spcBef>
                <a:spcPts val="0"/>
              </a:spcBef>
              <a:spcAft>
                <a:spcPts val="0"/>
              </a:spcAft>
              <a:buSzPts val="1400"/>
              <a:buFont typeface="Arial"/>
              <a:buChar char="•"/>
            </a:pPr>
            <a:r>
              <a:rPr lang="en-US" sz="1700" b="0" i="0" u="none" strike="noStrike">
                <a:solidFill>
                  <a:srgbClr val="262626"/>
                </a:solidFill>
                <a:latin typeface="Times New Roman"/>
                <a:ea typeface="Times New Roman"/>
                <a:cs typeface="Times New Roman"/>
                <a:sym typeface="Times New Roman"/>
              </a:rPr>
              <a:t>Unplumbed households are present in all major US cities, but the problem is most severe for Sunbelt cities in the South and West. For example, 19 out of the top 50 Urban areas exceed the all-metro average rate (0.3% which is about </a:t>
            </a:r>
            <a:r>
              <a:rPr lang="en-US" sz="1700">
                <a:solidFill>
                  <a:srgbClr val="262626"/>
                </a:solidFill>
              </a:rPr>
              <a:t>1.1 billion people</a:t>
            </a:r>
            <a:r>
              <a:rPr lang="en-US" sz="1700" b="0" i="0" u="none" strike="noStrike">
                <a:solidFill>
                  <a:srgbClr val="262626"/>
                </a:solidFill>
                <a:latin typeface="Times New Roman"/>
                <a:ea typeface="Times New Roman"/>
                <a:cs typeface="Times New Roman"/>
                <a:sym typeface="Times New Roman"/>
              </a:rPr>
              <a:t>)(</a:t>
            </a:r>
            <a:r>
              <a:rPr lang="en-US" sz="1700" u="sng">
                <a:solidFill>
                  <a:srgbClr val="134F5C"/>
                </a:solidFill>
                <a:hlinkClick r:id="rId10">
                  <a:extLst>
                    <a:ext uri="{A12FA001-AC4F-418D-AE19-62706E023703}">
                      <ahyp:hlinkClr xmlns:ahyp="http://schemas.microsoft.com/office/drawing/2018/hyperlinkcolor" val="tx"/>
                    </a:ext>
                  </a:extLst>
                </a:hlinkClick>
              </a:rPr>
              <a:t>Christine L. Moe</a:t>
            </a:r>
            <a:r>
              <a:rPr lang="en-US" sz="1700" b="0" i="0" u="none" strike="noStrike">
                <a:solidFill>
                  <a:srgbClr val="262626"/>
                </a:solidFill>
                <a:latin typeface="Times New Roman"/>
                <a:ea typeface="Times New Roman"/>
                <a:cs typeface="Times New Roman"/>
                <a:sym typeface="Times New Roman"/>
              </a:rPr>
              <a:t>) for no piped water access. Out of these 19 metros, 7 are in the South, 7 are in the West, and the remaining 4 are split evenly across the Midwest and Northeast regions of the United States. </a:t>
            </a:r>
            <a:r>
              <a:rPr lang="en-US" sz="1700">
                <a:solidFill>
                  <a:srgbClr val="262626"/>
                </a:solidFill>
              </a:rPr>
              <a:t>(</a:t>
            </a:r>
            <a:r>
              <a:rPr lang="en-US" sz="1700" u="sng">
                <a:solidFill>
                  <a:srgbClr val="134F5C"/>
                </a:solidFill>
                <a:hlinkClick r:id="rId11">
                  <a:extLst>
                    <a:ext uri="{A12FA001-AC4F-418D-AE19-62706E023703}">
                      <ahyp:hlinkClr xmlns:ahyp="http://schemas.microsoft.com/office/drawing/2018/hyperlinkcolor" val="tx"/>
                    </a:ext>
                  </a:extLst>
                </a:hlinkClick>
              </a:rPr>
              <a:t>Katie Meehan</a:t>
            </a:r>
            <a:r>
              <a:rPr lang="en-US" sz="1700">
                <a:solidFill>
                  <a:srgbClr val="262626"/>
                </a:solidFill>
              </a:rPr>
              <a:t>)(</a:t>
            </a:r>
            <a:r>
              <a:rPr lang="en-US" sz="1700" u="sng">
                <a:solidFill>
                  <a:srgbClr val="134F5C"/>
                </a:solidFill>
                <a:hlinkClick r:id="rId12">
                  <a:extLst>
                    <a:ext uri="{A12FA001-AC4F-418D-AE19-62706E023703}">
                      <ahyp:hlinkClr xmlns:ahyp="http://schemas.microsoft.com/office/drawing/2018/hyperlinkcolor" val="tx"/>
                    </a:ext>
                  </a:extLst>
                </a:hlinkClick>
              </a:rPr>
              <a:t>Brett Walton</a:t>
            </a:r>
            <a:r>
              <a:rPr lang="en-US" sz="1700">
                <a:solidFill>
                  <a:srgbClr val="444746"/>
                </a:solidFill>
              </a:rPr>
              <a:t>)</a:t>
            </a:r>
            <a:endParaRPr sz="1700" b="0" i="0" u="none" strike="noStrike">
              <a:solidFill>
                <a:srgbClr val="000000"/>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Font typeface="Arial"/>
              <a:buChar char="•"/>
            </a:pPr>
            <a:r>
              <a:rPr lang="en-US" sz="1700" b="0" i="0" u="none" strike="noStrike">
                <a:solidFill>
                  <a:srgbClr val="262626"/>
                </a:solidFill>
                <a:latin typeface="Times New Roman"/>
                <a:ea typeface="Times New Roman"/>
                <a:cs typeface="Times New Roman"/>
                <a:sym typeface="Times New Roman"/>
              </a:rPr>
              <a:t>In contrast to the case of Flint—a city with struggling finances and a low tax base—we find that some of the most affluent cities in the United States have the highest shares of plumbing poverty. </a:t>
            </a:r>
            <a:r>
              <a:rPr lang="en-US" sz="1700">
                <a:solidFill>
                  <a:srgbClr val="262626"/>
                </a:solidFill>
              </a:rPr>
              <a:t>(</a:t>
            </a:r>
            <a:r>
              <a:rPr lang="en-US" sz="1700" u="sng">
                <a:solidFill>
                  <a:srgbClr val="134F5C"/>
                </a:solidFill>
                <a:hlinkClick r:id="rId11">
                  <a:extLst>
                    <a:ext uri="{A12FA001-AC4F-418D-AE19-62706E023703}">
                      <ahyp:hlinkClr xmlns:ahyp="http://schemas.microsoft.com/office/drawing/2018/hyperlinkcolor" val="tx"/>
                    </a:ext>
                  </a:extLst>
                </a:hlinkClick>
              </a:rPr>
              <a:t>Katie Meehan</a:t>
            </a:r>
            <a:r>
              <a:rPr lang="en-US" sz="1700">
                <a:solidFill>
                  <a:srgbClr val="262626"/>
                </a:solidFill>
              </a:rPr>
              <a:t>)(</a:t>
            </a:r>
            <a:r>
              <a:rPr lang="en-US" sz="1700" u="sng">
                <a:solidFill>
                  <a:srgbClr val="134F5C"/>
                </a:solidFill>
                <a:hlinkClick r:id="rId13">
                  <a:extLst>
                    <a:ext uri="{A12FA001-AC4F-418D-AE19-62706E023703}">
                      <ahyp:hlinkClr xmlns:ahyp="http://schemas.microsoft.com/office/drawing/2018/hyperlinkcolor" val="tx"/>
                    </a:ext>
                  </a:extLst>
                </a:hlinkClick>
              </a:rPr>
              <a:t>Michael Gannon</a:t>
            </a:r>
            <a:r>
              <a:rPr lang="en-US" sz="1700">
                <a:solidFill>
                  <a:srgbClr val="134F5C"/>
                </a:solidFill>
              </a:rPr>
              <a:t>)</a:t>
            </a:r>
            <a:endParaRPr sz="1700">
              <a:solidFill>
                <a:srgbClr val="134F5C"/>
              </a:solidFill>
            </a:endParaRPr>
          </a:p>
          <a:p>
            <a:pPr marL="457200" lvl="0" indent="-228600" algn="l" rtl="0">
              <a:lnSpc>
                <a:spcPct val="100000"/>
              </a:lnSpc>
              <a:spcBef>
                <a:spcPts val="0"/>
              </a:spcBef>
              <a:spcAft>
                <a:spcPts val="0"/>
              </a:spcAft>
              <a:buSzPts val="1400"/>
              <a:buNone/>
            </a:pPr>
            <a:br>
              <a:rPr lang="en-US" sz="1700" b="0"/>
            </a:br>
            <a:r>
              <a:rPr lang="en-US" sz="1700" b="0" i="0" u="none" strike="noStrike">
                <a:solidFill>
                  <a:srgbClr val="262626"/>
                </a:solidFill>
                <a:latin typeface="Times New Roman"/>
                <a:ea typeface="Times New Roman"/>
                <a:cs typeface="Times New Roman"/>
                <a:sym typeface="Times New Roman"/>
              </a:rPr>
              <a:t>(This map illustrates the connections between low-income communities, poverty, water pollution/iniquities, and waterborne illnesses by identifying areas in lack of piped water.)</a:t>
            </a:r>
            <a:r>
              <a:rPr lang="en-US" sz="1700">
                <a:solidFill>
                  <a:srgbClr val="262626"/>
                </a:solidFill>
              </a:rPr>
              <a:t>(</a:t>
            </a:r>
            <a:r>
              <a:rPr lang="en-US" sz="1700" u="sng">
                <a:solidFill>
                  <a:srgbClr val="134F5C"/>
                </a:solidFill>
                <a:hlinkClick r:id="rId11">
                  <a:extLst>
                    <a:ext uri="{A12FA001-AC4F-418D-AE19-62706E023703}">
                      <ahyp:hlinkClr xmlns:ahyp="http://schemas.microsoft.com/office/drawing/2018/hyperlinkcolor" val="tx"/>
                    </a:ext>
                  </a:extLst>
                </a:hlinkClick>
              </a:rPr>
              <a:t>Katie Meehan</a:t>
            </a:r>
            <a:r>
              <a:rPr lang="en-US" sz="1700">
                <a:solidFill>
                  <a:srgbClr val="262626"/>
                </a:solidFill>
              </a:rPr>
              <a:t>)</a:t>
            </a:r>
            <a:endParaRPr sz="1700" b="0"/>
          </a:p>
          <a:p>
            <a:pPr marL="457200" lvl="0" indent="-228600" algn="l" rtl="0">
              <a:lnSpc>
                <a:spcPct val="100000"/>
              </a:lnSpc>
              <a:spcBef>
                <a:spcPts val="0"/>
              </a:spcBef>
              <a:spcAft>
                <a:spcPts val="0"/>
              </a:spcAft>
              <a:buSzPts val="1400"/>
              <a:buNone/>
            </a:pPr>
            <a:br>
              <a:rPr lang="en-US"/>
            </a:br>
            <a:endParaRPr/>
          </a:p>
          <a:p>
            <a:pPr marL="457200" lvl="0" indent="-228600"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800" b="0" i="0" u="none" strike="noStrike">
              <a:solidFill>
                <a:srgbClr val="161719"/>
              </a:solidFill>
              <a:latin typeface="Times New Roman"/>
              <a:ea typeface="Times New Roman"/>
              <a:cs typeface="Times New Roman"/>
              <a:sym typeface="Times New Roman"/>
            </a:endParaRPr>
          </a:p>
          <a:p>
            <a:pPr marL="457200" lvl="0" indent="-228600" algn="l" rtl="0">
              <a:lnSpc>
                <a:spcPct val="100000"/>
              </a:lnSpc>
              <a:spcBef>
                <a:spcPts val="0"/>
              </a:spcBef>
              <a:spcAft>
                <a:spcPts val="0"/>
              </a:spcAft>
              <a:buSzPts val="1400"/>
              <a:buNone/>
            </a:pPr>
            <a:endParaRPr sz="1700" b="0" i="0" u="none" strike="noStrike">
              <a:solidFill>
                <a:srgbClr val="161719"/>
              </a:solidFill>
              <a:latin typeface="Times New Roman"/>
              <a:ea typeface="Times New Roman"/>
              <a:cs typeface="Times New Roman"/>
              <a:sym typeface="Times New Roman"/>
            </a:endParaRPr>
          </a:p>
          <a:p>
            <a:pPr marL="0" lvl="0" indent="0" algn="l" rtl="0">
              <a:lnSpc>
                <a:spcPct val="100000"/>
              </a:lnSpc>
              <a:spcBef>
                <a:spcPts val="0"/>
              </a:spcBef>
              <a:spcAft>
                <a:spcPts val="0"/>
              </a:spcAft>
              <a:buSzPts val="1400"/>
              <a:buNone/>
            </a:pPr>
            <a:endParaRPr sz="1700">
              <a:solidFill>
                <a:srgbClr val="161719"/>
              </a:solidFill>
            </a:endParaRPr>
          </a:p>
          <a:p>
            <a:pPr marL="0" lvl="0" indent="0" algn="l" rtl="0">
              <a:lnSpc>
                <a:spcPct val="100000"/>
              </a:lnSpc>
              <a:spcBef>
                <a:spcPts val="0"/>
              </a:spcBef>
              <a:spcAft>
                <a:spcPts val="0"/>
              </a:spcAft>
              <a:buSzPts val="1400"/>
              <a:buNone/>
            </a:pPr>
            <a:r>
              <a:rPr lang="en-US" sz="1700" b="0" i="0" u="none" strike="noStrike">
                <a:solidFill>
                  <a:srgbClr val="161719"/>
                </a:solidFill>
                <a:latin typeface="Times New Roman"/>
                <a:ea typeface="Times New Roman"/>
                <a:cs typeface="Times New Roman"/>
                <a:sym typeface="Times New Roman"/>
              </a:rPr>
              <a:t>In order to scrutinize the following topics which, include drinking water quality at the household level (private wells and county public supply), potential relationships between water framework elements, commercial drinking water quality, accessibility to on-site sanitation, and risk of Highly Credible Gastrointestinal Illness ( also known as HCGI)- a cross-sectional study was conducted of 305 households. In addition to completing one survey on water consumption, basic demographics, health, water system performance, and on-site sanitation, participating homes also provided one sample of drinking water for evaluation for fecal coliform (FC), opaque concentration, pH, and total chlorine. 33% of samples from piped water supplies lacked measurable free chlorine, compared to 8% of samples from public water systems and 20% of samples from private wells. </a:t>
            </a:r>
            <a:r>
              <a:rPr lang="en-US" sz="1700" b="0" i="0" u="none" strike="noStrike">
                <a:solidFill>
                  <a:srgbClr val="333333"/>
                </a:solidFill>
                <a:latin typeface="Times New Roman"/>
                <a:ea typeface="Times New Roman"/>
                <a:cs typeface="Times New Roman"/>
                <a:sym typeface="Times New Roman"/>
              </a:rPr>
              <a:t>Results from this study suggest that safe-water access and on-site sanitation options may be limited in this area</a:t>
            </a:r>
            <a:r>
              <a:rPr lang="en-US" sz="1700" b="0" i="0" u="none" strike="noStrike">
                <a:solidFill>
                  <a:srgbClr val="333333"/>
                </a:solidFill>
                <a:latin typeface="Georgia"/>
                <a:ea typeface="Georgia"/>
                <a:cs typeface="Georgia"/>
                <a:sym typeface="Georgia"/>
              </a:rPr>
              <a:t>. </a:t>
            </a:r>
            <a:r>
              <a:rPr lang="en-US" sz="1700" b="0" i="0" u="none" strike="noStrike">
                <a:solidFill>
                  <a:srgbClr val="161719"/>
                </a:solidFill>
                <a:latin typeface="Times New Roman"/>
                <a:ea typeface="Times New Roman"/>
                <a:cs typeface="Times New Roman"/>
                <a:sym typeface="Times New Roman"/>
              </a:rPr>
              <a:t>Residents may be at higher risk for illnesses linked to contaminated water and poor sanitation. </a:t>
            </a:r>
            <a:r>
              <a:rPr lang="en-US" sz="1700"/>
              <a:t>(</a:t>
            </a:r>
            <a:r>
              <a:rPr lang="en-US" sz="1700" u="sng">
                <a:solidFill>
                  <a:srgbClr val="134F5C"/>
                </a:solidFill>
                <a:hlinkClick r:id="rId9">
                  <a:extLst>
                    <a:ext uri="{A12FA001-AC4F-418D-AE19-62706E023703}">
                      <ahyp:hlinkClr xmlns:ahyp="http://schemas.microsoft.com/office/drawing/2018/hyperlinkcolor" val="tx"/>
                    </a:ext>
                  </a:extLst>
                </a:hlinkClick>
              </a:rPr>
              <a:t>Jessica C.Wedgeworth</a:t>
            </a:r>
            <a:r>
              <a:rPr lang="en-US" sz="1700"/>
              <a:t>)</a:t>
            </a:r>
            <a:endParaRPr sz="1700" b="0"/>
          </a:p>
          <a:p>
            <a:pPr marL="457200" marR="0" lvl="0" indent="-228600" algn="l" rtl="0">
              <a:lnSpc>
                <a:spcPct val="100000"/>
              </a:lnSpc>
              <a:spcBef>
                <a:spcPts val="280"/>
              </a:spcBef>
              <a:spcAft>
                <a:spcPts val="0"/>
              </a:spcAft>
              <a:buClr>
                <a:schemeClr val="dk1"/>
              </a:buClr>
              <a:buSzPts val="1400"/>
              <a:buFont typeface="Arial"/>
              <a:buNone/>
            </a:pPr>
            <a:br>
              <a:rPr lang="en-US"/>
            </a:br>
            <a:br>
              <a:rPr lang="en-US" b="0"/>
            </a:br>
            <a:endParaRPr sz="1400" b="0" i="0" u="none" strike="noStrike" cap="none">
              <a:solidFill>
                <a:schemeClr val="dk1"/>
              </a:solidFill>
              <a:latin typeface="Times New Roman"/>
              <a:ea typeface="Times New Roman"/>
              <a:cs typeface="Times New Roman"/>
              <a:sym typeface="Times New Roman"/>
            </a:endParaRPr>
          </a:p>
        </p:txBody>
      </p:sp>
      <p:pic>
        <p:nvPicPr>
          <p:cNvPr id="39" name="Google Shape;39;p1" descr="A map of the united states&#10;&#10;Description automatically generated">
            <a:hlinkClick r:id="rId11"/>
          </p:cNvPr>
          <p:cNvPicPr preferRelativeResize="0"/>
          <p:nvPr/>
        </p:nvPicPr>
        <p:blipFill rotWithShape="1">
          <a:blip r:embed="rId14">
            <a:alphaModFix/>
          </a:blip>
          <a:srcRect/>
          <a:stretch/>
        </p:blipFill>
        <p:spPr>
          <a:xfrm>
            <a:off x="7747667" y="8610612"/>
            <a:ext cx="6779437" cy="3597065"/>
          </a:xfrm>
          <a:prstGeom prst="rect">
            <a:avLst/>
          </a:prstGeom>
          <a:noFill/>
          <a:ln>
            <a:noFill/>
          </a:ln>
        </p:spPr>
      </p:pic>
      <p:sp>
        <p:nvSpPr>
          <p:cNvPr id="40" name="Google Shape;40;p1"/>
          <p:cNvSpPr txBox="1"/>
          <p:nvPr/>
        </p:nvSpPr>
        <p:spPr>
          <a:xfrm>
            <a:off x="104675" y="8534400"/>
            <a:ext cx="7642500" cy="8235000"/>
          </a:xfrm>
          <a:prstGeom prst="rect">
            <a:avLst/>
          </a:prstGeom>
          <a:noFill/>
          <a:ln>
            <a:noFill/>
          </a:ln>
        </p:spPr>
        <p:txBody>
          <a:bodyPr spcFirstLastPara="1" wrap="square" lIns="91425" tIns="45700" rIns="91425" bIns="45700" anchor="t" anchorCtr="0">
            <a:spAutoFit/>
          </a:bodyPr>
          <a:lstStyle/>
          <a:p>
            <a:pPr marL="285750" marR="0" lvl="0" indent="-171450" algn="ctr" rtl="0">
              <a:lnSpc>
                <a:spcPct val="100000"/>
              </a:lnSpc>
              <a:spcBef>
                <a:spcPts val="0"/>
              </a:spcBef>
              <a:spcAft>
                <a:spcPts val="0"/>
              </a:spcAft>
              <a:buClr>
                <a:srgbClr val="000000"/>
              </a:buClr>
              <a:buSzPts val="1800"/>
              <a:buFont typeface="Arial"/>
              <a:buNone/>
            </a:pPr>
            <a:endParaRPr sz="1800" b="0" i="0" u="none" strike="noStrike" cap="none">
              <a:solidFill>
                <a:srgbClr val="07061D"/>
              </a:solidFill>
              <a:latin typeface="Times New Roman"/>
              <a:ea typeface="Times New Roman"/>
              <a:cs typeface="Times New Roman"/>
              <a:sym typeface="Times New Roman"/>
            </a:endParaRPr>
          </a:p>
          <a:p>
            <a:pPr marL="285750" marR="0" lvl="0" indent="-285750" algn="l" rtl="0">
              <a:lnSpc>
                <a:spcPct val="100000"/>
              </a:lnSpc>
              <a:spcBef>
                <a:spcPts val="0"/>
              </a:spcBef>
              <a:spcAft>
                <a:spcPts val="0"/>
              </a:spcAft>
              <a:buClr>
                <a:srgbClr val="000000"/>
              </a:buClr>
              <a:buSzPts val="1700"/>
              <a:buFont typeface="Arial"/>
              <a:buChar char="•"/>
            </a:pPr>
            <a:r>
              <a:rPr lang="en-US" sz="1700" b="0" i="0" u="none" strike="noStrike" cap="none">
                <a:solidFill>
                  <a:srgbClr val="07061D"/>
                </a:solidFill>
                <a:latin typeface="Times New Roman"/>
                <a:ea typeface="Times New Roman"/>
                <a:cs typeface="Times New Roman"/>
                <a:sym typeface="Times New Roman"/>
              </a:rPr>
              <a:t>The term "Black Belt" has been used in Alabama for over a century. It was first applied to the region in the late 19th century with respect to the physical</a:t>
            </a:r>
            <a:r>
              <a:rPr lang="en-US" sz="1700">
                <a:solidFill>
                  <a:srgbClr val="07061D"/>
                </a:solidFill>
                <a:latin typeface="Times New Roman"/>
                <a:ea typeface="Times New Roman"/>
                <a:cs typeface="Times New Roman"/>
                <a:sym typeface="Times New Roman"/>
              </a:rPr>
              <a:t>, </a:t>
            </a:r>
            <a:r>
              <a:rPr lang="en-US" sz="1700" b="0" i="0" u="none" strike="noStrike" cap="none">
                <a:solidFill>
                  <a:srgbClr val="07061D"/>
                </a:solidFill>
                <a:latin typeface="Times New Roman"/>
                <a:ea typeface="Times New Roman"/>
                <a:cs typeface="Times New Roman"/>
                <a:sym typeface="Times New Roman"/>
              </a:rPr>
              <a:t>most </a:t>
            </a:r>
            <a:r>
              <a:rPr lang="en-US" sz="1700">
                <a:solidFill>
                  <a:srgbClr val="07061D"/>
                </a:solidFill>
                <a:latin typeface="Times New Roman"/>
                <a:ea typeface="Times New Roman"/>
                <a:cs typeface="Times New Roman"/>
                <a:sym typeface="Times New Roman"/>
              </a:rPr>
              <a:t>common</a:t>
            </a:r>
            <a:r>
              <a:rPr lang="en-US" sz="1700" b="0" i="0" u="none" strike="noStrike" cap="none">
                <a:solidFill>
                  <a:srgbClr val="07061D"/>
                </a:solidFill>
                <a:latin typeface="Times New Roman"/>
                <a:ea typeface="Times New Roman"/>
                <a:cs typeface="Times New Roman"/>
                <a:sym typeface="Times New Roman"/>
              </a:rPr>
              <a:t> soil</a:t>
            </a:r>
            <a:r>
              <a:rPr lang="en-US" sz="1700">
                <a:solidFill>
                  <a:srgbClr val="07061D"/>
                </a:solidFill>
                <a:latin typeface="Times New Roman"/>
                <a:ea typeface="Times New Roman"/>
                <a:cs typeface="Times New Roman"/>
                <a:sym typeface="Times New Roman"/>
              </a:rPr>
              <a:t> </a:t>
            </a:r>
            <a:r>
              <a:rPr lang="en-US" sz="1700" b="0" i="0" u="none" strike="noStrike" cap="none">
                <a:solidFill>
                  <a:srgbClr val="07061D"/>
                </a:solidFill>
                <a:latin typeface="Times New Roman"/>
                <a:ea typeface="Times New Roman"/>
                <a:cs typeface="Times New Roman"/>
                <a:sym typeface="Times New Roman"/>
              </a:rPr>
              <a:t>characteristics of the region.</a:t>
            </a:r>
            <a:r>
              <a:rPr lang="en-US" sz="1700">
                <a:solidFill>
                  <a:schemeClr val="dk1"/>
                </a:solidFill>
                <a:latin typeface="Times New Roman"/>
                <a:ea typeface="Times New Roman"/>
                <a:cs typeface="Times New Roman"/>
                <a:sym typeface="Times New Roman"/>
              </a:rPr>
              <a:t> (</a:t>
            </a:r>
            <a:r>
              <a:rPr lang="en-US" sz="1700">
                <a:solidFill>
                  <a:srgbClr val="003369"/>
                </a:solidFill>
                <a:highlight>
                  <a:srgbClr val="FFFFFF"/>
                </a:highlight>
                <a:uFill>
                  <a:noFill/>
                </a:uFill>
                <a:latin typeface="Times New Roman"/>
                <a:ea typeface="Times New Roman"/>
                <a:cs typeface="Times New Roman"/>
                <a:sym typeface="Times New Roman"/>
                <a:hlinkClick r:id="rId6">
                  <a:extLst>
                    <a:ext uri="{A12FA001-AC4F-418D-AE19-62706E023703}">
                      <ahyp:hlinkClr xmlns:ahyp="http://schemas.microsoft.com/office/drawing/2018/hyperlinkcolor" val="tx"/>
                    </a:ext>
                  </a:extLst>
                </a:hlinkClick>
              </a:rPr>
              <a:t>Christopher Harress</a:t>
            </a:r>
            <a:r>
              <a:rPr lang="en-US" sz="1700">
                <a:solidFill>
                  <a:schemeClr val="dk1"/>
                </a:solidFill>
                <a:latin typeface="Times New Roman"/>
                <a:ea typeface="Times New Roman"/>
                <a:cs typeface="Times New Roman"/>
                <a:sym typeface="Times New Roman"/>
              </a:rPr>
              <a:t>)</a:t>
            </a:r>
            <a:r>
              <a:rPr lang="en-US" sz="1700" b="0" i="0" u="none" strike="noStrike" cap="none">
                <a:solidFill>
                  <a:srgbClr val="07061D"/>
                </a:solidFill>
                <a:latin typeface="Times New Roman"/>
                <a:ea typeface="Times New Roman"/>
                <a:cs typeface="Times New Roman"/>
                <a:sym typeface="Times New Roman"/>
              </a:rPr>
              <a:t> In the mid-20th Century, the name had been defined to the large African-American population occupying the area. </a:t>
            </a:r>
            <a:r>
              <a:rPr lang="en-US" sz="1700">
                <a:solidFill>
                  <a:srgbClr val="07061D"/>
                </a:solidFill>
                <a:latin typeface="Times New Roman"/>
                <a:ea typeface="Times New Roman"/>
                <a:cs typeface="Times New Roman"/>
                <a:sym typeface="Times New Roman"/>
              </a:rPr>
              <a:t>(</a:t>
            </a:r>
            <a:r>
              <a:rPr lang="en-US" sz="1700">
                <a:solidFill>
                  <a:srgbClr val="134F5C"/>
                </a:solidFill>
                <a:uFill>
                  <a:noFill/>
                </a:uFill>
                <a:latin typeface="Times New Roman"/>
                <a:ea typeface="Times New Roman"/>
                <a:cs typeface="Times New Roman"/>
                <a:sym typeface="Times New Roman"/>
                <a:hlinkClick r:id="rId15">
                  <a:extLst>
                    <a:ext uri="{A12FA001-AC4F-418D-AE19-62706E023703}">
                      <ahyp:hlinkClr xmlns:ahyp="http://schemas.microsoft.com/office/drawing/2018/hyperlinkcolor" val="tx"/>
                    </a:ext>
                  </a:extLst>
                </a:hlinkClick>
              </a:rPr>
              <a:t>Allen Tullos</a:t>
            </a:r>
            <a:r>
              <a:rPr lang="en-US" sz="1700">
                <a:solidFill>
                  <a:srgbClr val="07061D"/>
                </a:solidFill>
                <a:latin typeface="Times New Roman"/>
                <a:ea typeface="Times New Roman"/>
                <a:cs typeface="Times New Roman"/>
                <a:sym typeface="Times New Roman"/>
              </a:rPr>
              <a:t>) </a:t>
            </a:r>
            <a:r>
              <a:rPr lang="en-US" sz="1700" b="0" i="0" u="none" strike="noStrike" cap="none">
                <a:solidFill>
                  <a:srgbClr val="07061D"/>
                </a:solidFill>
                <a:latin typeface="Times New Roman"/>
                <a:ea typeface="Times New Roman"/>
                <a:cs typeface="Times New Roman"/>
                <a:sym typeface="Times New Roman"/>
              </a:rPr>
              <a:t>After slavery was abolished, descendants of slaves in Alabama remained. They now resort to Straight Piping, where gray and black water is put directly into the ground in a nearby ditch or lawn, harming plants and wildlife </a:t>
            </a:r>
            <a:r>
              <a:rPr lang="en-US" sz="1700">
                <a:solidFill>
                  <a:srgbClr val="07061D"/>
                </a:solidFill>
                <a:latin typeface="Times New Roman"/>
                <a:ea typeface="Times New Roman"/>
                <a:cs typeface="Times New Roman"/>
                <a:sym typeface="Times New Roman"/>
              </a:rPr>
              <a:t>by</a:t>
            </a:r>
            <a:r>
              <a:rPr lang="en-US" sz="1700" b="0" i="0" u="none" strike="noStrike" cap="none">
                <a:solidFill>
                  <a:srgbClr val="07061D"/>
                </a:solidFill>
                <a:latin typeface="Times New Roman"/>
                <a:ea typeface="Times New Roman"/>
                <a:cs typeface="Times New Roman"/>
                <a:sym typeface="Times New Roman"/>
              </a:rPr>
              <a:t> making </a:t>
            </a:r>
            <a:r>
              <a:rPr lang="en-US" sz="1700">
                <a:solidFill>
                  <a:srgbClr val="07061D"/>
                </a:solidFill>
                <a:latin typeface="Times New Roman"/>
                <a:ea typeface="Times New Roman"/>
                <a:cs typeface="Times New Roman"/>
                <a:sym typeface="Times New Roman"/>
              </a:rPr>
              <a:t>residents</a:t>
            </a:r>
            <a:r>
              <a:rPr lang="en-US" sz="1700" b="0" i="0" u="none" strike="noStrike" cap="none">
                <a:solidFill>
                  <a:srgbClr val="07061D"/>
                </a:solidFill>
                <a:latin typeface="Times New Roman"/>
                <a:ea typeface="Times New Roman"/>
                <a:cs typeface="Times New Roman"/>
                <a:sym typeface="Times New Roman"/>
              </a:rPr>
              <a:t> sick. (</a:t>
            </a:r>
            <a:r>
              <a:rPr lang="en-US" sz="1700" b="0" i="0" u="sng" strike="noStrike" cap="none">
                <a:solidFill>
                  <a:srgbClr val="134F5C"/>
                </a:solidFill>
                <a:latin typeface="Times New Roman"/>
                <a:ea typeface="Times New Roman"/>
                <a:cs typeface="Times New Roman"/>
                <a:sym typeface="Times New Roman"/>
                <a:hlinkClick r:id="rId16">
                  <a:extLst>
                    <a:ext uri="{A12FA001-AC4F-418D-AE19-62706E023703}">
                      <ahyp:hlinkClr xmlns:ahyp="http://schemas.microsoft.com/office/drawing/2018/hyperlinkcolor" val="tx"/>
                    </a:ext>
                  </a:extLst>
                </a:hlinkClick>
              </a:rPr>
              <a:t>Aaron </a:t>
            </a:r>
            <a:r>
              <a:rPr lang="en-US" sz="1700" u="sng">
                <a:solidFill>
                  <a:srgbClr val="134F5C"/>
                </a:solidFill>
                <a:latin typeface="Times New Roman"/>
                <a:ea typeface="Times New Roman"/>
                <a:cs typeface="Times New Roman"/>
                <a:sym typeface="Times New Roman"/>
                <a:hlinkClick r:id="rId16">
                  <a:extLst>
                    <a:ext uri="{A12FA001-AC4F-418D-AE19-62706E023703}">
                      <ahyp:hlinkClr xmlns:ahyp="http://schemas.microsoft.com/office/drawing/2018/hyperlinkcolor" val="tx"/>
                    </a:ext>
                  </a:extLst>
                </a:hlinkClick>
              </a:rPr>
              <a:t>Phelps</a:t>
            </a:r>
            <a:r>
              <a:rPr lang="en-US" sz="1700">
                <a:solidFill>
                  <a:srgbClr val="07061D"/>
                </a:solidFill>
                <a:latin typeface="Times New Roman"/>
                <a:ea typeface="Times New Roman"/>
                <a:cs typeface="Times New Roman"/>
                <a:sym typeface="Times New Roman"/>
              </a:rPr>
              <a:t> / </a:t>
            </a:r>
            <a:r>
              <a:rPr lang="en-US" sz="1700">
                <a:solidFill>
                  <a:srgbClr val="134F5C"/>
                </a:solidFill>
                <a:uFill>
                  <a:noFill/>
                </a:uFill>
                <a:latin typeface="Times New Roman"/>
                <a:ea typeface="Times New Roman"/>
                <a:cs typeface="Times New Roman"/>
                <a:sym typeface="Times New Roman"/>
                <a:hlinkClick r:id="rId5">
                  <a:extLst>
                    <a:ext uri="{A12FA001-AC4F-418D-AE19-62706E023703}">
                      <ahyp:hlinkClr xmlns:ahyp="http://schemas.microsoft.com/office/drawing/2018/hyperlinkcolor" val="tx"/>
                    </a:ext>
                  </a:extLst>
                </a:hlinkClick>
              </a:rPr>
              <a:t>Indra Khalsa</a:t>
            </a:r>
            <a:r>
              <a:rPr lang="en-US" sz="1700" b="0" i="0" u="none" strike="noStrike" cap="none">
                <a:solidFill>
                  <a:srgbClr val="07061D"/>
                </a:solidFill>
                <a:latin typeface="Times New Roman"/>
                <a:ea typeface="Times New Roman"/>
                <a:cs typeface="Times New Roman"/>
                <a:sym typeface="Times New Roman"/>
              </a:rPr>
              <a:t>)</a:t>
            </a:r>
            <a:endParaRPr/>
          </a:p>
          <a:p>
            <a:pPr marL="457200" marR="0" lvl="0" indent="0" algn="l" rtl="0">
              <a:lnSpc>
                <a:spcPct val="100000"/>
              </a:lnSpc>
              <a:spcBef>
                <a:spcPts val="0"/>
              </a:spcBef>
              <a:spcAft>
                <a:spcPts val="0"/>
              </a:spcAft>
              <a:buNone/>
            </a:pPr>
            <a:endParaRPr sz="1700">
              <a:solidFill>
                <a:srgbClr val="1C1D1E"/>
              </a:solidFill>
              <a:latin typeface="Times New Roman"/>
              <a:ea typeface="Times New Roman"/>
              <a:cs typeface="Times New Roman"/>
              <a:sym typeface="Times New Roman"/>
            </a:endParaRPr>
          </a:p>
          <a:p>
            <a:pPr marL="285750" marR="0" lvl="0" indent="-285750" algn="l" rtl="0">
              <a:lnSpc>
                <a:spcPct val="100000"/>
              </a:lnSpc>
              <a:spcBef>
                <a:spcPts val="0"/>
              </a:spcBef>
              <a:spcAft>
                <a:spcPts val="0"/>
              </a:spcAft>
              <a:buClr>
                <a:srgbClr val="000000"/>
              </a:buClr>
              <a:buSzPts val="1700"/>
              <a:buFont typeface="Arial"/>
              <a:buChar char="•"/>
            </a:pPr>
            <a:r>
              <a:rPr lang="en-US" sz="1700" b="0" i="0" u="none" strike="noStrike" cap="none">
                <a:solidFill>
                  <a:srgbClr val="1C1D1E"/>
                </a:solidFill>
                <a:latin typeface="Times New Roman"/>
                <a:ea typeface="Times New Roman"/>
                <a:cs typeface="Times New Roman"/>
                <a:sym typeface="Times New Roman"/>
              </a:rPr>
              <a:t>Hookworm</a:t>
            </a:r>
            <a:r>
              <a:rPr lang="en-US" sz="1700">
                <a:solidFill>
                  <a:srgbClr val="1C1D1E"/>
                </a:solidFill>
                <a:latin typeface="Times New Roman"/>
                <a:ea typeface="Times New Roman"/>
                <a:cs typeface="Times New Roman"/>
                <a:sym typeface="Times New Roman"/>
              </a:rPr>
              <a:t>, a parasitic disease,</a:t>
            </a:r>
            <a:r>
              <a:rPr lang="en-US" sz="1700" b="0" i="0" u="none" strike="noStrike" cap="none">
                <a:solidFill>
                  <a:srgbClr val="1C1D1E"/>
                </a:solidFill>
                <a:latin typeface="Times New Roman"/>
                <a:ea typeface="Times New Roman"/>
                <a:cs typeface="Times New Roman"/>
                <a:sym typeface="Times New Roman"/>
              </a:rPr>
              <a:t> i</a:t>
            </a:r>
            <a:r>
              <a:rPr lang="en-US" sz="1700">
                <a:solidFill>
                  <a:srgbClr val="1C1D1E"/>
                </a:solidFill>
                <a:latin typeface="Times New Roman"/>
                <a:ea typeface="Times New Roman"/>
                <a:cs typeface="Times New Roman"/>
                <a:sym typeface="Times New Roman"/>
              </a:rPr>
              <a:t>s a common issue occurring</a:t>
            </a:r>
            <a:r>
              <a:rPr lang="en-US" sz="1700" b="0" i="0" u="none" strike="noStrike" cap="none">
                <a:solidFill>
                  <a:srgbClr val="1C1D1E"/>
                </a:solidFill>
                <a:latin typeface="Times New Roman"/>
                <a:ea typeface="Times New Roman"/>
                <a:cs typeface="Times New Roman"/>
                <a:sym typeface="Times New Roman"/>
              </a:rPr>
              <a:t> almost exclusively in the setting of rural poverty in developing tropic</a:t>
            </a:r>
            <a:r>
              <a:rPr lang="en-US" sz="1700">
                <a:solidFill>
                  <a:srgbClr val="1C1D1E"/>
                </a:solidFill>
                <a:latin typeface="Times New Roman"/>
                <a:ea typeface="Times New Roman"/>
                <a:cs typeface="Times New Roman"/>
                <a:sym typeface="Times New Roman"/>
              </a:rPr>
              <a:t>al countries</a:t>
            </a:r>
            <a:r>
              <a:rPr lang="en-US" sz="1700" b="0" i="0" u="none" strike="noStrike" cap="none">
                <a:solidFill>
                  <a:srgbClr val="1C1D1E"/>
                </a:solidFill>
                <a:latin typeface="Times New Roman"/>
                <a:ea typeface="Times New Roman"/>
                <a:cs typeface="Times New Roman"/>
                <a:sym typeface="Times New Roman"/>
              </a:rPr>
              <a:t>. Rural dependency reflects the precise soil and temperature requirements of the environmental life</a:t>
            </a:r>
            <a:r>
              <a:rPr lang="en-US" sz="1700">
                <a:solidFill>
                  <a:srgbClr val="1C1D1E"/>
                </a:solidFill>
                <a:latin typeface="Times New Roman"/>
                <a:ea typeface="Times New Roman"/>
                <a:cs typeface="Times New Roman"/>
                <a:sym typeface="Times New Roman"/>
              </a:rPr>
              <a:t>span </a:t>
            </a:r>
            <a:r>
              <a:rPr lang="en-US" sz="1700" b="0" i="0" u="none" strike="noStrike" cap="none">
                <a:solidFill>
                  <a:srgbClr val="1C1D1E"/>
                </a:solidFill>
                <a:latin typeface="Times New Roman"/>
                <a:ea typeface="Times New Roman"/>
                <a:cs typeface="Times New Roman"/>
                <a:sym typeface="Times New Roman"/>
              </a:rPr>
              <a:t>of the parasite</a:t>
            </a:r>
            <a:r>
              <a:rPr lang="en-US" sz="1700">
                <a:solidFill>
                  <a:srgbClr val="1C1D1E"/>
                </a:solidFill>
                <a:latin typeface="Times New Roman"/>
                <a:ea typeface="Times New Roman"/>
                <a:cs typeface="Times New Roman"/>
                <a:sym typeface="Times New Roman"/>
              </a:rPr>
              <a:t>. T</a:t>
            </a:r>
            <a:r>
              <a:rPr lang="en-US" sz="1700" b="0" i="0" u="none" strike="noStrike" cap="none">
                <a:solidFill>
                  <a:srgbClr val="1C1D1E"/>
                </a:solidFill>
                <a:latin typeface="Times New Roman"/>
                <a:ea typeface="Times New Roman"/>
                <a:cs typeface="Times New Roman"/>
                <a:sym typeface="Times New Roman"/>
              </a:rPr>
              <a:t>he relationship between hookworm and poverty is based on multiple factors, including inadequate sanitation, the absence of concrete floors in home dwellings, and lack of access to essential medicines.</a:t>
            </a:r>
            <a:r>
              <a:rPr lang="en-US" sz="1700">
                <a:solidFill>
                  <a:srgbClr val="1C1D1E"/>
                </a:solidFill>
                <a:latin typeface="Times New Roman"/>
                <a:ea typeface="Times New Roman"/>
                <a:cs typeface="Times New Roman"/>
                <a:sym typeface="Times New Roman"/>
              </a:rPr>
              <a:t>(</a:t>
            </a:r>
            <a:r>
              <a:rPr lang="en-US" sz="1700" u="sng">
                <a:solidFill>
                  <a:srgbClr val="134F5C"/>
                </a:solidFill>
                <a:latin typeface="Times New Roman"/>
                <a:ea typeface="Times New Roman"/>
                <a:cs typeface="Times New Roman"/>
                <a:sym typeface="Times New Roman"/>
                <a:hlinkClick r:id="rId17">
                  <a:extLst>
                    <a:ext uri="{A12FA001-AC4F-418D-AE19-62706E023703}">
                      <ahyp:hlinkClr xmlns:ahyp="http://schemas.microsoft.com/office/drawing/2018/hyperlinkcolor" val="tx"/>
                    </a:ext>
                  </a:extLst>
                </a:hlinkClick>
              </a:rPr>
              <a:t>Ed Pilkington</a:t>
            </a:r>
            <a:r>
              <a:rPr lang="en-US" sz="1700">
                <a:solidFill>
                  <a:srgbClr val="1C1D1E"/>
                </a:solidFill>
                <a:latin typeface="Times New Roman"/>
                <a:ea typeface="Times New Roman"/>
                <a:cs typeface="Times New Roman"/>
                <a:sym typeface="Times New Roman"/>
              </a:rPr>
              <a:t>)</a:t>
            </a:r>
            <a:r>
              <a:rPr lang="en-US" sz="1700" b="0" i="0" u="none" strike="noStrike" cap="none">
                <a:solidFill>
                  <a:srgbClr val="1C1D1E"/>
                </a:solidFill>
                <a:latin typeface="Times New Roman"/>
                <a:ea typeface="Times New Roman"/>
                <a:cs typeface="Times New Roman"/>
                <a:sym typeface="Times New Roman"/>
              </a:rPr>
              <a:t> Hookworm infection, like other neglected tropical diseases, not only occurs in the setting of poverty but also promotes poverty. (</a:t>
            </a:r>
            <a:r>
              <a:rPr lang="en-US" sz="1700" u="sng">
                <a:solidFill>
                  <a:srgbClr val="134F5C"/>
                </a:solidFill>
                <a:latin typeface="Times New Roman"/>
                <a:ea typeface="Times New Roman"/>
                <a:cs typeface="Times New Roman"/>
                <a:sym typeface="Times New Roman"/>
                <a:hlinkClick r:id="rId18">
                  <a:extLst>
                    <a:ext uri="{A12FA001-AC4F-418D-AE19-62706E023703}">
                      <ahyp:hlinkClr xmlns:ahyp="http://schemas.microsoft.com/office/drawing/2018/hyperlinkcolor" val="tx"/>
                    </a:ext>
                  </a:extLst>
                </a:hlinkClick>
              </a:rPr>
              <a:t>Peter Hotez</a:t>
            </a:r>
            <a:r>
              <a:rPr lang="en-US" sz="1700" b="0" i="0" u="none" strike="noStrike" cap="none">
                <a:solidFill>
                  <a:srgbClr val="1C1D1E"/>
                </a:solidFill>
                <a:latin typeface="Times New Roman"/>
                <a:ea typeface="Times New Roman"/>
                <a:cs typeface="Times New Roman"/>
                <a:sym typeface="Times New Roman"/>
              </a:rPr>
              <a:t>)</a:t>
            </a:r>
            <a:endParaRPr sz="1700" b="0" i="0" u="none" strike="noStrike" cap="none">
              <a:solidFill>
                <a:srgbClr val="07061D"/>
              </a:solidFill>
              <a:latin typeface="Times New Roman"/>
              <a:ea typeface="Times New Roman"/>
              <a:cs typeface="Times New Roman"/>
              <a:sym typeface="Times New Roman"/>
            </a:endParaRPr>
          </a:p>
          <a:p>
            <a:pPr marL="285750" marR="0" lvl="0" indent="-177800" algn="l" rtl="0">
              <a:lnSpc>
                <a:spcPct val="100000"/>
              </a:lnSpc>
              <a:spcBef>
                <a:spcPts val="0"/>
              </a:spcBef>
              <a:spcAft>
                <a:spcPts val="0"/>
              </a:spcAft>
              <a:buClr>
                <a:srgbClr val="000000"/>
              </a:buClr>
              <a:buSzPts val="1700"/>
              <a:buFont typeface="Arial"/>
              <a:buNone/>
            </a:pPr>
            <a:endParaRPr sz="1700" b="0" i="0" u="none" strike="noStrike" cap="none">
              <a:solidFill>
                <a:srgbClr val="07061D"/>
              </a:solidFill>
              <a:latin typeface="Times New Roman"/>
              <a:ea typeface="Times New Roman"/>
              <a:cs typeface="Times New Roman"/>
              <a:sym typeface="Times New Roman"/>
            </a:endParaRPr>
          </a:p>
          <a:p>
            <a:pPr marL="285750" marR="0" lvl="0" indent="-285750" algn="l" rtl="0">
              <a:lnSpc>
                <a:spcPct val="100000"/>
              </a:lnSpc>
              <a:spcBef>
                <a:spcPts val="0"/>
              </a:spcBef>
              <a:spcAft>
                <a:spcPts val="0"/>
              </a:spcAft>
              <a:buClr>
                <a:srgbClr val="000000"/>
              </a:buClr>
              <a:buSzPts val="1700"/>
              <a:buFont typeface="Arial"/>
              <a:buChar char="•"/>
            </a:pPr>
            <a:r>
              <a:rPr lang="en-US" sz="1700" b="0" i="0" u="none" strike="noStrike" cap="none">
                <a:solidFill>
                  <a:srgbClr val="07061D"/>
                </a:solidFill>
                <a:latin typeface="Times New Roman"/>
                <a:ea typeface="Times New Roman"/>
                <a:cs typeface="Times New Roman"/>
                <a:sym typeface="Times New Roman"/>
              </a:rPr>
              <a:t>In April 2014, Flint, Michigan switched its drinking water supply from Lake Huron to the Flint River, leading to problems with water quality and public health. </a:t>
            </a:r>
            <a:r>
              <a:rPr lang="en-US" sz="1700" b="0" i="0" u="none" strike="noStrike" cap="none">
                <a:solidFill>
                  <a:srgbClr val="1C1D1E"/>
                </a:solidFill>
                <a:latin typeface="Times New Roman"/>
                <a:ea typeface="Times New Roman"/>
                <a:cs typeface="Times New Roman"/>
                <a:sym typeface="Times New Roman"/>
              </a:rPr>
              <a:t>As one of the most significant environmental contamination events in recent American history from April 2014 onward, it raised fundamental questions about water regulation, infrastructure, and environmental justice. (</a:t>
            </a:r>
            <a:r>
              <a:rPr lang="en-US" sz="1700" u="sng">
                <a:solidFill>
                  <a:srgbClr val="134F5C"/>
                </a:solidFill>
                <a:latin typeface="Times New Roman"/>
                <a:ea typeface="Times New Roman"/>
                <a:cs typeface="Times New Roman"/>
                <a:sym typeface="Times New Roman"/>
                <a:hlinkClick r:id="rId19">
                  <a:extLst>
                    <a:ext uri="{A12FA001-AC4F-418D-AE19-62706E023703}">
                      <ahyp:hlinkClr xmlns:ahyp="http://schemas.microsoft.com/office/drawing/2018/hyperlinkcolor" val="tx"/>
                    </a:ext>
                  </a:extLst>
                </a:hlinkClick>
              </a:rPr>
              <a:t>Benjamin J Pauli</a:t>
            </a:r>
            <a:r>
              <a:rPr lang="en-US" sz="1700" b="0" i="0" u="none" strike="noStrike" cap="none">
                <a:solidFill>
                  <a:srgbClr val="1C1D1E"/>
                </a:solidFill>
                <a:latin typeface="Times New Roman"/>
                <a:ea typeface="Times New Roman"/>
                <a:cs typeface="Times New Roman"/>
                <a:sym typeface="Times New Roman"/>
              </a:rPr>
              <a:t>)(</a:t>
            </a:r>
            <a:r>
              <a:rPr lang="en-US" sz="1700" u="sng">
                <a:solidFill>
                  <a:srgbClr val="134F5C"/>
                </a:solidFill>
                <a:latin typeface="Times New Roman"/>
                <a:ea typeface="Times New Roman"/>
                <a:cs typeface="Times New Roman"/>
                <a:sym typeface="Times New Roman"/>
                <a:hlinkClick r:id="rId20">
                  <a:extLst>
                    <a:ext uri="{A12FA001-AC4F-418D-AE19-62706E023703}">
                      <ahyp:hlinkClr xmlns:ahyp="http://schemas.microsoft.com/office/drawing/2018/hyperlinkcolor" val="tx"/>
                    </a:ext>
                  </a:extLst>
                </a:hlinkClick>
              </a:rPr>
              <a:t>Stephen Gasteyer</a:t>
            </a:r>
            <a:r>
              <a:rPr lang="en-US" sz="1700" b="0" i="0" u="none" strike="noStrike" cap="none">
                <a:solidFill>
                  <a:srgbClr val="1C1D1E"/>
                </a:solidFill>
                <a:latin typeface="Times New Roman"/>
                <a:ea typeface="Times New Roman"/>
                <a:cs typeface="Times New Roman"/>
                <a:sym typeface="Times New Roman"/>
              </a:rPr>
              <a:t>)</a:t>
            </a:r>
            <a:endParaRPr/>
          </a:p>
          <a:p>
            <a:pPr marL="285750" marR="0" lvl="0" indent="-177800" algn="l" rtl="0">
              <a:lnSpc>
                <a:spcPct val="100000"/>
              </a:lnSpc>
              <a:spcBef>
                <a:spcPts val="0"/>
              </a:spcBef>
              <a:spcAft>
                <a:spcPts val="0"/>
              </a:spcAft>
              <a:buClr>
                <a:srgbClr val="000000"/>
              </a:buClr>
              <a:buSzPts val="1700"/>
              <a:buFont typeface="Arial"/>
              <a:buNone/>
            </a:pPr>
            <a:endParaRPr sz="1700" b="0" i="0" u="none" strike="noStrike" cap="none">
              <a:solidFill>
                <a:srgbClr val="161719"/>
              </a:solidFill>
              <a:latin typeface="Times New Roman"/>
              <a:ea typeface="Times New Roman"/>
              <a:cs typeface="Times New Roman"/>
              <a:sym typeface="Times New Roman"/>
            </a:endParaRPr>
          </a:p>
          <a:p>
            <a:pPr marL="285750" marR="0" lvl="0" indent="-285750" algn="l" rtl="0">
              <a:lnSpc>
                <a:spcPct val="100000"/>
              </a:lnSpc>
              <a:spcBef>
                <a:spcPts val="0"/>
              </a:spcBef>
              <a:spcAft>
                <a:spcPts val="0"/>
              </a:spcAft>
              <a:buClr>
                <a:srgbClr val="000000"/>
              </a:buClr>
              <a:buSzPts val="1700"/>
              <a:buFont typeface="Arial"/>
              <a:buChar char="•"/>
            </a:pPr>
            <a:r>
              <a:rPr lang="en-US" sz="1700" b="0" i="0" u="none" strike="noStrike" cap="none">
                <a:solidFill>
                  <a:srgbClr val="161719"/>
                </a:solidFill>
                <a:latin typeface="Times New Roman"/>
                <a:ea typeface="Times New Roman"/>
                <a:cs typeface="Times New Roman"/>
                <a:sym typeface="Times New Roman"/>
              </a:rPr>
              <a:t>In 1982, the creation of the Social Services Block Grant gave states more say over social services. However, some conservative lawmakers want to put an end to the program, citing it as a "slush fund" due to its lack of accountability and excessive freedom granted to states. (</a:t>
            </a:r>
            <a:r>
              <a:rPr lang="en-US" sz="1700" b="0" i="0" strike="noStrike" cap="none">
                <a:solidFill>
                  <a:srgbClr val="134F5C"/>
                </a:solidFill>
                <a:uFill>
                  <a:noFill/>
                </a:u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David </a:t>
            </a:r>
            <a:r>
              <a:rPr lang="en-US" sz="1700">
                <a:solidFill>
                  <a:srgbClr val="134F5C"/>
                </a:solidFill>
                <a:uFill>
                  <a:noFill/>
                </a:uFill>
                <a:latin typeface="Times New Roman"/>
                <a:ea typeface="Times New Roman"/>
                <a:cs typeface="Times New Roman"/>
                <a:sym typeface="Times New Roman"/>
                <a:hlinkClick r:id="rId8">
                  <a:extLst>
                    <a:ext uri="{A12FA001-AC4F-418D-AE19-62706E023703}">
                      <ahyp:hlinkClr xmlns:ahyp="http://schemas.microsoft.com/office/drawing/2018/hyperlinkcolor" val="tx"/>
                    </a:ext>
                  </a:extLst>
                </a:hlinkClick>
              </a:rPr>
              <a:t>Reich</a:t>
            </a:r>
            <a:r>
              <a:rPr lang="en-US" sz="1700" b="0" i="0" u="none" strike="noStrike" cap="none">
                <a:solidFill>
                  <a:srgbClr val="161719"/>
                </a:solidFill>
                <a:latin typeface="Times New Roman"/>
                <a:ea typeface="Times New Roman"/>
                <a:cs typeface="Times New Roman"/>
                <a:sym typeface="Times New Roman"/>
              </a:rPr>
              <a:t>)</a:t>
            </a:r>
            <a:endParaRPr/>
          </a:p>
          <a:p>
            <a:pPr marL="285750" marR="0" lvl="0" indent="-171450" algn="l" rtl="0">
              <a:lnSpc>
                <a:spcPct val="100000"/>
              </a:lnSpc>
              <a:spcBef>
                <a:spcPts val="0"/>
              </a:spcBef>
              <a:spcAft>
                <a:spcPts val="0"/>
              </a:spcAft>
              <a:buClr>
                <a:srgbClr val="000000"/>
              </a:buClr>
              <a:buSzPts val="1800"/>
              <a:buFont typeface="Arial"/>
              <a:buNone/>
            </a:pPr>
            <a:endParaRPr sz="1800" b="0" i="0" u="none" strike="noStrike" cap="none">
              <a:solidFill>
                <a:srgbClr val="000000"/>
              </a:solidFill>
              <a:latin typeface="Arial"/>
              <a:ea typeface="Arial"/>
              <a:cs typeface="Arial"/>
              <a:sym typeface="Arial"/>
            </a:endParaRPr>
          </a:p>
        </p:txBody>
      </p:sp>
      <p:pic>
        <p:nvPicPr>
          <p:cNvPr id="41" name="Google Shape;41;p1" descr="A graph of growth in a chart&#10;&#10;Description automatically generated">
            <a:hlinkClick r:id="rId8"/>
          </p:cNvPr>
          <p:cNvPicPr preferRelativeResize="0"/>
          <p:nvPr/>
        </p:nvPicPr>
        <p:blipFill rotWithShape="1">
          <a:blip r:embed="rId21">
            <a:alphaModFix/>
          </a:blip>
          <a:srcRect b="22905"/>
          <a:stretch/>
        </p:blipFill>
        <p:spPr>
          <a:xfrm>
            <a:off x="15353050" y="1981200"/>
            <a:ext cx="6272774" cy="3375200"/>
          </a:xfrm>
          <a:prstGeom prst="rect">
            <a:avLst/>
          </a:prstGeom>
          <a:noFill/>
          <a:ln>
            <a:noFill/>
          </a:ln>
        </p:spPr>
      </p:pic>
      <p:sp>
        <p:nvSpPr>
          <p:cNvPr id="42" name="Google Shape;42;p1"/>
          <p:cNvSpPr txBox="1"/>
          <p:nvPr/>
        </p:nvSpPr>
        <p:spPr>
          <a:xfrm>
            <a:off x="14582600" y="8764303"/>
            <a:ext cx="7490400" cy="4802400"/>
          </a:xfrm>
          <a:prstGeom prst="rect">
            <a:avLst/>
          </a:prstGeom>
          <a:noFill/>
          <a:ln>
            <a:noFill/>
          </a:ln>
        </p:spPr>
        <p:txBody>
          <a:bodyPr spcFirstLastPara="1" wrap="square" lIns="91425" tIns="45700" rIns="91425" bIns="45700" anchor="t" anchorCtr="0">
            <a:spAutoFit/>
          </a:bodyPr>
          <a:lstStyle/>
          <a:p>
            <a:pPr marL="654956" marR="0" lvl="0" indent="-566056" algn="l" rtl="0">
              <a:lnSpc>
                <a:spcPct val="100000"/>
              </a:lnSpc>
              <a:spcBef>
                <a:spcPts val="0"/>
              </a:spcBef>
              <a:spcAft>
                <a:spcPts val="0"/>
              </a:spcAft>
              <a:buClr>
                <a:srgbClr val="000000"/>
              </a:buClr>
              <a:buSzPts val="1700"/>
              <a:buFont typeface="Arial"/>
              <a:buChar char="•"/>
            </a:pPr>
            <a:r>
              <a:rPr lang="en-US" sz="1700" b="0" i="0" u="none" strike="noStrike" cap="none">
                <a:solidFill>
                  <a:srgbClr val="161719"/>
                </a:solidFill>
                <a:latin typeface="Times New Roman"/>
                <a:ea typeface="Times New Roman"/>
                <a:cs typeface="Times New Roman"/>
                <a:sym typeface="Times New Roman"/>
              </a:rPr>
              <a:t>There is a major lack in terms of plumbing poverty</a:t>
            </a:r>
            <a:r>
              <a:rPr lang="en-US" sz="1700">
                <a:solidFill>
                  <a:srgbClr val="161719"/>
                </a:solidFill>
                <a:latin typeface="Times New Roman"/>
                <a:ea typeface="Times New Roman"/>
                <a:cs typeface="Times New Roman"/>
                <a:sym typeface="Times New Roman"/>
              </a:rPr>
              <a:t> which is </a:t>
            </a:r>
            <a:r>
              <a:rPr lang="en-US" sz="1700">
                <a:solidFill>
                  <a:schemeClr val="dk1"/>
                </a:solidFill>
                <a:latin typeface="Times New Roman"/>
                <a:ea typeface="Times New Roman"/>
                <a:cs typeface="Times New Roman"/>
                <a:sym typeface="Times New Roman"/>
              </a:rPr>
              <a:t>the exploration of infrastructure, space, and social inequality also</a:t>
            </a:r>
            <a:r>
              <a:rPr lang="en-US" sz="1700">
                <a:solidFill>
                  <a:srgbClr val="161719"/>
                </a:solidFill>
                <a:latin typeface="Times New Roman"/>
                <a:ea typeface="Times New Roman"/>
                <a:cs typeface="Times New Roman"/>
                <a:sym typeface="Times New Roman"/>
              </a:rPr>
              <a:t> covering</a:t>
            </a:r>
            <a:r>
              <a:rPr lang="en-US" sz="1700" b="0" i="0" u="none" strike="noStrike" cap="none">
                <a:solidFill>
                  <a:srgbClr val="161719"/>
                </a:solidFill>
                <a:latin typeface="Times New Roman"/>
                <a:ea typeface="Times New Roman"/>
                <a:cs typeface="Times New Roman"/>
                <a:sym typeface="Times New Roman"/>
              </a:rPr>
              <a:t> urban and rural areas. It’s found that the most affluent cities in the United states carry these rates. Not only due to the lack of infrastructure but also through the pollution of private and public sources mostly linking</a:t>
            </a:r>
            <a:r>
              <a:rPr lang="en-US" sz="1700">
                <a:solidFill>
                  <a:srgbClr val="161719"/>
                </a:solidFill>
                <a:latin typeface="Times New Roman"/>
                <a:ea typeface="Times New Roman"/>
                <a:cs typeface="Times New Roman"/>
                <a:sym typeface="Times New Roman"/>
              </a:rPr>
              <a:t> </a:t>
            </a:r>
            <a:r>
              <a:rPr lang="en-US" sz="1700" b="0" i="0" u="none" strike="noStrike" cap="none">
                <a:solidFill>
                  <a:srgbClr val="161719"/>
                </a:solidFill>
                <a:latin typeface="Times New Roman"/>
                <a:ea typeface="Times New Roman"/>
                <a:cs typeface="Times New Roman"/>
                <a:sym typeface="Times New Roman"/>
              </a:rPr>
              <a:t>to low-income communities fueling the neglect to these areas. </a:t>
            </a:r>
            <a:endParaRPr/>
          </a:p>
          <a:p>
            <a:pPr marL="654956" marR="0" lvl="0" indent="-566056" algn="l" rtl="0">
              <a:lnSpc>
                <a:spcPct val="100000"/>
              </a:lnSpc>
              <a:spcBef>
                <a:spcPts val="0"/>
              </a:spcBef>
              <a:spcAft>
                <a:spcPts val="0"/>
              </a:spcAft>
              <a:buClr>
                <a:srgbClr val="000000"/>
              </a:buClr>
              <a:buSzPts val="1700"/>
              <a:buFont typeface="Arial"/>
              <a:buChar char="•"/>
            </a:pPr>
            <a:r>
              <a:rPr lang="en-US" sz="1700" b="0" i="0" u="none" strike="noStrike" cap="none">
                <a:solidFill>
                  <a:srgbClr val="161719"/>
                </a:solidFill>
                <a:latin typeface="Times New Roman"/>
                <a:ea typeface="Times New Roman"/>
                <a:cs typeface="Times New Roman"/>
                <a:sym typeface="Times New Roman"/>
              </a:rPr>
              <a:t>In these low-income areas, water inequalities are shown through concentrations in the water and on-site sanitation samples. </a:t>
            </a:r>
            <a:r>
              <a:rPr lang="en-US" sz="1700">
                <a:solidFill>
                  <a:srgbClr val="161719"/>
                </a:solidFill>
                <a:latin typeface="Times New Roman"/>
                <a:ea typeface="Times New Roman"/>
                <a:cs typeface="Times New Roman"/>
                <a:sym typeface="Times New Roman"/>
              </a:rPr>
              <a:t>C</a:t>
            </a:r>
            <a:r>
              <a:rPr lang="en-US" sz="1700" b="0" i="0" u="none" strike="noStrike" cap="none">
                <a:solidFill>
                  <a:srgbClr val="161719"/>
                </a:solidFill>
                <a:latin typeface="Times New Roman"/>
                <a:ea typeface="Times New Roman"/>
                <a:cs typeface="Times New Roman"/>
                <a:sym typeface="Times New Roman"/>
              </a:rPr>
              <a:t>ontaminants are common in these </a:t>
            </a:r>
            <a:r>
              <a:rPr lang="en-US" sz="1700">
                <a:solidFill>
                  <a:srgbClr val="161719"/>
                </a:solidFill>
                <a:latin typeface="Times New Roman"/>
                <a:ea typeface="Times New Roman"/>
                <a:cs typeface="Times New Roman"/>
                <a:sym typeface="Times New Roman"/>
              </a:rPr>
              <a:t>areas, </a:t>
            </a:r>
            <a:r>
              <a:rPr lang="en-US" sz="1700" b="0" i="0" u="none" strike="noStrike" cap="none">
                <a:solidFill>
                  <a:srgbClr val="161719"/>
                </a:solidFill>
                <a:latin typeface="Times New Roman"/>
                <a:ea typeface="Times New Roman"/>
                <a:cs typeface="Times New Roman"/>
                <a:sym typeface="Times New Roman"/>
              </a:rPr>
              <a:t>even in varying household to household</a:t>
            </a:r>
            <a:r>
              <a:rPr lang="en-US" sz="1700">
                <a:solidFill>
                  <a:srgbClr val="161719"/>
                </a:solidFill>
                <a:latin typeface="Times New Roman"/>
                <a:ea typeface="Times New Roman"/>
                <a:cs typeface="Times New Roman"/>
                <a:sym typeface="Times New Roman"/>
              </a:rPr>
              <a:t>. </a:t>
            </a:r>
            <a:r>
              <a:rPr lang="en-US" sz="1700" b="0" i="0" u="none" strike="noStrike" cap="none">
                <a:solidFill>
                  <a:srgbClr val="161719"/>
                </a:solidFill>
                <a:latin typeface="Times New Roman"/>
                <a:ea typeface="Times New Roman"/>
                <a:cs typeface="Times New Roman"/>
                <a:sym typeface="Times New Roman"/>
              </a:rPr>
              <a:t>Not being </a:t>
            </a:r>
            <a:r>
              <a:rPr lang="en-US" sz="1700">
                <a:solidFill>
                  <a:srgbClr val="161719"/>
                </a:solidFill>
                <a:latin typeface="Times New Roman"/>
                <a:ea typeface="Times New Roman"/>
                <a:cs typeface="Times New Roman"/>
                <a:sym typeface="Times New Roman"/>
              </a:rPr>
              <a:t>able to pass </a:t>
            </a:r>
            <a:r>
              <a:rPr lang="en-US" sz="1700" b="0" i="0" u="none" strike="noStrike" cap="none">
                <a:solidFill>
                  <a:srgbClr val="161719"/>
                </a:solidFill>
                <a:latin typeface="Times New Roman"/>
                <a:ea typeface="Times New Roman"/>
                <a:cs typeface="Times New Roman"/>
                <a:sym typeface="Times New Roman"/>
              </a:rPr>
              <a:t>basic </a:t>
            </a:r>
            <a:r>
              <a:rPr lang="en-US" sz="1700">
                <a:solidFill>
                  <a:srgbClr val="161719"/>
                </a:solidFill>
                <a:latin typeface="Times New Roman"/>
                <a:ea typeface="Times New Roman"/>
                <a:cs typeface="Times New Roman"/>
                <a:sym typeface="Times New Roman"/>
              </a:rPr>
              <a:t>requirements in water quality </a:t>
            </a:r>
            <a:r>
              <a:rPr lang="en-US" sz="1700" b="0" i="0" u="none" strike="noStrike" cap="none">
                <a:solidFill>
                  <a:srgbClr val="161719"/>
                </a:solidFill>
                <a:latin typeface="Times New Roman"/>
                <a:ea typeface="Times New Roman"/>
                <a:cs typeface="Times New Roman"/>
                <a:sym typeface="Times New Roman"/>
              </a:rPr>
              <a:t>on a County/State level</a:t>
            </a:r>
            <a:r>
              <a:rPr lang="en-US" sz="1700">
                <a:solidFill>
                  <a:srgbClr val="161719"/>
                </a:solidFill>
                <a:latin typeface="Times New Roman"/>
                <a:ea typeface="Times New Roman"/>
                <a:cs typeface="Times New Roman"/>
                <a:sym typeface="Times New Roman"/>
              </a:rPr>
              <a:t> illustrates</a:t>
            </a:r>
            <a:r>
              <a:rPr lang="en-US" sz="1700" b="0" i="0" u="none" strike="noStrike" cap="none">
                <a:solidFill>
                  <a:srgbClr val="161719"/>
                </a:solidFill>
                <a:latin typeface="Times New Roman"/>
                <a:ea typeface="Times New Roman"/>
                <a:cs typeface="Times New Roman"/>
                <a:sym typeface="Times New Roman"/>
              </a:rPr>
              <a:t> the </a:t>
            </a:r>
            <a:r>
              <a:rPr lang="en-US" sz="1700">
                <a:solidFill>
                  <a:srgbClr val="161719"/>
                </a:solidFill>
                <a:latin typeface="Times New Roman"/>
                <a:ea typeface="Times New Roman"/>
                <a:cs typeface="Times New Roman"/>
                <a:sym typeface="Times New Roman"/>
              </a:rPr>
              <a:t>neglect </a:t>
            </a:r>
            <a:r>
              <a:rPr lang="en-US" sz="1700" b="0" i="0" u="none" strike="noStrike" cap="none">
                <a:solidFill>
                  <a:srgbClr val="161719"/>
                </a:solidFill>
                <a:latin typeface="Times New Roman"/>
                <a:ea typeface="Times New Roman"/>
                <a:cs typeface="Times New Roman"/>
                <a:sym typeface="Times New Roman"/>
              </a:rPr>
              <a:t>in these communities. This creates limits which in return roots health issues </a:t>
            </a:r>
            <a:r>
              <a:rPr lang="en-US" sz="1700">
                <a:solidFill>
                  <a:srgbClr val="161719"/>
                </a:solidFill>
                <a:latin typeface="Times New Roman"/>
                <a:ea typeface="Times New Roman"/>
                <a:cs typeface="Times New Roman"/>
                <a:sym typeface="Times New Roman"/>
              </a:rPr>
              <a:t>for those who</a:t>
            </a:r>
            <a:r>
              <a:rPr lang="en-US" sz="1700" b="0" i="0" u="none" strike="noStrike" cap="none">
                <a:solidFill>
                  <a:srgbClr val="161719"/>
                </a:solidFill>
                <a:latin typeface="Times New Roman"/>
                <a:ea typeface="Times New Roman"/>
                <a:cs typeface="Times New Roman"/>
                <a:sym typeface="Times New Roman"/>
              </a:rPr>
              <a:t> already lack access to health related sources because of income. </a:t>
            </a:r>
            <a:endParaRPr/>
          </a:p>
          <a:p>
            <a:pPr marL="654956" marR="0" lvl="0" indent="-566056" algn="l" rtl="0">
              <a:lnSpc>
                <a:spcPct val="100000"/>
              </a:lnSpc>
              <a:spcBef>
                <a:spcPts val="0"/>
              </a:spcBef>
              <a:spcAft>
                <a:spcPts val="0"/>
              </a:spcAft>
              <a:buClr>
                <a:srgbClr val="000000"/>
              </a:buClr>
              <a:buSzPts val="1700"/>
              <a:buFont typeface="Arial"/>
              <a:buChar char="•"/>
            </a:pPr>
            <a:r>
              <a:rPr lang="en-US" sz="1700" b="0" i="0" u="none" strike="noStrike" cap="none">
                <a:solidFill>
                  <a:srgbClr val="161719"/>
                </a:solidFill>
                <a:latin typeface="Times New Roman"/>
                <a:ea typeface="Times New Roman"/>
                <a:cs typeface="Times New Roman"/>
                <a:sym typeface="Times New Roman"/>
              </a:rPr>
              <a:t>The government is pulling strings and preventing </a:t>
            </a:r>
            <a:r>
              <a:rPr lang="en-US" sz="1700">
                <a:solidFill>
                  <a:srgbClr val="161719"/>
                </a:solidFill>
                <a:latin typeface="Times New Roman"/>
                <a:ea typeface="Times New Roman"/>
                <a:cs typeface="Times New Roman"/>
                <a:sym typeface="Times New Roman"/>
              </a:rPr>
              <a:t>proper </a:t>
            </a:r>
            <a:r>
              <a:rPr lang="en-US" sz="1700" b="0" i="0" u="none" strike="noStrike" cap="none">
                <a:solidFill>
                  <a:srgbClr val="161719"/>
                </a:solidFill>
                <a:latin typeface="Times New Roman"/>
                <a:ea typeface="Times New Roman"/>
                <a:cs typeface="Times New Roman"/>
                <a:sym typeface="Times New Roman"/>
              </a:rPr>
              <a:t>care for beneficiaries in need by depleting funds over time. With factors from </a:t>
            </a:r>
            <a:r>
              <a:rPr lang="en-US" sz="1700">
                <a:solidFill>
                  <a:srgbClr val="161719"/>
                </a:solidFill>
                <a:latin typeface="Times New Roman"/>
                <a:ea typeface="Times New Roman"/>
                <a:cs typeface="Times New Roman"/>
                <a:sym typeface="Times New Roman"/>
              </a:rPr>
              <a:t>i</a:t>
            </a:r>
            <a:r>
              <a:rPr lang="en-US" sz="1700" b="0" i="0" u="none" strike="noStrike" cap="none">
                <a:solidFill>
                  <a:srgbClr val="161719"/>
                </a:solidFill>
                <a:latin typeface="Times New Roman"/>
                <a:ea typeface="Times New Roman"/>
                <a:cs typeface="Times New Roman"/>
                <a:sym typeface="Times New Roman"/>
              </a:rPr>
              <a:t>nflation</a:t>
            </a:r>
            <a:r>
              <a:rPr lang="en-US" sz="1700">
                <a:solidFill>
                  <a:srgbClr val="161719"/>
                </a:solidFill>
                <a:latin typeface="Times New Roman"/>
                <a:ea typeface="Times New Roman"/>
                <a:cs typeface="Times New Roman"/>
                <a:sym typeface="Times New Roman"/>
              </a:rPr>
              <a:t>, </a:t>
            </a:r>
            <a:r>
              <a:rPr lang="en-US" sz="1700" b="0" i="0" u="none" strike="noStrike" cap="none">
                <a:solidFill>
                  <a:srgbClr val="161719"/>
                </a:solidFill>
                <a:latin typeface="Times New Roman"/>
                <a:ea typeface="Times New Roman"/>
                <a:cs typeface="Times New Roman"/>
                <a:sym typeface="Times New Roman"/>
              </a:rPr>
              <a:t>population, and growth many things are considered. However, this only creates issues in other areas which can </a:t>
            </a:r>
            <a:r>
              <a:rPr lang="en-US" sz="1700">
                <a:solidFill>
                  <a:srgbClr val="161719"/>
                </a:solidFill>
                <a:latin typeface="Times New Roman"/>
                <a:ea typeface="Times New Roman"/>
                <a:cs typeface="Times New Roman"/>
                <a:sym typeface="Times New Roman"/>
              </a:rPr>
              <a:t>progressively</a:t>
            </a:r>
            <a:r>
              <a:rPr lang="en-US" sz="1700" b="0" i="0" u="none" strike="noStrike" cap="none">
                <a:solidFill>
                  <a:srgbClr val="161719"/>
                </a:solidFill>
                <a:latin typeface="Times New Roman"/>
                <a:ea typeface="Times New Roman"/>
                <a:cs typeface="Times New Roman"/>
                <a:sym typeface="Times New Roman"/>
              </a:rPr>
              <a:t> </a:t>
            </a:r>
            <a:r>
              <a:rPr lang="en-US" sz="1700">
                <a:solidFill>
                  <a:srgbClr val="161719"/>
                </a:solidFill>
                <a:latin typeface="Times New Roman"/>
                <a:ea typeface="Times New Roman"/>
                <a:cs typeface="Times New Roman"/>
                <a:sym typeface="Times New Roman"/>
              </a:rPr>
              <a:t>worsens. </a:t>
            </a:r>
            <a:r>
              <a:rPr lang="en-US" sz="1700" b="0" i="0" u="none" strike="noStrike" cap="none">
                <a:solidFill>
                  <a:srgbClr val="161719"/>
                </a:solidFill>
                <a:latin typeface="Times New Roman"/>
                <a:ea typeface="Times New Roman"/>
                <a:cs typeface="Times New Roman"/>
                <a:sym typeface="Times New Roman"/>
              </a:rPr>
              <a:t>Federally speaking, </a:t>
            </a:r>
            <a:r>
              <a:rPr lang="en-US" sz="1700">
                <a:solidFill>
                  <a:srgbClr val="161719"/>
                </a:solidFill>
                <a:latin typeface="Times New Roman"/>
                <a:ea typeface="Times New Roman"/>
                <a:cs typeface="Times New Roman"/>
                <a:sym typeface="Times New Roman"/>
              </a:rPr>
              <a:t>it's</a:t>
            </a:r>
            <a:r>
              <a:rPr lang="en-US" sz="1700" b="0" i="0" u="none" strike="noStrike" cap="none">
                <a:solidFill>
                  <a:srgbClr val="161719"/>
                </a:solidFill>
                <a:latin typeface="Times New Roman"/>
                <a:ea typeface="Times New Roman"/>
                <a:cs typeface="Times New Roman"/>
                <a:sym typeface="Times New Roman"/>
              </a:rPr>
              <a:t> just another area of instability to those who need it. </a:t>
            </a:r>
            <a:endParaRPr/>
          </a:p>
        </p:txBody>
      </p:sp>
      <p:pic>
        <p:nvPicPr>
          <p:cNvPr id="2" name="Picture 2" descr="A qr code with a few black squares&#10;&#10;Description automatically generated">
            <a:extLst>
              <a:ext uri="{FF2B5EF4-FFF2-40B4-BE49-F238E27FC236}">
                <a16:creationId xmlns:a16="http://schemas.microsoft.com/office/drawing/2014/main" id="{7224644E-A924-95CE-484F-A64A362CA48E}"/>
              </a:ext>
            </a:extLst>
          </p:cNvPr>
          <p:cNvPicPr>
            <a:picLocks noChangeAspect="1"/>
          </p:cNvPicPr>
          <p:nvPr/>
        </p:nvPicPr>
        <p:blipFill>
          <a:blip r:embed="rId22"/>
          <a:stretch>
            <a:fillRect/>
          </a:stretch>
        </p:blipFill>
        <p:spPr>
          <a:xfrm>
            <a:off x="20044610" y="433137"/>
            <a:ext cx="1395664" cy="1395664"/>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Custom</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Water Inequalities and Sanitation in Low-Income Areas - Kayla Atkins -  Hillside High School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Inequalities and Sanitation in Low-Income Areas - Kayla Atkins -  Hillside High School </dc:title>
  <cp:revision>9</cp:revision>
  <dcterms:modified xsi:type="dcterms:W3CDTF">2023-07-28T00:26:37Z</dcterms:modified>
</cp:coreProperties>
</file>