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90D1"/>
    <a:srgbClr val="4F3559"/>
    <a:srgbClr val="9940BD"/>
    <a:srgbClr val="9A61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D8A6A6-378A-4DBA-8727-44CAE6BE1668}" v="70" dt="2023-07-25T15:22:16.234"/>
    <p1510:client id="{1BC710A9-885F-437B-B72B-AC7ED1F36CB2}" v="6" dt="2023-07-19T19:09:34.429"/>
    <p1510:client id="{1F4FE788-2491-4AEA-8D97-E4D9323C0BD0}" v="2153" dt="2023-07-24T17:52:42.461"/>
    <p1510:client id="{20C84857-F5C4-447C-926C-34DC6FFA5244}" v="5" dt="2023-07-27T19:54:37.204"/>
    <p1510:client id="{5A3637EF-5F7D-469F-961B-E5681C232470}" v="1829" dt="2023-07-27T18:54:58.337"/>
    <p1510:client id="{5B6E59D6-195C-403E-91BE-923A9C314E5C}" v="126" dt="2023-07-14T17:27:32.581"/>
    <p1510:client id="{84F36563-5123-4D16-9EC8-9B23B28F587F}" v="13" dt="2023-07-20T18:37:56.340"/>
    <p1510:client id="{BB90CAEE-9AE4-43DD-8E09-B510F60ADC27}" v="2" dt="2023-07-19T19:19:59.065"/>
    <p1510:client id="{C5923E4F-2A9A-4853-84A7-781F6DD83DCE}" v="957" dt="2023-07-20T19:55:23.496"/>
    <p1510:client id="{F065413A-88C8-4D72-9672-23BB2BC69F68}" v="43" dt="2023-07-20T13:25:12.4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1" d="100"/>
          <a:sy n="21" d="100"/>
        </p:scale>
        <p:origin x="924"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20C84857-F5C4-447C-926C-34DC6FFA5244}"/>
    <pc:docChg chg="modSld">
      <pc:chgData name="Amelie Novio" userId="" providerId="" clId="Web-{20C84857-F5C4-447C-926C-34DC6FFA5244}" dt="2023-07-27T19:54:37.204" v="3" actId="1076"/>
      <pc:docMkLst>
        <pc:docMk/>
      </pc:docMkLst>
      <pc:sldChg chg="addSp modSp">
        <pc:chgData name="Amelie Novio" userId="" providerId="" clId="Web-{20C84857-F5C4-447C-926C-34DC6FFA5244}" dt="2023-07-27T19:54:37.204" v="3" actId="1076"/>
        <pc:sldMkLst>
          <pc:docMk/>
          <pc:sldMk cId="0" sldId="256"/>
        </pc:sldMkLst>
        <pc:picChg chg="add mod">
          <ac:chgData name="Amelie Novio" userId="" providerId="" clId="Web-{20C84857-F5C4-447C-926C-34DC6FFA5244}" dt="2023-07-27T19:54:37.204" v="3" actId="1076"/>
          <ac:picMkLst>
            <pc:docMk/>
            <pc:sldMk cId="0" sldId="256"/>
            <ac:picMk id="3" creationId="{7F6B08C2-710F-C7BA-2AB0-CA3CC8C098F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journals.sagepub.com/doi/abs/10.3102/01623737027003263" TargetMode="External"/><Relationship Id="rId13" Type="http://schemas.openxmlformats.org/officeDocument/2006/relationships/image" Target="../media/image5.png"/><Relationship Id="rId3" Type="http://schemas.openxmlformats.org/officeDocument/2006/relationships/hyperlink" Target="https://eric.ed.gov/?q=affirmative+action&amp;id=EJ1342947" TargetMode="External"/><Relationship Id="rId7" Type="http://schemas.openxmlformats.org/officeDocument/2006/relationships/hyperlink" Target="https://time.com/6291497/affirmative-action-college-admissions-process/" TargetMode="External"/><Relationship Id="rId12" Type="http://schemas.openxmlformats.org/officeDocument/2006/relationships/hyperlink" Target="https://www.pewresearch.org/short-reads/2023/06/16/americans-and-affirmative-action-how-the-public-sees-the-consideration-of-race-in-college-admissions-hiri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4.png"/><Relationship Id="rId5" Type="http://schemas.openxmlformats.org/officeDocument/2006/relationships/hyperlink" Target="http://www.brookings.edu/articles/the-supreme-courts-decision-to-strike-down-affirmative-action-means-that-hbcu-investment-is-more-important-than-ever/#:~:text=The%20decision%20will%20most%20likely,can%20help%20fill%20this%20gap." TargetMode="External"/><Relationship Id="rId10" Type="http://schemas.openxmlformats.org/officeDocument/2006/relationships/hyperlink" Target="https://www.prri.org/research/may-2013-religion-politics-tracking-survey/" TargetMode="External"/><Relationship Id="rId4" Type="http://schemas.openxmlformats.org/officeDocument/2006/relationships/hyperlink" Target="https://media4.manhattan-institute.org/sites/default/files/stacking-the-deck-in-favor-of-affirmative-action.pdf"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348343" y="304800"/>
            <a:ext cx="21248915" cy="1676400"/>
          </a:xfrm>
          <a:prstGeom prst="rect">
            <a:avLst/>
          </a:prstGeom>
          <a:solidFill>
            <a:schemeClr val="accent4">
              <a:lumMod val="75000"/>
            </a:schemeClr>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a:solidFill>
                  <a:schemeClr val="bg1"/>
                </a:solidFill>
              </a:rPr>
              <a:t>The Impact of Affirmative Action and How the Overturning of it Has Affected Students of Color </a:t>
            </a:r>
            <a:br>
              <a:rPr lang="en-US">
                <a:solidFill>
                  <a:schemeClr val="bg1"/>
                </a:solidFill>
              </a:rPr>
            </a:br>
            <a:r>
              <a:rPr lang="en-US"/>
              <a:t>Kalyn Clark </a:t>
            </a:r>
            <a:br>
              <a:rPr lang="en-US"/>
            </a:br>
            <a:r>
              <a:rPr lang="en-US"/>
              <a:t>Panther Creek High School</a:t>
            </a:r>
          </a:p>
        </p:txBody>
      </p:sp>
      <p:sp>
        <p:nvSpPr>
          <p:cNvPr id="30" name="Google Shape;30;p3"/>
          <p:cNvSpPr txBox="1">
            <a:spLocks noGrp="1"/>
          </p:cNvSpPr>
          <p:nvPr>
            <p:ph type="body" idx="1"/>
          </p:nvPr>
        </p:nvSpPr>
        <p:spPr>
          <a:xfrm>
            <a:off x="338727" y="2049925"/>
            <a:ext cx="6792684" cy="514082"/>
          </a:xfrm>
          <a:prstGeom prst="rect">
            <a:avLst/>
          </a:prstGeom>
          <a:solidFill>
            <a:srgbClr val="BF90D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t>                     Introduction</a:t>
            </a:r>
            <a:endParaRPr sz="3000" b="1" i="0" u="none" strike="noStrike" cap="none" err="1">
              <a:solidFill>
                <a:schemeClr val="lt1"/>
              </a:solidFill>
              <a:latin typeface="Arial"/>
              <a:ea typeface="Arial"/>
              <a:cs typeface="Arial"/>
              <a:sym typeface="Arial"/>
            </a:endParaRPr>
          </a:p>
        </p:txBody>
      </p:sp>
      <p:sp>
        <p:nvSpPr>
          <p:cNvPr id="31" name="Google Shape;31;p3"/>
          <p:cNvSpPr txBox="1">
            <a:spLocks noGrp="1"/>
          </p:cNvSpPr>
          <p:nvPr>
            <p:ph type="body" idx="2"/>
          </p:nvPr>
        </p:nvSpPr>
        <p:spPr>
          <a:xfrm>
            <a:off x="341221" y="2560904"/>
            <a:ext cx="6800706" cy="5570260"/>
          </a:xfrm>
          <a:prstGeom prst="rect">
            <a:avLst/>
          </a:prstGeom>
          <a:solidFill>
            <a:schemeClr val="bg1">
              <a:lumMod val="95000"/>
            </a:schemeClr>
          </a:solidFill>
          <a:ln>
            <a:noFill/>
          </a:ln>
        </p:spPr>
        <p:txBody>
          <a:bodyPr spcFirstLastPara="1" wrap="square" lIns="78350" tIns="39175" rIns="78350" bIns="39175" anchor="t" anchorCtr="0">
            <a:noAutofit/>
          </a:bodyPr>
          <a:lstStyle/>
          <a:p>
            <a:pPr marL="0" indent="0">
              <a:spcBef>
                <a:spcPts val="1200"/>
              </a:spcBef>
              <a:buSzPts val="1100"/>
            </a:pPr>
            <a:r>
              <a:rPr lang="en-US" sz="1300" b="1"/>
              <a:t> Introduction:</a:t>
            </a:r>
            <a:r>
              <a:rPr lang="en-US" sz="1300"/>
              <a:t> Affirmative action has created an acute commotion throughout colleges, particularly in California and North Carolina. According to the </a:t>
            </a:r>
            <a:r>
              <a:rPr lang="en-US" sz="1300" dirty="0">
                <a:solidFill>
                  <a:srgbClr val="0070C0"/>
                </a:solidFill>
                <a:hlinkClick r:id="rId3">
                  <a:extLst>
                    <a:ext uri="{A12FA001-AC4F-418D-AE19-62706E023703}">
                      <ahyp:hlinkClr xmlns:ahyp="http://schemas.microsoft.com/office/drawing/2018/hyperlinkcolor" val="tx"/>
                    </a:ext>
                  </a:extLst>
                </a:hlinkClick>
              </a:rPr>
              <a:t>New England Journal of Higher Education</a:t>
            </a:r>
            <a:r>
              <a:rPr lang="en-US" sz="1300"/>
              <a:t>, predictions were made in 2022 that following the appointing of the new Supreme Court Justice, Ketanji Brown Jackson, it is likely that the idea of affirmative action will be removed (Vokes 2022). This change will likely immediately affect Harvard University and the University of North Carolina, and not only would race no longer be a factor in the admissions process, but the knowledge of the applicant's race would remain unknown until meeting them in person. This resolution could make it so that the colleges must completely change their admissions process and figure out how they will have a sufficiently diverse body of students without hindering the education of others. </a:t>
            </a:r>
            <a:endParaRPr lang="en-US"/>
          </a:p>
          <a:p>
            <a:pPr marL="0" indent="0">
              <a:spcBef>
                <a:spcPts val="1200"/>
              </a:spcBef>
              <a:buSzPts val="1100"/>
            </a:pPr>
            <a:r>
              <a:rPr lang="en-US" sz="1300" b="1"/>
              <a:t>Research Question:</a:t>
            </a:r>
            <a:r>
              <a:rPr lang="en-US" sz="1300"/>
              <a:t> How will the overturning of *Affirmative Action impact students of color in the United States?</a:t>
            </a:r>
          </a:p>
          <a:p>
            <a:pPr marL="0" indent="0">
              <a:spcBef>
                <a:spcPts val="0"/>
              </a:spcBef>
              <a:buSzPts val="1100"/>
            </a:pPr>
            <a:endParaRPr lang="en-US" sz="1300"/>
          </a:p>
          <a:p>
            <a:pPr marL="0" indent="0">
              <a:spcBef>
                <a:spcPts val="0"/>
              </a:spcBef>
              <a:buSzPts val="1100"/>
            </a:pPr>
            <a:r>
              <a:rPr lang="en-US" sz="1300" b="1"/>
              <a:t>Thesis Statement:</a:t>
            </a:r>
            <a:r>
              <a:rPr lang="en-US" sz="1300"/>
              <a:t> The overturning of Affirmative Action likely will impact students of color in the United States, leading to individuals questioning the ability and likelihood of students of color to receive equal opportunities in getting accepted into the colleges of their choice.</a:t>
            </a:r>
          </a:p>
          <a:p>
            <a:pPr marL="0" indent="0">
              <a:spcBef>
                <a:spcPts val="0"/>
              </a:spcBef>
              <a:buSzPts val="1100"/>
            </a:pPr>
            <a:endParaRPr lang="en-US" sz="1300"/>
          </a:p>
          <a:p>
            <a:pPr marL="0" indent="0">
              <a:spcBef>
                <a:spcPts val="0"/>
              </a:spcBef>
              <a:buSzPts val="1100"/>
            </a:pPr>
            <a:r>
              <a:rPr lang="en-US" sz="1300" b="1"/>
              <a:t>Methodology</a:t>
            </a:r>
            <a:r>
              <a:rPr lang="en-US" sz="1300"/>
              <a:t>:</a:t>
            </a:r>
            <a:r>
              <a:rPr lang="en-US" sz="1300">
                <a:solidFill>
                  <a:schemeClr val="tx1"/>
                </a:solidFill>
              </a:rPr>
              <a:t> I researched the topic of affirmative action to better understand the result of the overturning of Affirmative Action and what it would do for students of color trying to get into college. The secondary data sources that I used to get my information were Google Scholar and Eric via the Duke Library website, ranging from the years 2020-2023. I encountered difficulty when it came to locating credible sources, yet finding qualitative data and statistics were more readily available. </a:t>
            </a:r>
          </a:p>
          <a:p>
            <a:pPr marL="0" indent="0">
              <a:spcBef>
                <a:spcPts val="0"/>
              </a:spcBef>
              <a:buSzPts val="1100"/>
            </a:pPr>
            <a:endParaRPr lang="en-US" sz="1300">
              <a:solidFill>
                <a:schemeClr val="tx1"/>
              </a:solidFill>
            </a:endParaRPr>
          </a:p>
          <a:p>
            <a:pPr marL="0" indent="0">
              <a:spcBef>
                <a:spcPts val="0"/>
              </a:spcBef>
              <a:buSzPts val="1100"/>
            </a:pPr>
            <a:r>
              <a:rPr lang="en-US" sz="1300" i="1">
                <a:solidFill>
                  <a:schemeClr val="tx1"/>
                </a:solidFill>
              </a:rPr>
              <a:t>*Affirmative Action, when capitalized, refers to the policy whereas, when in lowercase, refers to the concept.</a:t>
            </a:r>
          </a:p>
        </p:txBody>
      </p:sp>
      <p:sp>
        <p:nvSpPr>
          <p:cNvPr id="33" name="Google Shape;33;p3"/>
          <p:cNvSpPr txBox="1">
            <a:spLocks noGrp="1"/>
          </p:cNvSpPr>
          <p:nvPr>
            <p:ph type="body" idx="4"/>
          </p:nvPr>
        </p:nvSpPr>
        <p:spPr>
          <a:xfrm>
            <a:off x="290389" y="9229385"/>
            <a:ext cx="6850639" cy="6720254"/>
          </a:xfrm>
          <a:prstGeom prst="rect">
            <a:avLst/>
          </a:prstGeom>
          <a:noFill/>
          <a:ln>
            <a:noFill/>
          </a:ln>
        </p:spPr>
        <p:txBody>
          <a:bodyPr spcFirstLastPara="1" wrap="square" lIns="78350" tIns="39175" rIns="78350" bIns="39175" anchor="t" anchorCtr="0">
            <a:noAutofit/>
          </a:bodyPr>
          <a:lstStyle/>
          <a:p>
            <a:pPr marL="0" lvl="0" indent="0" algn="l" rtl="0">
              <a:spcBef>
                <a:spcPts val="1200"/>
              </a:spcBef>
              <a:spcAft>
                <a:spcPts val="0"/>
              </a:spcAft>
              <a:buClr>
                <a:schemeClr val="dk1"/>
              </a:buClr>
              <a:buSzPts val="1100"/>
              <a:buFont typeface="Arial"/>
              <a:buNone/>
            </a:pPr>
            <a:endParaRPr sz="3000">
              <a:latin typeface="Calibri"/>
              <a:ea typeface="Calibri"/>
              <a:cs typeface="Calibri"/>
              <a:sym typeface="Calibri"/>
            </a:endParaRPr>
          </a:p>
          <a:p>
            <a:pPr marL="0" indent="0">
              <a:spcBef>
                <a:spcPts val="1200"/>
              </a:spcBef>
              <a:buSzPts val="1100"/>
            </a:pPr>
            <a:endParaRPr lang="en-US" sz="3000">
              <a:latin typeface="Calibri"/>
              <a:ea typeface="Calibri"/>
              <a:cs typeface="Calibri"/>
            </a:endParaRPr>
          </a:p>
        </p:txBody>
      </p:sp>
      <p:sp>
        <p:nvSpPr>
          <p:cNvPr id="36" name="Google Shape;36;p3"/>
          <p:cNvSpPr txBox="1">
            <a:spLocks noGrp="1"/>
          </p:cNvSpPr>
          <p:nvPr>
            <p:ph type="body" idx="7"/>
          </p:nvPr>
        </p:nvSpPr>
        <p:spPr>
          <a:xfrm>
            <a:off x="7576458" y="2049925"/>
            <a:ext cx="6792685" cy="533400"/>
          </a:xfrm>
          <a:prstGeom prst="rect">
            <a:avLst/>
          </a:prstGeom>
          <a:solidFill>
            <a:srgbClr val="BF90D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t>                   Data Analysis </a:t>
            </a:r>
            <a:endParaRPr sz="3000" b="1" i="0" u="none" strike="noStrike" cap="none">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807332" y="10411067"/>
            <a:ext cx="6791771" cy="5715347"/>
          </a:xfrm>
          <a:prstGeom prst="rect">
            <a:avLst/>
          </a:prstGeom>
          <a:solidFill>
            <a:schemeClr val="bg1">
              <a:lumMod val="95000"/>
            </a:schemeClr>
          </a:solidFill>
          <a:ln>
            <a:noFill/>
          </a:ln>
        </p:spPr>
        <p:txBody>
          <a:bodyPr spcFirstLastPara="1" wrap="square" lIns="78350" tIns="39175" rIns="78350" bIns="39175" anchor="t" anchorCtr="0">
            <a:noAutofit/>
          </a:bodyPr>
          <a:lstStyle/>
          <a:p>
            <a:pPr algn="just">
              <a:buNone/>
            </a:pPr>
            <a:r>
              <a:rPr lang="en-US" sz="1600" dirty="0">
                <a:cs typeface="Arial"/>
              </a:rPr>
              <a:t>Affirmative </a:t>
            </a:r>
            <a:r>
              <a:rPr lang="en-US" sz="1600">
                <a:cs typeface="Arial"/>
              </a:rPr>
              <a:t>Action</a:t>
            </a:r>
            <a:r>
              <a:rPr lang="en-US" sz="1600" dirty="0">
                <a:cs typeface="Arial"/>
              </a:rPr>
              <a:t> is a program intended to support minorities, particularly</a:t>
            </a:r>
            <a:endParaRPr lang="en-US" sz="1600" dirty="0"/>
          </a:p>
          <a:p>
            <a:pPr algn="just">
              <a:buNone/>
            </a:pPr>
            <a:r>
              <a:rPr lang="en-US" sz="1600" dirty="0">
                <a:cs typeface="Arial"/>
              </a:rPr>
              <a:t>students of color, and get into the college of their choice. This is a significant</a:t>
            </a:r>
            <a:endParaRPr lang="en-US" sz="1600"/>
          </a:p>
          <a:p>
            <a:pPr algn="just">
              <a:buNone/>
            </a:pPr>
            <a:r>
              <a:rPr lang="en-US" sz="1600" dirty="0">
                <a:cs typeface="Arial"/>
              </a:rPr>
              <a:t>implementation as it allows students from underrepresented groups to</a:t>
            </a:r>
            <a:endParaRPr lang="en-US" sz="1600" dirty="0"/>
          </a:p>
          <a:p>
            <a:pPr algn="just">
              <a:buNone/>
            </a:pPr>
            <a:r>
              <a:rPr lang="en-US" sz="1600" dirty="0">
                <a:cs typeface="Arial"/>
              </a:rPr>
              <a:t>have fair access to education, despite the setbacks they may face. There are</a:t>
            </a:r>
            <a:endParaRPr lang="en-US" sz="1600" dirty="0"/>
          </a:p>
          <a:p>
            <a:pPr algn="just">
              <a:buNone/>
            </a:pPr>
            <a:r>
              <a:rPr lang="en-US" sz="1600" dirty="0">
                <a:cs typeface="Arial"/>
              </a:rPr>
              <a:t>various different opinions surrounding this topic; some that may be positive</a:t>
            </a:r>
            <a:endParaRPr lang="en-US" sz="1600" dirty="0"/>
          </a:p>
          <a:p>
            <a:pPr algn="just">
              <a:buNone/>
            </a:pPr>
            <a:r>
              <a:rPr lang="en-US" sz="1600" dirty="0">
                <a:cs typeface="Arial"/>
              </a:rPr>
              <a:t>and some that may be negative. Now with affirmative action being</a:t>
            </a:r>
            <a:endParaRPr lang="en-US" sz="1600" dirty="0"/>
          </a:p>
          <a:p>
            <a:pPr algn="just">
              <a:buNone/>
            </a:pPr>
            <a:r>
              <a:rPr lang="en-US" sz="1600" dirty="0">
                <a:cs typeface="Arial"/>
              </a:rPr>
              <a:t>overturned, there have been several changes in people’s interpretations.</a:t>
            </a:r>
            <a:endParaRPr lang="en-US" sz="1600" dirty="0"/>
          </a:p>
          <a:p>
            <a:pPr algn="just">
              <a:buNone/>
            </a:pPr>
            <a:r>
              <a:rPr lang="en-US" sz="1600" dirty="0">
                <a:cs typeface="Arial"/>
              </a:rPr>
              <a:t>Many of these people are now seeing how beneficial this program was to</a:t>
            </a:r>
            <a:endParaRPr lang="en-US" sz="1600" dirty="0"/>
          </a:p>
          <a:p>
            <a:pPr algn="just">
              <a:buNone/>
            </a:pPr>
            <a:r>
              <a:rPr lang="en-US" sz="1600" dirty="0">
                <a:cs typeface="Arial"/>
              </a:rPr>
              <a:t>people of color, but just when they began to figure it out, it was overturned.</a:t>
            </a:r>
            <a:endParaRPr lang="en-US" sz="1600" dirty="0"/>
          </a:p>
          <a:p>
            <a:pPr algn="just">
              <a:buNone/>
            </a:pPr>
            <a:r>
              <a:rPr lang="en-US" sz="1600" dirty="0">
                <a:cs typeface="Arial"/>
              </a:rPr>
              <a:t>It is important to have a basic understanding of this topic as now it</a:t>
            </a:r>
            <a:endParaRPr lang="en-US" sz="1600" dirty="0"/>
          </a:p>
          <a:p>
            <a:pPr algn="just">
              <a:buNone/>
            </a:pPr>
            <a:r>
              <a:rPr lang="en-US" sz="1600" dirty="0">
                <a:cs typeface="Arial"/>
              </a:rPr>
              <a:t>is no longer a factor in the college admissions process. This raises the</a:t>
            </a:r>
            <a:endParaRPr lang="en-US" sz="1600" dirty="0"/>
          </a:p>
          <a:p>
            <a:pPr algn="just">
              <a:buNone/>
            </a:pPr>
            <a:r>
              <a:rPr lang="en-US" sz="1600" dirty="0">
                <a:cs typeface="Arial"/>
              </a:rPr>
              <a:t>question, what will the alternative be to ensure that students of color are given</a:t>
            </a:r>
            <a:endParaRPr lang="en-US" sz="1600" dirty="0"/>
          </a:p>
          <a:p>
            <a:pPr algn="just">
              <a:buNone/>
            </a:pPr>
            <a:r>
              <a:rPr lang="en-US" sz="1600" dirty="0">
                <a:cs typeface="Arial"/>
              </a:rPr>
              <a:t>an equal opportunity to get into the college of their choice? According to</a:t>
            </a:r>
            <a:endParaRPr lang="en-US" sz="1600" dirty="0"/>
          </a:p>
          <a:p>
            <a:pPr algn="just">
              <a:buNone/>
            </a:pPr>
            <a:r>
              <a:rPr lang="en-US" sz="1600" dirty="0">
                <a:cs typeface="Arial"/>
              </a:rPr>
              <a:t>Zachary </a:t>
            </a:r>
            <a:r>
              <a:rPr lang="en-US" sz="1600" dirty="0" err="1">
                <a:cs typeface="Arial"/>
              </a:rPr>
              <a:t>Bleemer</a:t>
            </a:r>
            <a:r>
              <a:rPr lang="en-US" sz="1600" dirty="0">
                <a:cs typeface="Arial"/>
              </a:rPr>
              <a:t>, a professor at Yale University, "States that have seen</a:t>
            </a:r>
            <a:endParaRPr lang="en-US" sz="1600" dirty="0"/>
          </a:p>
          <a:p>
            <a:pPr algn="just">
              <a:buNone/>
            </a:pPr>
            <a:r>
              <a:rPr lang="en-US" sz="1600" dirty="0">
                <a:cs typeface="Arial"/>
              </a:rPr>
              <a:t>affirmative action bans do not offer a silver bullet for universities seeking to</a:t>
            </a:r>
            <a:endParaRPr lang="en-US" sz="1600" dirty="0"/>
          </a:p>
          <a:p>
            <a:pPr algn="just">
              <a:buNone/>
            </a:pPr>
            <a:r>
              <a:rPr lang="en-US" sz="1600" dirty="0">
                <a:cs typeface="Arial"/>
              </a:rPr>
              <a:t>maintain racial diversity without race-based affirmative action"</a:t>
            </a:r>
            <a:r>
              <a:rPr lang="en-US" sz="1600" dirty="0"/>
              <a:t>(Ordway p.</a:t>
            </a:r>
          </a:p>
          <a:p>
            <a:pPr algn="just">
              <a:buNone/>
            </a:pPr>
            <a:r>
              <a:rPr lang="en-US" sz="1600" dirty="0"/>
              <a:t>7,8).</a:t>
            </a:r>
            <a:r>
              <a:rPr lang="en-US" sz="1600" dirty="0">
                <a:cs typeface="Arial"/>
              </a:rPr>
              <a:t> This is a common criticism that has been expressed throughout several</a:t>
            </a:r>
            <a:endParaRPr lang="en-US" sz="1600" dirty="0"/>
          </a:p>
          <a:p>
            <a:pPr algn="just">
              <a:buNone/>
            </a:pPr>
            <a:r>
              <a:rPr lang="en-US" sz="1600" dirty="0">
                <a:cs typeface="Arial"/>
              </a:rPr>
              <a:t>colleges, some of whom have suggested an alternative to affirmative</a:t>
            </a:r>
            <a:endParaRPr lang="en-US" sz="1600" dirty="0"/>
          </a:p>
          <a:p>
            <a:pPr algn="just">
              <a:buNone/>
            </a:pPr>
            <a:r>
              <a:rPr lang="en-US" sz="1600" dirty="0">
                <a:cs typeface="Arial"/>
              </a:rPr>
              <a:t>action programs. This alternative solution ensures that these policies target</a:t>
            </a:r>
            <a:endParaRPr lang="en-US" sz="1600" dirty="0"/>
          </a:p>
          <a:p>
            <a:pPr algn="just">
              <a:buNone/>
            </a:pPr>
            <a:r>
              <a:rPr lang="en-US" sz="1600" dirty="0">
                <a:cs typeface="Arial"/>
              </a:rPr>
              <a:t>students based on socio-economic status and do not only benefit minorities. </a:t>
            </a:r>
            <a:endParaRPr lang="en-US" sz="1600" dirty="0"/>
          </a:p>
          <a:p>
            <a:pPr marL="654685" indent="-565785" algn="just">
              <a:spcBef>
                <a:spcPts val="0"/>
              </a:spcBef>
              <a:buNone/>
            </a:pPr>
            <a:br>
              <a:rPr lang="en-US" dirty="0"/>
            </a:br>
            <a:endParaRPr lang="en-US" sz="1600"/>
          </a:p>
        </p:txBody>
      </p:sp>
      <p:sp>
        <p:nvSpPr>
          <p:cNvPr id="38" name="Google Shape;38;p3"/>
          <p:cNvSpPr txBox="1">
            <a:spLocks noGrp="1"/>
          </p:cNvSpPr>
          <p:nvPr>
            <p:ph type="body" idx="9"/>
          </p:nvPr>
        </p:nvSpPr>
        <p:spPr>
          <a:xfrm>
            <a:off x="14804572" y="2069243"/>
            <a:ext cx="6792685" cy="533400"/>
          </a:xfrm>
          <a:prstGeom prst="rect">
            <a:avLst/>
          </a:prstGeom>
          <a:solidFill>
            <a:srgbClr val="BF90D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latin typeface="Calibri"/>
              </a:rPr>
              <a:t>                              </a:t>
            </a:r>
            <a:r>
              <a:rPr lang="en-US" sz="3000"/>
              <a:t>Results </a:t>
            </a:r>
            <a:endParaRPr lang="en-US" sz="3000" i="0" u="none" strike="noStrike" cap="none">
              <a:ea typeface="Arial"/>
              <a:cs typeface="Arial"/>
            </a:endParaRPr>
          </a:p>
        </p:txBody>
      </p:sp>
      <p:sp>
        <p:nvSpPr>
          <p:cNvPr id="39" name="Google Shape;39;p3"/>
          <p:cNvSpPr txBox="1">
            <a:spLocks noGrp="1"/>
          </p:cNvSpPr>
          <p:nvPr>
            <p:ph type="body" idx="13"/>
          </p:nvPr>
        </p:nvSpPr>
        <p:spPr>
          <a:xfrm>
            <a:off x="14801075" y="2614529"/>
            <a:ext cx="6831165" cy="7247170"/>
          </a:xfrm>
          <a:prstGeom prst="rect">
            <a:avLst/>
          </a:prstGeom>
          <a:solidFill>
            <a:schemeClr val="bg1">
              <a:lumMod val="95000"/>
            </a:schemeClr>
          </a:solidFill>
          <a:ln>
            <a:noFill/>
          </a:ln>
        </p:spPr>
        <p:txBody>
          <a:bodyPr spcFirstLastPara="1" wrap="square" lIns="78350" tIns="39175" rIns="78350" bIns="39175" anchor="t" anchorCtr="0">
            <a:noAutofit/>
          </a:bodyPr>
          <a:lstStyle/>
          <a:p>
            <a:pPr algn="just">
              <a:buNone/>
            </a:pPr>
            <a:r>
              <a:rPr lang="en-US" sz="1500" dirty="0">
                <a:cs typeface="Arial"/>
              </a:rPr>
              <a:t>The information provided by the graphs was reflective of the impact that affirmative</a:t>
            </a:r>
            <a:endParaRPr lang="en-US" sz="1500" dirty="0"/>
          </a:p>
          <a:p>
            <a:pPr algn="just">
              <a:buNone/>
            </a:pPr>
            <a:r>
              <a:rPr lang="en-US" sz="1500">
                <a:cs typeface="Arial"/>
              </a:rPr>
              <a:t>action has had on colleges in the past. Once this is implemented into even</a:t>
            </a:r>
            <a:endParaRPr lang="en-US" sz="1500"/>
          </a:p>
          <a:p>
            <a:pPr algn="just">
              <a:buNone/>
            </a:pPr>
            <a:r>
              <a:rPr lang="en-US" sz="1500" dirty="0">
                <a:cs typeface="Arial"/>
              </a:rPr>
              <a:t>more colleges </a:t>
            </a:r>
            <a:r>
              <a:rPr lang="en-US" sz="1500">
                <a:cs typeface="Arial"/>
              </a:rPr>
              <a:t>in the future, this is when we will see a significant change in the</a:t>
            </a:r>
            <a:endParaRPr lang="en-US" sz="1500"/>
          </a:p>
          <a:p>
            <a:pPr algn="just">
              <a:buNone/>
            </a:pPr>
            <a:r>
              <a:rPr lang="en-US" sz="1500" dirty="0">
                <a:cs typeface="Arial"/>
              </a:rPr>
              <a:t>number of people who </a:t>
            </a:r>
            <a:r>
              <a:rPr lang="en-US" sz="1500">
                <a:cs typeface="Arial"/>
              </a:rPr>
              <a:t>have opinions on affirmative action. Questions that have been</a:t>
            </a:r>
            <a:endParaRPr lang="en-US" sz="1500"/>
          </a:p>
          <a:p>
            <a:pPr algn="just">
              <a:buNone/>
            </a:pPr>
            <a:r>
              <a:rPr lang="en-US" sz="1500" dirty="0">
                <a:cs typeface="Arial"/>
              </a:rPr>
              <a:t>asked recently are if these </a:t>
            </a:r>
            <a:r>
              <a:rPr lang="en-US" sz="1500">
                <a:cs typeface="Arial"/>
              </a:rPr>
              <a:t>affirmative action students deserve to be admitted,</a:t>
            </a:r>
            <a:endParaRPr lang="en-US" sz="1500"/>
          </a:p>
          <a:p>
            <a:pPr algn="just">
              <a:buNone/>
            </a:pPr>
            <a:r>
              <a:rPr lang="en-US" sz="1500" dirty="0">
                <a:cs typeface="Arial"/>
              </a:rPr>
              <a:t>especially when their test scores an </a:t>
            </a:r>
            <a:r>
              <a:rPr lang="en-US" sz="1500">
                <a:cs typeface="Arial"/>
              </a:rPr>
              <a:t>overall performance is viewed as inferior to</a:t>
            </a:r>
            <a:endParaRPr lang="en-US" sz="1500"/>
          </a:p>
          <a:p>
            <a:pPr algn="just">
              <a:buNone/>
            </a:pPr>
            <a:r>
              <a:rPr lang="en-US" sz="1500" dirty="0">
                <a:cs typeface="Arial"/>
              </a:rPr>
              <a:t>students who weren't admitted through </a:t>
            </a:r>
            <a:r>
              <a:rPr lang="en-US" sz="1500">
                <a:cs typeface="Arial"/>
              </a:rPr>
              <a:t>affirmative action. The beneficiaries of</a:t>
            </a:r>
            <a:endParaRPr lang="en-US" sz="1500"/>
          </a:p>
          <a:p>
            <a:pPr algn="just">
              <a:buNone/>
            </a:pPr>
            <a:r>
              <a:rPr lang="en-US" sz="1500" dirty="0">
                <a:cs typeface="Arial"/>
              </a:rPr>
              <a:t>affirmative action policies are most commonly white women. This is because they </a:t>
            </a:r>
            <a:endParaRPr lang="en-US" sz="1500"/>
          </a:p>
          <a:p>
            <a:pPr algn="just">
              <a:buNone/>
            </a:pPr>
            <a:r>
              <a:rPr lang="en-US" sz="1500" dirty="0">
                <a:cs typeface="Arial"/>
              </a:rPr>
              <a:t>are seen as more educated and make up a larger </a:t>
            </a:r>
            <a:r>
              <a:rPr lang="en-US" sz="1500">
                <a:cs typeface="Arial"/>
              </a:rPr>
              <a:t>portion of the workforce. According</a:t>
            </a:r>
            <a:endParaRPr lang="en-US" sz="1500"/>
          </a:p>
          <a:p>
            <a:pPr algn="just">
              <a:buNone/>
            </a:pPr>
            <a:r>
              <a:rPr lang="en-US" sz="1500" dirty="0">
                <a:cs typeface="Arial"/>
              </a:rPr>
              <a:t>to the </a:t>
            </a:r>
            <a:r>
              <a:rPr lang="en-US" sz="1500" dirty="0">
                <a:solidFill>
                  <a:srgbClr val="1155CC"/>
                </a:solidFill>
                <a:cs typeface="Arial"/>
                <a:hlinkClick r:id="rId4">
                  <a:extLst>
                    <a:ext uri="{A12FA001-AC4F-418D-AE19-62706E023703}">
                      <ahyp:hlinkClr xmlns:ahyp="http://schemas.microsoft.com/office/drawing/2018/hyperlinkcolor" val="tx"/>
                    </a:ext>
                  </a:extLst>
                </a:hlinkClick>
              </a:rPr>
              <a:t>Manhattan Institute</a:t>
            </a:r>
            <a:r>
              <a:rPr lang="en-US" sz="1500" dirty="0">
                <a:cs typeface="Arial"/>
              </a:rPr>
              <a:t>, “When women are </a:t>
            </a:r>
            <a:r>
              <a:rPr lang="en-US" sz="1500">
                <a:cs typeface="Arial"/>
              </a:rPr>
              <a:t>included as benefiting from this policy,</a:t>
            </a:r>
            <a:endParaRPr lang="en-US" sz="1500"/>
          </a:p>
          <a:p>
            <a:pPr algn="just">
              <a:buNone/>
            </a:pPr>
            <a:r>
              <a:rPr lang="en-US" sz="1500" dirty="0">
                <a:cs typeface="Arial"/>
              </a:rPr>
              <a:t>its average net favorability is 26%. However, when they are</a:t>
            </a:r>
            <a:r>
              <a:rPr lang="en-US" sz="1500">
                <a:cs typeface="Arial"/>
              </a:rPr>
              <a:t> not included, the average</a:t>
            </a:r>
            <a:endParaRPr lang="en-US" sz="1500"/>
          </a:p>
          <a:p>
            <a:pPr algn="just">
              <a:buNone/>
            </a:pPr>
            <a:r>
              <a:rPr lang="en-US" sz="1500" dirty="0">
                <a:cs typeface="Arial"/>
              </a:rPr>
              <a:t>net favorability for affirmative action drops to </a:t>
            </a:r>
            <a:r>
              <a:rPr lang="en-US" sz="1500">
                <a:cs typeface="Arial"/>
              </a:rPr>
              <a:t>14%.” This proves that there is much</a:t>
            </a:r>
            <a:endParaRPr lang="en-US" sz="1500"/>
          </a:p>
          <a:p>
            <a:pPr algn="just">
              <a:buNone/>
            </a:pPr>
            <a:r>
              <a:rPr lang="en-US" sz="1500" dirty="0">
                <a:cs typeface="Arial"/>
              </a:rPr>
              <a:t>less support for the idea of affirmative action when women aren’t</a:t>
            </a:r>
            <a:r>
              <a:rPr lang="en-US" sz="1500">
                <a:cs typeface="Arial"/>
              </a:rPr>
              <a:t> painted as</a:t>
            </a:r>
            <a:endParaRPr lang="en-US" sz="1500"/>
          </a:p>
          <a:p>
            <a:pPr algn="just">
              <a:buNone/>
            </a:pPr>
            <a:r>
              <a:rPr lang="en-US" sz="1500" dirty="0">
                <a:cs typeface="Arial"/>
              </a:rPr>
              <a:t>the beneficiaries </a:t>
            </a:r>
            <a:r>
              <a:rPr lang="en-US" sz="1500" dirty="0"/>
              <a:t>(Mukherjee p. 2,9).</a:t>
            </a:r>
            <a:r>
              <a:rPr lang="en-US" sz="1500" dirty="0">
                <a:cs typeface="Arial"/>
              </a:rPr>
              <a:t> According to </a:t>
            </a:r>
            <a:r>
              <a:rPr lang="en-US" sz="1500" dirty="0">
                <a:solidFill>
                  <a:srgbClr val="1155CC"/>
                </a:solidFill>
                <a:cs typeface="Arial"/>
                <a:hlinkClick r:id="rId5">
                  <a:extLst>
                    <a:ext uri="{A12FA001-AC4F-418D-AE19-62706E023703}">
                      <ahyp:hlinkClr xmlns:ahyp="http://schemas.microsoft.com/office/drawing/2018/hyperlinkcolor" val="tx"/>
                    </a:ext>
                  </a:extLst>
                </a:hlinkClick>
              </a:rPr>
              <a:t>Brookings Metro</a:t>
            </a:r>
            <a:r>
              <a:rPr lang="en-US" sz="1500">
                <a:cs typeface="Arial"/>
              </a:rPr>
              <a:t>, a main effect</a:t>
            </a:r>
            <a:endParaRPr lang="en-US" sz="1500"/>
          </a:p>
          <a:p>
            <a:pPr algn="just">
              <a:buNone/>
            </a:pPr>
            <a:r>
              <a:rPr lang="en-US" sz="1500" dirty="0">
                <a:cs typeface="Arial"/>
              </a:rPr>
              <a:t>of affirmative action will be students of color being </a:t>
            </a:r>
            <a:r>
              <a:rPr lang="en-US" sz="1500">
                <a:cs typeface="Arial"/>
              </a:rPr>
              <a:t>likely to deter away from</a:t>
            </a:r>
            <a:endParaRPr lang="en-US" sz="1500" dirty="0"/>
          </a:p>
          <a:p>
            <a:pPr algn="just">
              <a:buNone/>
            </a:pPr>
            <a:r>
              <a:rPr lang="en-US" sz="1500" dirty="0">
                <a:cs typeface="Arial"/>
              </a:rPr>
              <a:t>diversity course colleges, thus resulting in more students </a:t>
            </a:r>
            <a:r>
              <a:rPr lang="en-US" sz="1500">
                <a:cs typeface="Arial"/>
              </a:rPr>
              <a:t>of color applying to</a:t>
            </a:r>
            <a:endParaRPr lang="en-US" sz="1500"/>
          </a:p>
          <a:p>
            <a:pPr algn="just">
              <a:buNone/>
            </a:pPr>
            <a:r>
              <a:rPr lang="en-US" sz="1500" dirty="0">
                <a:cs typeface="Arial"/>
              </a:rPr>
              <a:t>Historically Black Colleges and Universities (HBCUs). These </a:t>
            </a:r>
            <a:r>
              <a:rPr lang="en-US" sz="1500">
                <a:cs typeface="Arial"/>
              </a:rPr>
              <a:t>elite colleges are</a:t>
            </a:r>
            <a:endParaRPr lang="en-US" sz="1500"/>
          </a:p>
          <a:p>
            <a:pPr algn="just">
              <a:buNone/>
            </a:pPr>
            <a:r>
              <a:rPr lang="en-US" sz="1500">
                <a:cs typeface="Arial"/>
              </a:rPr>
              <a:t>exceedingly stronger performing, with better reputations, and often end up producing</a:t>
            </a:r>
            <a:endParaRPr lang="en-US" sz="1500"/>
          </a:p>
          <a:p>
            <a:pPr algn="just">
              <a:buNone/>
            </a:pPr>
            <a:r>
              <a:rPr lang="en-US" sz="1500" dirty="0">
                <a:cs typeface="Arial"/>
              </a:rPr>
              <a:t>more successful students. Therefore, without affirmative action being </a:t>
            </a:r>
            <a:r>
              <a:rPr lang="en-US" sz="1500">
                <a:cs typeface="Arial"/>
              </a:rPr>
              <a:t>in place, it</a:t>
            </a:r>
            <a:endParaRPr lang="en-US" sz="1500"/>
          </a:p>
          <a:p>
            <a:pPr algn="just">
              <a:buNone/>
            </a:pPr>
            <a:r>
              <a:rPr lang="en-US" sz="1500">
                <a:cs typeface="Arial"/>
              </a:rPr>
              <a:t>gives students of color less confidence and motivates them to stay in their comfort</a:t>
            </a:r>
            <a:endParaRPr lang="en-US" sz="1500"/>
          </a:p>
          <a:p>
            <a:pPr algn="just">
              <a:buNone/>
            </a:pPr>
            <a:r>
              <a:rPr lang="en-US" sz="1500">
                <a:cs typeface="Arial"/>
              </a:rPr>
              <a:t>zone, which in this case, would be them applying to HBCUs. Often, they believe</a:t>
            </a:r>
            <a:endParaRPr lang="en-US" sz="1500"/>
          </a:p>
          <a:p>
            <a:pPr algn="just">
              <a:buNone/>
            </a:pPr>
            <a:r>
              <a:rPr lang="en-US" sz="1500" dirty="0">
                <a:cs typeface="Arial"/>
              </a:rPr>
              <a:t>this is the only college they have an opportunity of getting admitted into.</a:t>
            </a:r>
            <a:endParaRPr lang="en-US" sz="1500" dirty="0"/>
          </a:p>
          <a:p>
            <a:pPr algn="just">
              <a:buNone/>
            </a:pPr>
            <a:r>
              <a:rPr lang="en-US" sz="1500" dirty="0"/>
              <a:t>(Katharine Meyer et al. p. 2). </a:t>
            </a:r>
            <a:r>
              <a:rPr lang="en-US" sz="1500" dirty="0">
                <a:cs typeface="Arial"/>
              </a:rPr>
              <a:t>Consideration must also be taken when it comes to</a:t>
            </a:r>
            <a:endParaRPr lang="en-US" sz="1500" dirty="0"/>
          </a:p>
          <a:p>
            <a:pPr algn="just">
              <a:buNone/>
            </a:pPr>
            <a:r>
              <a:rPr lang="en-US" sz="1500" dirty="0">
                <a:cs typeface="Arial"/>
              </a:rPr>
              <a:t>students who didn't get into the college of their choice, because someone admitted</a:t>
            </a:r>
            <a:endParaRPr lang="en-US" sz="1500" dirty="0"/>
          </a:p>
          <a:p>
            <a:pPr algn="just">
              <a:buNone/>
            </a:pPr>
            <a:r>
              <a:rPr lang="en-US" sz="1500" dirty="0">
                <a:cs typeface="Arial"/>
              </a:rPr>
              <a:t>through affirmative action "took their spot". This is especially a factor if the student </a:t>
            </a:r>
            <a:endParaRPr lang="en-US" sz="1500" dirty="0"/>
          </a:p>
          <a:p>
            <a:pPr algn="just">
              <a:buNone/>
            </a:pPr>
            <a:r>
              <a:rPr lang="en-US" sz="1500" dirty="0">
                <a:cs typeface="Arial"/>
              </a:rPr>
              <a:t>had better performance compared to the affirmative action applicant. </a:t>
            </a:r>
            <a:endParaRPr lang="en-US" sz="1500" dirty="0"/>
          </a:p>
        </p:txBody>
      </p:sp>
      <p:sp>
        <p:nvSpPr>
          <p:cNvPr id="40" name="Google Shape;40;p3"/>
          <p:cNvSpPr txBox="1">
            <a:spLocks noGrp="1"/>
          </p:cNvSpPr>
          <p:nvPr>
            <p:ph type="body" idx="14"/>
          </p:nvPr>
        </p:nvSpPr>
        <p:spPr>
          <a:xfrm>
            <a:off x="14804572" y="9870047"/>
            <a:ext cx="6792685" cy="533400"/>
          </a:xfrm>
          <a:prstGeom prst="rect">
            <a:avLst/>
          </a:prstGeom>
          <a:solidFill>
            <a:srgbClr val="BF90D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latin typeface="Calibri"/>
              </a:rPr>
              <a:t>                           </a:t>
            </a:r>
            <a:r>
              <a:rPr lang="en-US" sz="3000"/>
              <a:t>Conclusion </a:t>
            </a:r>
            <a:endParaRPr lang="en-US" sz="3000" b="1" i="0" u="none" strike="noStrike" cap="none">
              <a:ea typeface="Arial"/>
              <a:cs typeface="Arial"/>
            </a:endParaRPr>
          </a:p>
        </p:txBody>
      </p:sp>
      <p:sp>
        <p:nvSpPr>
          <p:cNvPr id="41" name="Google Shape;41;p3"/>
          <p:cNvSpPr txBox="1">
            <a:spLocks noGrp="1"/>
          </p:cNvSpPr>
          <p:nvPr>
            <p:ph type="body" idx="15"/>
          </p:nvPr>
        </p:nvSpPr>
        <p:spPr>
          <a:xfrm>
            <a:off x="7576458" y="2835489"/>
            <a:ext cx="6792685" cy="13624605"/>
          </a:xfrm>
          <a:prstGeom prst="rect">
            <a:avLst/>
          </a:prstGeom>
          <a:solidFill>
            <a:schemeClr val="bg1">
              <a:lumMod val="95000"/>
            </a:schemeClr>
          </a:solidFill>
          <a:ln>
            <a:noFill/>
          </a:ln>
        </p:spPr>
        <p:txBody>
          <a:bodyPr spcFirstLastPara="1" wrap="square" lIns="78350" tIns="39175" rIns="78350" bIns="39175" anchor="t" anchorCtr="0">
            <a:noAutofit/>
          </a:bodyPr>
          <a:lstStyle/>
          <a:p>
            <a:pPr marL="0" marR="0" lvl="0" indent="0" algn="l" rtl="0">
              <a:spcBef>
                <a:spcPts val="0"/>
              </a:spcBef>
              <a:spcAft>
                <a:spcPts val="0"/>
              </a:spcAft>
              <a:buClr>
                <a:schemeClr val="dk1"/>
              </a:buClr>
              <a:buFont typeface="Arial"/>
              <a:buNone/>
            </a:pPr>
            <a:r>
              <a:rPr lang="en-US" sz="1100">
                <a:latin typeface="Arial"/>
                <a:ea typeface="Arial"/>
                <a:cs typeface="Arial"/>
              </a:rPr>
              <a:t>This graph shows, for example, that for Black students, about 29% of United States adults do not believe that they should have access to affirmative action programs. About 47% of United States adults do believe that they should have access to affirmative action programs. There are however, a percentage of these adults who are not sure about the idea or do not understand what these programs are or what they intend to do, and for that reason they said that they weren’t sure about any race having access to the program. This data, however, was conducted in 2023, which was about 10 years later than the data in the first graph. For this reason, some of the data and statistics may vary depending on who answered it and in what time period they did. </a:t>
            </a:r>
            <a:endParaRPr lang="en-US" sz="2800" b="0" i="0" u="none" strike="noStrike" cap="none">
              <a:solidFill>
                <a:schemeClr val="dk1"/>
              </a:solidFill>
              <a:latin typeface="Times New Roman"/>
              <a:ea typeface="Times New Roman"/>
              <a:cs typeface="Times New Roman"/>
            </a:endParaRPr>
          </a:p>
        </p:txBody>
      </p:sp>
      <p:sp>
        <p:nvSpPr>
          <p:cNvPr id="42" name="Google Shape;42;p3"/>
          <p:cNvSpPr>
            <a:spLocks noGrp="1"/>
          </p:cNvSpPr>
          <p:nvPr>
            <p:ph type="chart" idx="18"/>
          </p:nvPr>
        </p:nvSpPr>
        <p:spPr>
          <a:xfrm>
            <a:off x="7654654" y="8277011"/>
            <a:ext cx="6346524" cy="3333482"/>
          </a:xfrm>
          <a:prstGeom prst="rect">
            <a:avLst/>
          </a:prstGeom>
          <a:noFill/>
          <a:ln>
            <a:noFill/>
          </a:ln>
        </p:spPr>
        <p:txBody>
          <a:bodyPr spcFirstLastPara="1" wrap="square" lIns="91425" tIns="91425" rIns="91425" bIns="91425" anchor="t" anchorCtr="0">
            <a:noAutofit/>
          </a:bodyPr>
          <a:lstStyle/>
          <a:p>
            <a:r>
              <a:rPr lang="en-US" sz="1500" dirty="0">
                <a:cs typeface="Arial"/>
              </a:rPr>
              <a:t>This graph shows that on average, when it comes to all Americans, about 68% believe that affirmative action programs should be enforced and that they are positive for minority groups, in the sense of making up for their past discrimination. On the other hand, about 29% of all Americans believe that affirmative action programs should not be enforced and that colleges need to find alternative methods to get these minority groups the support that they might need. However, this data was collected in 2013 and now with the overturning of affirmative action, many of these views have changed concerning the idea.</a:t>
            </a:r>
            <a:endParaRPr lang="en-US" sz="1500" dirty="0"/>
          </a:p>
          <a:p>
            <a:br>
              <a:rPr lang="en-US" dirty="0"/>
            </a:br>
            <a:endParaRPr lang="en-US"/>
          </a:p>
        </p:txBody>
      </p:sp>
      <p:pic>
        <p:nvPicPr>
          <p:cNvPr id="44" name="Google Shape;44;p3"/>
          <p:cNvPicPr preferRelativeResize="0"/>
          <p:nvPr/>
        </p:nvPicPr>
        <p:blipFill>
          <a:blip r:embed="rId6">
            <a:alphaModFix/>
          </a:blip>
          <a:stretch>
            <a:fillRect/>
          </a:stretch>
        </p:blipFill>
        <p:spPr>
          <a:xfrm>
            <a:off x="309677" y="9149928"/>
            <a:ext cx="6597818" cy="6399296"/>
          </a:xfrm>
          <a:prstGeom prst="rect">
            <a:avLst/>
          </a:prstGeom>
          <a:noFill/>
          <a:ln>
            <a:noFill/>
          </a:ln>
        </p:spPr>
      </p:pic>
      <p:sp>
        <p:nvSpPr>
          <p:cNvPr id="2" name="TextBox 1">
            <a:extLst>
              <a:ext uri="{FF2B5EF4-FFF2-40B4-BE49-F238E27FC236}">
                <a16:creationId xmlns:a16="http://schemas.microsoft.com/office/drawing/2014/main" id="{F3EA5D05-6F2B-D364-FD63-5849B1FA67A0}"/>
              </a:ext>
            </a:extLst>
          </p:cNvPr>
          <p:cNvSpPr txBox="1"/>
          <p:nvPr/>
        </p:nvSpPr>
        <p:spPr>
          <a:xfrm>
            <a:off x="352943" y="8656890"/>
            <a:ext cx="6787046" cy="8171468"/>
          </a:xfrm>
          <a:prstGeom prst="rect">
            <a:avLst/>
          </a:prstGeom>
          <a:solidFill>
            <a:schemeClr val="bg1">
              <a:lumMod val="9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50" dirty="0">
                <a:latin typeface="Times New Roman"/>
              </a:rPr>
              <a:t>Affirmative action is a system enforced in colleges that is aimed to support students of color, with the intent of helping create a more diverse student campus. According to the</a:t>
            </a:r>
            <a:r>
              <a:rPr lang="en-US" sz="1750" dirty="0">
                <a:solidFill>
                  <a:srgbClr val="002060"/>
                </a:solidFill>
                <a:latin typeface="Times New Roman"/>
              </a:rPr>
              <a:t> </a:t>
            </a:r>
            <a:r>
              <a:rPr lang="en-US" sz="1750" dirty="0">
                <a:solidFill>
                  <a:srgbClr val="0070C0"/>
                </a:solidFill>
                <a:latin typeface="Times New Roman"/>
                <a:hlinkClick r:id="rId7">
                  <a:extLst>
                    <a:ext uri="{A12FA001-AC4F-418D-AE19-62706E023703}">
                      <ahyp:hlinkClr xmlns:ahyp="http://schemas.microsoft.com/office/drawing/2018/hyperlinkcolor" val="tx"/>
                    </a:ext>
                  </a:extLst>
                </a:hlinkClick>
              </a:rPr>
              <a:t>University of  California Los Angeles</a:t>
            </a:r>
            <a:r>
              <a:rPr lang="en-US" sz="1750" dirty="0">
                <a:latin typeface="Times New Roman"/>
              </a:rPr>
              <a:t>, "The average gap between Black and white student graduation rates at the top dozen public universities without affirmative action was 10.1% in 2020.  By contrast, the gap was 6% at the top dozen public universities that used affirmative action" (Kohli p. 12). With this in mind, the removal of affirmative action will result in a large portion of minority students educational opportunities will suffer. </a:t>
            </a:r>
            <a:endParaRPr lang="en-US" sz="1750" dirty="0"/>
          </a:p>
          <a:p>
            <a:endParaRPr lang="en-US" sz="1750">
              <a:latin typeface="Times New Roman"/>
            </a:endParaRPr>
          </a:p>
          <a:p>
            <a:r>
              <a:rPr lang="en-US" sz="1750" dirty="0">
                <a:latin typeface="Times New Roman"/>
              </a:rPr>
              <a:t>The first state to initiate the idea of eliminating</a:t>
            </a:r>
            <a:r>
              <a:rPr lang="en-US" sz="1750">
                <a:latin typeface="Times New Roman"/>
              </a:rPr>
              <a:t> Affirmative</a:t>
            </a:r>
            <a:r>
              <a:rPr lang="en-US" sz="1750" dirty="0">
                <a:latin typeface="Times New Roman"/>
              </a:rPr>
              <a:t> </a:t>
            </a:r>
            <a:r>
              <a:rPr lang="en-US" sz="1750">
                <a:latin typeface="Times New Roman"/>
              </a:rPr>
              <a:t>Action</a:t>
            </a:r>
            <a:r>
              <a:rPr lang="en-US" sz="1750" dirty="0">
                <a:latin typeface="Times New Roman"/>
              </a:rPr>
              <a:t> was California. This decision found that the incorporation of research documents and finding alternative diversity methods did not completely make up for the lack of affirmative action. There were also numerous studies that showed the decline of underrepresented minorities in colleges was due to the affirmative action bans (Colin and Cook 2023). This ultimately created a less diverse college campus, which was followed by the readjustment of enrollment policies. </a:t>
            </a:r>
            <a:endParaRPr lang="en-US" sz="1750" dirty="0"/>
          </a:p>
          <a:p>
            <a:endParaRPr lang="en-US" sz="1750">
              <a:latin typeface="Times New Roman"/>
            </a:endParaRPr>
          </a:p>
          <a:p>
            <a:r>
              <a:rPr lang="en-US" sz="1750" dirty="0">
                <a:latin typeface="Times New Roman"/>
              </a:rPr>
              <a:t>According to the </a:t>
            </a:r>
            <a:r>
              <a:rPr lang="en-US" sz="1750" dirty="0">
                <a:solidFill>
                  <a:srgbClr val="0070C0"/>
                </a:solidFill>
                <a:latin typeface="Times New Roman"/>
                <a:hlinkClick r:id="rId8">
                  <a:extLst>
                    <a:ext uri="{A12FA001-AC4F-418D-AE19-62706E023703}">
                      <ahyp:hlinkClr xmlns:ahyp="http://schemas.microsoft.com/office/drawing/2018/hyperlinkcolor" val="tx"/>
                    </a:ext>
                  </a:extLst>
                </a:hlinkClick>
              </a:rPr>
              <a:t>University of San Diego</a:t>
            </a:r>
            <a:r>
              <a:rPr lang="en-US" sz="1750" dirty="0">
                <a:latin typeface="Times New Roman"/>
              </a:rPr>
              <a:t>, studies show that students admitted through affirmative action programs had GPAs that were on average 0.30 points lower than non-affirmative action students. This is also seen in graduation rates, with 57% of affirmative action students graduating, in contrast to 73% of non-affirmative action students (Rose p. 1).</a:t>
            </a:r>
            <a:r>
              <a:rPr lang="en-US" sz="1750" dirty="0"/>
              <a:t> </a:t>
            </a:r>
            <a:r>
              <a:rPr lang="en-US" sz="1750" dirty="0">
                <a:latin typeface="Times New Roman"/>
              </a:rPr>
              <a:t>These statistics could be due to students’ family, background, education, or even their neighborhoods. Therefore, it can be proved that because the students who are admitted through affirmative action are minorities, they have different backgrounds and it can alter the amount of academic preparation they receive. </a:t>
            </a:r>
            <a:endParaRPr lang="en-US" sz="1750" dirty="0"/>
          </a:p>
        </p:txBody>
      </p:sp>
      <p:sp>
        <p:nvSpPr>
          <p:cNvPr id="4" name="Google Shape;30;p3">
            <a:extLst>
              <a:ext uri="{FF2B5EF4-FFF2-40B4-BE49-F238E27FC236}">
                <a16:creationId xmlns:a16="http://schemas.microsoft.com/office/drawing/2014/main" id="{082B0DEE-533E-4D8A-B25F-3B91F7CFED56}"/>
              </a:ext>
            </a:extLst>
          </p:cNvPr>
          <p:cNvSpPr txBox="1">
            <a:spLocks/>
          </p:cNvSpPr>
          <p:nvPr/>
        </p:nvSpPr>
        <p:spPr>
          <a:xfrm>
            <a:off x="355899" y="8157497"/>
            <a:ext cx="6792684" cy="514082"/>
          </a:xfrm>
          <a:prstGeom prst="rect">
            <a:avLst/>
          </a:prstGeom>
          <a:solidFill>
            <a:srgbClr val="BF90D1"/>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0" indent="0">
              <a:spcBef>
                <a:spcPts val="0"/>
              </a:spcBef>
            </a:pPr>
            <a:r>
              <a:rPr lang="en-US" sz="3000"/>
              <a:t>                     Background</a:t>
            </a:r>
            <a:endParaRPr lang="en-US" sz="3000" err="1"/>
          </a:p>
        </p:txBody>
      </p:sp>
      <p:pic>
        <p:nvPicPr>
          <p:cNvPr id="5" name="Picture 5" descr="A graph with green and orange bars&#10;&#10;Description automatically generated">
            <a:extLst>
              <a:ext uri="{FF2B5EF4-FFF2-40B4-BE49-F238E27FC236}">
                <a16:creationId xmlns:a16="http://schemas.microsoft.com/office/drawing/2014/main" id="{B87B8B4B-E879-CDA7-445A-969BE147347D}"/>
              </a:ext>
            </a:extLst>
          </p:cNvPr>
          <p:cNvPicPr>
            <a:picLocks noChangeAspect="1"/>
          </p:cNvPicPr>
          <p:nvPr/>
        </p:nvPicPr>
        <p:blipFill>
          <a:blip r:embed="rId9"/>
          <a:stretch>
            <a:fillRect/>
          </a:stretch>
        </p:blipFill>
        <p:spPr>
          <a:xfrm>
            <a:off x="7592335" y="2619297"/>
            <a:ext cx="6786762" cy="5315888"/>
          </a:xfrm>
          <a:prstGeom prst="rect">
            <a:avLst/>
          </a:prstGeom>
        </p:spPr>
      </p:pic>
      <p:sp>
        <p:nvSpPr>
          <p:cNvPr id="6" name="TextBox 5">
            <a:extLst>
              <a:ext uri="{FF2B5EF4-FFF2-40B4-BE49-F238E27FC236}">
                <a16:creationId xmlns:a16="http://schemas.microsoft.com/office/drawing/2014/main" id="{8071CF0D-81B8-8F36-DFA4-02BD35468639}"/>
              </a:ext>
            </a:extLst>
          </p:cNvPr>
          <p:cNvSpPr txBox="1"/>
          <p:nvPr/>
        </p:nvSpPr>
        <p:spPr>
          <a:xfrm>
            <a:off x="7611301" y="7923905"/>
            <a:ext cx="369228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b="1">
                <a:latin typeface="Times New Roman"/>
              </a:rPr>
              <a:t> </a:t>
            </a:r>
            <a:r>
              <a:rPr lang="en-US" sz="1200" b="1">
                <a:solidFill>
                  <a:srgbClr val="0070C0"/>
                </a:solidFill>
                <a:latin typeface="Times New Roman"/>
                <a:hlinkClick r:id="rId10">
                  <a:extLst>
                    <a:ext uri="{A12FA001-AC4F-418D-AE19-62706E023703}">
                      <ahyp:hlinkClr xmlns:ahyp="http://schemas.microsoft.com/office/drawing/2018/hyperlinkcolor" val="tx"/>
                    </a:ext>
                  </a:extLst>
                </a:hlinkClick>
              </a:rPr>
              <a:t>Image 1</a:t>
            </a:r>
            <a:r>
              <a:rPr lang="en-US" sz="1200" b="1">
                <a:latin typeface="Times New Roman"/>
              </a:rPr>
              <a:t> (PRRI):</a:t>
            </a:r>
            <a:r>
              <a:rPr lang="en-US" sz="1200">
                <a:latin typeface="Times New Roman"/>
              </a:rPr>
              <a:t> (</a:t>
            </a:r>
            <a:r>
              <a:rPr lang="en-US" sz="1200" b="1">
                <a:latin typeface="Times New Roman"/>
              </a:rPr>
              <a:t>Cox et al. 2013) </a:t>
            </a:r>
            <a:endParaRPr lang="en-US" sz="1200">
              <a:latin typeface="Times New Roman"/>
            </a:endParaRPr>
          </a:p>
        </p:txBody>
      </p:sp>
      <p:pic>
        <p:nvPicPr>
          <p:cNvPr id="7" name="Picture 7" descr="A graph of a college&#10;&#10;Description automatically generated">
            <a:extLst>
              <a:ext uri="{FF2B5EF4-FFF2-40B4-BE49-F238E27FC236}">
                <a16:creationId xmlns:a16="http://schemas.microsoft.com/office/drawing/2014/main" id="{3C54DE19-7C54-3AEC-DDCA-6F40891AE0CA}"/>
              </a:ext>
            </a:extLst>
          </p:cNvPr>
          <p:cNvPicPr>
            <a:picLocks noChangeAspect="1"/>
          </p:cNvPicPr>
          <p:nvPr/>
        </p:nvPicPr>
        <p:blipFill>
          <a:blip r:embed="rId11"/>
          <a:stretch>
            <a:fillRect/>
          </a:stretch>
        </p:blipFill>
        <p:spPr>
          <a:xfrm>
            <a:off x="7737386" y="10310006"/>
            <a:ext cx="6451507" cy="4075357"/>
          </a:xfrm>
          <a:prstGeom prst="rect">
            <a:avLst/>
          </a:prstGeom>
        </p:spPr>
      </p:pic>
      <p:sp>
        <p:nvSpPr>
          <p:cNvPr id="9" name="TextBox 8">
            <a:extLst>
              <a:ext uri="{FF2B5EF4-FFF2-40B4-BE49-F238E27FC236}">
                <a16:creationId xmlns:a16="http://schemas.microsoft.com/office/drawing/2014/main" id="{01FDFB55-6453-93B6-1FB6-046341587878}"/>
              </a:ext>
            </a:extLst>
          </p:cNvPr>
          <p:cNvSpPr txBox="1"/>
          <p:nvPr/>
        </p:nvSpPr>
        <p:spPr>
          <a:xfrm>
            <a:off x="7572778" y="14662654"/>
            <a:ext cx="6703451" cy="16927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300">
                <a:latin typeface="Times New Roman"/>
              </a:rPr>
              <a:t>This graph shows, for example, that for Black students, about 29% of United States adults do not believe that they should have access to affirmative action programs. About 47% of United States adults do believe that they should have access to affirmative action programs. There are however, a percentage of these adults who are not sure about the idea or do not understand what these programs are or what they intend to do, and for that reason they said that they weren’t sure about any race having access to the program. This data, however, was conducted in 2023, which was about 10 years later than the data in the first graph. For this reason, some of the data and statistics may vary depending on who answered it and in what time period they did. </a:t>
            </a:r>
            <a:endParaRPr lang="en-US"/>
          </a:p>
        </p:txBody>
      </p:sp>
      <p:sp>
        <p:nvSpPr>
          <p:cNvPr id="11" name="TextBox 10">
            <a:extLst>
              <a:ext uri="{FF2B5EF4-FFF2-40B4-BE49-F238E27FC236}">
                <a16:creationId xmlns:a16="http://schemas.microsoft.com/office/drawing/2014/main" id="{77E256AE-9F6B-F9A9-FAEC-3BEA77A9199F}"/>
              </a:ext>
            </a:extLst>
          </p:cNvPr>
          <p:cNvSpPr txBox="1"/>
          <p:nvPr/>
        </p:nvSpPr>
        <p:spPr>
          <a:xfrm>
            <a:off x="7650148" y="14387110"/>
            <a:ext cx="3921519"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solidFill>
                  <a:srgbClr val="0070C0"/>
                </a:solidFill>
                <a:latin typeface="Times New Roman"/>
                <a:cs typeface="Segoe UI"/>
                <a:hlinkClick r:id="rId12">
                  <a:extLst>
                    <a:ext uri="{A12FA001-AC4F-418D-AE19-62706E023703}">
                      <ahyp:hlinkClr xmlns:ahyp="http://schemas.microsoft.com/office/drawing/2018/hyperlinkcolor" val="tx"/>
                    </a:ext>
                  </a:extLst>
                </a:hlinkClick>
              </a:rPr>
              <a:t>Image 2</a:t>
            </a:r>
            <a:r>
              <a:rPr lang="en-US" sz="1200">
                <a:latin typeface="Times New Roman"/>
              </a:rPr>
              <a:t> </a:t>
            </a:r>
            <a:r>
              <a:rPr lang="en-US" sz="1200" b="1">
                <a:latin typeface="Times New Roman"/>
              </a:rPr>
              <a:t>(Pew Research Center): (Gramlich 2023)</a:t>
            </a:r>
          </a:p>
        </p:txBody>
      </p:sp>
      <p:pic>
        <p:nvPicPr>
          <p:cNvPr id="3" name="Picture 7" descr="A qr code with a few black squares&#10;&#10;Description automatically generated">
            <a:extLst>
              <a:ext uri="{FF2B5EF4-FFF2-40B4-BE49-F238E27FC236}">
                <a16:creationId xmlns:a16="http://schemas.microsoft.com/office/drawing/2014/main" id="{7F6B08C2-710F-C7BA-2AB0-CA3CC8C098FA}"/>
              </a:ext>
            </a:extLst>
          </p:cNvPr>
          <p:cNvPicPr>
            <a:picLocks noChangeAspect="1"/>
          </p:cNvPicPr>
          <p:nvPr/>
        </p:nvPicPr>
        <p:blipFill>
          <a:blip r:embed="rId13"/>
          <a:stretch>
            <a:fillRect/>
          </a:stretch>
        </p:blipFill>
        <p:spPr>
          <a:xfrm>
            <a:off x="19996484" y="409074"/>
            <a:ext cx="1467853" cy="1467853"/>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2033</Words>
  <Application>Microsoft Office PowerPoint</Application>
  <PresentationFormat>Custom</PresentationFormat>
  <Paragraphs>72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Impact of Affirmative Action and How the Overturning of it Has Affected Students of Color  Kalyn Clark  Panther Creek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Shamia Truitt-Martin</dc:creator>
  <cp:lastModifiedBy>Shamia Truitt-Martin</cp:lastModifiedBy>
  <cp:revision>224</cp:revision>
  <dcterms:modified xsi:type="dcterms:W3CDTF">2023-07-27T19:54:41Z</dcterms:modified>
</cp:coreProperties>
</file>