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9" r:id="rId1"/>
  </p:sldMasterIdLst>
  <p:notesMasterIdLst>
    <p:notesMasterId r:id="rId3"/>
  </p:notesMasterIdLst>
  <p:sldIdLst>
    <p:sldId id="256" r:id="rId2"/>
  </p:sldIdLst>
  <p:sldSz cx="21945600" cy="16459200"/>
  <p:notesSz cx="6858000" cy="9144000"/>
  <p:embeddedFontLst>
    <p:embeddedFont>
      <p:font typeface="Comfortaa" panose="020B0604020202020204" charset="0"/>
      <p:regular r:id="rId4"/>
      <p:bold r:id="rId5"/>
    </p:embeddedFont>
    <p:embeddedFont>
      <p:font typeface="Comfortaa SemiBold" panose="020B0604020202020204" charset="0"/>
      <p:regular r:id="rId6"/>
      <p:bold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A58B7E-A413-4C85-97B5-92EEAB161318}" v="8" dt="2023-07-28T13:54:46.315"/>
    <p1510:client id="{5BADDD35-4AB0-420D-AA07-C522F2CF2924}" v="28" dt="2023-07-28T01:50:29.0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font" Target="fonts/font4.fnt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Nicole Casteen" clId="Web-{49A58B7E-A413-4C85-97B5-92EEAB161318}"/>
    <pc:docChg chg="modSld">
      <pc:chgData name="Lauren Nicole Casteen" userId="" providerId="" clId="Web-{49A58B7E-A413-4C85-97B5-92EEAB161318}" dt="2023-07-28T13:54:46.315" v="7" actId="20577"/>
      <pc:docMkLst>
        <pc:docMk/>
      </pc:docMkLst>
      <pc:sldChg chg="modSp">
        <pc:chgData name="Lauren Nicole Casteen" userId="" providerId="" clId="Web-{49A58B7E-A413-4C85-97B5-92EEAB161318}" dt="2023-07-28T13:54:46.315" v="7" actId="20577"/>
        <pc:sldMkLst>
          <pc:docMk/>
          <pc:sldMk cId="0" sldId="256"/>
        </pc:sldMkLst>
        <pc:spChg chg="mod">
          <ac:chgData name="Lauren Nicole Casteen" userId="" providerId="" clId="Web-{49A58B7E-A413-4C85-97B5-92EEAB161318}" dt="2023-07-28T13:54:46.315" v="7" actId="20577"/>
          <ac:spMkLst>
            <pc:docMk/>
            <pc:sldMk cId="0" sldId="256"/>
            <ac:spMk id="30" creationId="{00000000-0000-0000-0000-000000000000}"/>
          </ac:spMkLst>
        </pc:spChg>
      </pc:sldChg>
    </pc:docChg>
  </pc:docChgLst>
  <pc:docChgLst>
    <pc:chgData name="Kennedy Ruff" clId="Web-{5BADDD35-4AB0-420D-AA07-C522F2CF2924}"/>
    <pc:docChg chg="mod modSld modMainMaster setSldSz">
      <pc:chgData name="Kennedy Ruff" userId="" providerId="" clId="Web-{5BADDD35-4AB0-420D-AA07-C522F2CF2924}" dt="2023-07-28T01:50:15.355" v="1"/>
      <pc:docMkLst>
        <pc:docMk/>
      </pc:docMkLst>
      <pc:sldChg chg="modSp">
        <pc:chgData name="Kennedy Ruff" userId="" providerId="" clId="Web-{5BADDD35-4AB0-420D-AA07-C522F2CF2924}" dt="2023-07-28T01:50:15.355" v="1"/>
        <pc:sldMkLst>
          <pc:docMk/>
          <pc:sldMk cId="0" sldId="256"/>
        </pc:sldMkLst>
        <pc:spChg chg="mod">
          <ac:chgData name="Kennedy Ruff" userId="" providerId="" clId="Web-{5BADDD35-4AB0-420D-AA07-C522F2CF2924}" dt="2023-07-28T01:50:15.355" v="1"/>
          <ac:spMkLst>
            <pc:docMk/>
            <pc:sldMk cId="0" sldId="256"/>
            <ac:spMk id="29" creationId="{00000000-0000-0000-0000-000000000000}"/>
          </ac:spMkLst>
        </pc:spChg>
        <pc:spChg chg="mod">
          <ac:chgData name="Kennedy Ruff" userId="" providerId="" clId="Web-{5BADDD35-4AB0-420D-AA07-C522F2CF2924}" dt="2023-07-28T01:50:15.355" v="1"/>
          <ac:spMkLst>
            <pc:docMk/>
            <pc:sldMk cId="0" sldId="256"/>
            <ac:spMk id="30" creationId="{00000000-0000-0000-0000-000000000000}"/>
          </ac:spMkLst>
        </pc:spChg>
        <pc:spChg chg="mod">
          <ac:chgData name="Kennedy Ruff" userId="" providerId="" clId="Web-{5BADDD35-4AB0-420D-AA07-C522F2CF2924}" dt="2023-07-28T01:50:15.355" v="1"/>
          <ac:spMkLst>
            <pc:docMk/>
            <pc:sldMk cId="0" sldId="256"/>
            <ac:spMk id="31" creationId="{00000000-0000-0000-0000-000000000000}"/>
          </ac:spMkLst>
        </pc:spChg>
        <pc:spChg chg="mod">
          <ac:chgData name="Kennedy Ruff" userId="" providerId="" clId="Web-{5BADDD35-4AB0-420D-AA07-C522F2CF2924}" dt="2023-07-28T01:50:15.355" v="1"/>
          <ac:spMkLst>
            <pc:docMk/>
            <pc:sldMk cId="0" sldId="256"/>
            <ac:spMk id="32" creationId="{00000000-0000-0000-0000-000000000000}"/>
          </ac:spMkLst>
        </pc:spChg>
        <pc:spChg chg="mod">
          <ac:chgData name="Kennedy Ruff" userId="" providerId="" clId="Web-{5BADDD35-4AB0-420D-AA07-C522F2CF2924}" dt="2023-07-28T01:50:15.355" v="1"/>
          <ac:spMkLst>
            <pc:docMk/>
            <pc:sldMk cId="0" sldId="256"/>
            <ac:spMk id="33" creationId="{00000000-0000-0000-0000-000000000000}"/>
          </ac:spMkLst>
        </pc:spChg>
        <pc:spChg chg="mod">
          <ac:chgData name="Kennedy Ruff" userId="" providerId="" clId="Web-{5BADDD35-4AB0-420D-AA07-C522F2CF2924}" dt="2023-07-28T01:50:15.355" v="1"/>
          <ac:spMkLst>
            <pc:docMk/>
            <pc:sldMk cId="0" sldId="256"/>
            <ac:spMk id="34" creationId="{00000000-0000-0000-0000-000000000000}"/>
          </ac:spMkLst>
        </pc:spChg>
        <pc:spChg chg="mod">
          <ac:chgData name="Kennedy Ruff" userId="" providerId="" clId="Web-{5BADDD35-4AB0-420D-AA07-C522F2CF2924}" dt="2023-07-28T01:50:15.355" v="1"/>
          <ac:spMkLst>
            <pc:docMk/>
            <pc:sldMk cId="0" sldId="256"/>
            <ac:spMk id="35" creationId="{00000000-0000-0000-0000-000000000000}"/>
          </ac:spMkLst>
        </pc:spChg>
        <pc:spChg chg="mod">
          <ac:chgData name="Kennedy Ruff" userId="" providerId="" clId="Web-{5BADDD35-4AB0-420D-AA07-C522F2CF2924}" dt="2023-07-28T01:50:15.355" v="1"/>
          <ac:spMkLst>
            <pc:docMk/>
            <pc:sldMk cId="0" sldId="256"/>
            <ac:spMk id="36" creationId="{00000000-0000-0000-0000-000000000000}"/>
          </ac:spMkLst>
        </pc:spChg>
        <pc:spChg chg="mod">
          <ac:chgData name="Kennedy Ruff" userId="" providerId="" clId="Web-{5BADDD35-4AB0-420D-AA07-C522F2CF2924}" dt="2023-07-28T01:50:15.355" v="1"/>
          <ac:spMkLst>
            <pc:docMk/>
            <pc:sldMk cId="0" sldId="256"/>
            <ac:spMk id="37" creationId="{00000000-0000-0000-0000-000000000000}"/>
          </ac:spMkLst>
        </pc:spChg>
        <pc:spChg chg="mod">
          <ac:chgData name="Kennedy Ruff" userId="" providerId="" clId="Web-{5BADDD35-4AB0-420D-AA07-C522F2CF2924}" dt="2023-07-28T01:50:15.355" v="1"/>
          <ac:spMkLst>
            <pc:docMk/>
            <pc:sldMk cId="0" sldId="256"/>
            <ac:spMk id="38" creationId="{00000000-0000-0000-0000-000000000000}"/>
          </ac:spMkLst>
        </pc:spChg>
        <pc:spChg chg="mod">
          <ac:chgData name="Kennedy Ruff" userId="" providerId="" clId="Web-{5BADDD35-4AB0-420D-AA07-C522F2CF2924}" dt="2023-07-28T01:50:15.355" v="1"/>
          <ac:spMkLst>
            <pc:docMk/>
            <pc:sldMk cId="0" sldId="256"/>
            <ac:spMk id="39" creationId="{00000000-0000-0000-0000-000000000000}"/>
          </ac:spMkLst>
        </pc:spChg>
        <pc:spChg chg="mod">
          <ac:chgData name="Kennedy Ruff" userId="" providerId="" clId="Web-{5BADDD35-4AB0-420D-AA07-C522F2CF2924}" dt="2023-07-28T01:50:15.355" v="1"/>
          <ac:spMkLst>
            <pc:docMk/>
            <pc:sldMk cId="0" sldId="256"/>
            <ac:spMk id="41" creationId="{00000000-0000-0000-0000-000000000000}"/>
          </ac:spMkLst>
        </pc:spChg>
        <pc:spChg chg="mod">
          <ac:chgData name="Kennedy Ruff" userId="" providerId="" clId="Web-{5BADDD35-4AB0-420D-AA07-C522F2CF2924}" dt="2023-07-28T01:50:15.355" v="1"/>
          <ac:spMkLst>
            <pc:docMk/>
            <pc:sldMk cId="0" sldId="256"/>
            <ac:spMk id="43" creationId="{00000000-0000-0000-0000-000000000000}"/>
          </ac:spMkLst>
        </pc:spChg>
        <pc:spChg chg="mod">
          <ac:chgData name="Kennedy Ruff" userId="" providerId="" clId="Web-{5BADDD35-4AB0-420D-AA07-C522F2CF2924}" dt="2023-07-28T01:50:15.355" v="1"/>
          <ac:spMkLst>
            <pc:docMk/>
            <pc:sldMk cId="0" sldId="256"/>
            <ac:spMk id="44" creationId="{00000000-0000-0000-0000-000000000000}"/>
          </ac:spMkLst>
        </pc:spChg>
        <pc:spChg chg="mod">
          <ac:chgData name="Kennedy Ruff" userId="" providerId="" clId="Web-{5BADDD35-4AB0-420D-AA07-C522F2CF2924}" dt="2023-07-28T01:50:15.355" v="1"/>
          <ac:spMkLst>
            <pc:docMk/>
            <pc:sldMk cId="0" sldId="256"/>
            <ac:spMk id="45" creationId="{00000000-0000-0000-0000-000000000000}"/>
          </ac:spMkLst>
        </pc:spChg>
        <pc:picChg chg="mod">
          <ac:chgData name="Kennedy Ruff" userId="" providerId="" clId="Web-{5BADDD35-4AB0-420D-AA07-C522F2CF2924}" dt="2023-07-28T01:50:15.355" v="1"/>
          <ac:picMkLst>
            <pc:docMk/>
            <pc:sldMk cId="0" sldId="256"/>
            <ac:picMk id="40" creationId="{00000000-0000-0000-0000-000000000000}"/>
          </ac:picMkLst>
        </pc:picChg>
        <pc:picChg chg="mod">
          <ac:chgData name="Kennedy Ruff" userId="" providerId="" clId="Web-{5BADDD35-4AB0-420D-AA07-C522F2CF2924}" dt="2023-07-28T01:50:15.355" v="1"/>
          <ac:picMkLst>
            <pc:docMk/>
            <pc:sldMk cId="0" sldId="256"/>
            <ac:picMk id="42" creationId="{00000000-0000-0000-0000-000000000000}"/>
          </ac:picMkLst>
        </pc:picChg>
        <pc:picChg chg="mod">
          <ac:chgData name="Kennedy Ruff" userId="" providerId="" clId="Web-{5BADDD35-4AB0-420D-AA07-C522F2CF2924}" dt="2023-07-28T01:50:15.355" v="1"/>
          <ac:picMkLst>
            <pc:docMk/>
            <pc:sldMk cId="0" sldId="256"/>
            <ac:picMk id="46" creationId="{00000000-0000-0000-0000-000000000000}"/>
          </ac:picMkLst>
        </pc:picChg>
      </pc:sldChg>
      <pc:sldMasterChg chg="modSldLayout">
        <pc:chgData name="Kennedy Ruff" userId="" providerId="" clId="Web-{5BADDD35-4AB0-420D-AA07-C522F2CF2924}" dt="2023-07-28T01:50:15.355" v="1"/>
        <pc:sldMasterMkLst>
          <pc:docMk/>
          <pc:sldMasterMk cId="0" sldId="2147483649"/>
        </pc:sldMasterMkLst>
        <pc:sldLayoutChg chg="modSp">
          <pc:chgData name="Kennedy Ruff" userId="" providerId="" clId="Web-{5BADDD35-4AB0-420D-AA07-C522F2CF2924}" dt="2023-07-28T01:50:15.355" v="1"/>
          <pc:sldLayoutMkLst>
            <pc:docMk/>
            <pc:sldMasterMk cId="0" sldId="2147483649"/>
            <pc:sldLayoutMk cId="0" sldId="2147483648"/>
          </pc:sldLayoutMkLst>
          <pc:spChg chg="mod">
            <ac:chgData name="Kennedy Ruff" userId="" providerId="" clId="Web-{5BADDD35-4AB0-420D-AA07-C522F2CF2924}" dt="2023-07-28T01:50:15.355" v="1"/>
            <ac:spMkLst>
              <pc:docMk/>
              <pc:sldMasterMk cId="0" sldId="2147483649"/>
              <pc:sldLayoutMk cId="0" sldId="2147483648"/>
              <ac:spMk id="7"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8"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9"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0"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1"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2"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3"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4"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5"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6"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7"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8"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19"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20"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21"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22" creationId="{00000000-0000-0000-0000-000000000000}"/>
            </ac:spMkLst>
          </pc:spChg>
          <pc:spChg chg="mod">
            <ac:chgData name="Kennedy Ruff" userId="" providerId="" clId="Web-{5BADDD35-4AB0-420D-AA07-C522F2CF2924}" dt="2023-07-28T01:50:15.355" v="1"/>
            <ac:spMkLst>
              <pc:docMk/>
              <pc:sldMasterMk cId="0" sldId="2147483649"/>
              <pc:sldLayoutMk cId="0" sldId="2147483648"/>
              <ac:spMk id="23" creationId="{00000000-0000-0000-0000-000000000000}"/>
            </ac:spMkLst>
          </pc:spChg>
          <pc:picChg chg="mod">
            <ac:chgData name="Kennedy Ruff" userId="" providerId="" clId="Web-{5BADDD35-4AB0-420D-AA07-C522F2CF2924}" dt="2023-07-28T01:50:15.355" v="1"/>
            <ac:picMkLst>
              <pc:docMk/>
              <pc:sldMasterMk cId="0" sldId="2147483649"/>
              <pc:sldLayoutMk cId="0" sldId="2147483648"/>
              <ac:picMk id="24"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9000" cy="1676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ctr" anchorCtr="1">
            <a:noAutofit/>
          </a:bodyPr>
          <a:lstStyle/>
          <a:p>
            <a:pPr marL="0" marR="0" lvl="0" indent="0" algn="ctr" rtl="0">
              <a:lnSpc>
                <a:spcPct val="100000"/>
              </a:lnSpc>
              <a:spcBef>
                <a:spcPts val="0"/>
              </a:spcBef>
              <a:spcAft>
                <a:spcPts val="0"/>
              </a:spcAft>
              <a:buClr>
                <a:schemeClr val="lt1"/>
              </a:buClr>
              <a:buSzPts val="1400"/>
              <a:buFont typeface="Arial"/>
              <a:buNone/>
            </a:pPr>
            <a:r>
              <a:rPr lang="en-US" sz="4200" dirty="0">
                <a:solidFill>
                  <a:schemeClr val="accent4"/>
                </a:solidFill>
                <a:latin typeface="Comfortaa"/>
                <a:ea typeface="Comfortaa"/>
                <a:cs typeface="Comfortaa"/>
                <a:sym typeface="Comfortaa"/>
              </a:rPr>
              <a:t>Decreasing Black Maternal Mortality in the U.S.</a:t>
            </a:r>
            <a:endParaRPr sz="4200" dirty="0">
              <a:solidFill>
                <a:schemeClr val="accent4"/>
              </a:solidFill>
              <a:latin typeface="Comfortaa"/>
              <a:ea typeface="Comfortaa"/>
              <a:cs typeface="Comfortaa"/>
              <a:sym typeface="Comfortaa"/>
            </a:endParaRPr>
          </a:p>
          <a:p>
            <a:pPr marL="0" marR="0" lvl="0" indent="0" algn="ctr" rtl="0">
              <a:lnSpc>
                <a:spcPct val="100000"/>
              </a:lnSpc>
              <a:spcBef>
                <a:spcPts val="0"/>
              </a:spcBef>
              <a:spcAft>
                <a:spcPts val="0"/>
              </a:spcAft>
              <a:buClr>
                <a:schemeClr val="lt1"/>
              </a:buClr>
              <a:buSzPts val="1400"/>
              <a:buFont typeface="Arial"/>
              <a:buNone/>
            </a:pPr>
            <a:endParaRPr sz="1800">
              <a:solidFill>
                <a:schemeClr val="accent4"/>
              </a:solidFill>
              <a:latin typeface="Comfortaa"/>
              <a:ea typeface="Comfortaa"/>
              <a:cs typeface="Comfortaa"/>
              <a:sym typeface="Comfortaa"/>
            </a:endParaRPr>
          </a:p>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SemiBold"/>
                <a:ea typeface="Comfortaa SemiBold"/>
                <a:cs typeface="Comfortaa SemiBold"/>
                <a:sym typeface="Comfortaa SemiBold"/>
              </a:rPr>
              <a:t>Kaila Kissi </a:t>
            </a:r>
            <a:r>
              <a:rPr lang="en-US" sz="3000" dirty="0">
                <a:latin typeface="Comfortaa SemiBold"/>
                <a:ea typeface="Comfortaa SemiBold"/>
                <a:cs typeface="Comfortaa SemiBold"/>
                <a:sym typeface="Comfortaa SemiBold"/>
              </a:rPr>
              <a:t>| </a:t>
            </a:r>
            <a:r>
              <a:rPr lang="en-US" sz="3000" dirty="0">
                <a:solidFill>
                  <a:schemeClr val="accent4"/>
                </a:solidFill>
                <a:latin typeface="Comfortaa SemiBold"/>
                <a:ea typeface="Comfortaa SemiBold"/>
                <a:cs typeface="Comfortaa SemiBold"/>
                <a:sym typeface="Comfortaa SemiBold"/>
              </a:rPr>
              <a:t>City of Medicine Academy</a:t>
            </a:r>
            <a:endParaRPr sz="3000" dirty="0">
              <a:solidFill>
                <a:schemeClr val="accent4"/>
              </a:solidFill>
              <a:latin typeface="Comfortaa SemiBold"/>
              <a:ea typeface="Comfortaa SemiBold"/>
              <a:cs typeface="Comfortaa SemiBold"/>
              <a:sym typeface="Comfortaa SemiBold"/>
            </a:endParaRPr>
          </a:p>
        </p:txBody>
      </p:sp>
      <p:sp>
        <p:nvSpPr>
          <p:cNvPr id="30" name="Google Shape;30;p3"/>
          <p:cNvSpPr txBox="1">
            <a:spLocks noGrp="1"/>
          </p:cNvSpPr>
          <p:nvPr>
            <p:ph type="body" idx="1"/>
          </p:nvPr>
        </p:nvSpPr>
        <p:spPr>
          <a:xfrm>
            <a:off x="348343" y="2133600"/>
            <a:ext cx="6792685"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a:solidFill>
                  <a:schemeClr val="accent4"/>
                </a:solidFill>
                <a:latin typeface="Comfortaa"/>
                <a:ea typeface="Comfortaa"/>
                <a:cs typeface="Comfortaa"/>
                <a:sym typeface="Comfortaa"/>
              </a:rPr>
              <a:t>Introduction</a:t>
            </a:r>
            <a:endParaRPr lang="en-US" sz="3000">
              <a:solidFill>
                <a:schemeClr val="accent4"/>
              </a:solidFill>
              <a:latin typeface="Comfortaa"/>
              <a:ea typeface="Comfortaa"/>
              <a:cs typeface="Comfortaa"/>
            </a:endParaRPr>
          </a:p>
        </p:txBody>
      </p:sp>
      <p:sp>
        <p:nvSpPr>
          <p:cNvPr id="31" name="Google Shape;31;p3"/>
          <p:cNvSpPr txBox="1">
            <a:spLocks noGrp="1"/>
          </p:cNvSpPr>
          <p:nvPr>
            <p:ph type="body" idx="2"/>
          </p:nvPr>
        </p:nvSpPr>
        <p:spPr>
          <a:xfrm>
            <a:off x="348350" y="2819400"/>
            <a:ext cx="6578700" cy="5082000"/>
          </a:xfrm>
          <a:prstGeom prst="rect">
            <a:avLst/>
          </a:prstGeom>
          <a:noFill/>
          <a:ln w="38100" cap="flat" cmpd="sng">
            <a:solidFill>
              <a:schemeClr val="lt1"/>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700" dirty="0">
                <a:highlight>
                  <a:srgbClr val="FFFFFF"/>
                </a:highlight>
                <a:latin typeface="Comfortaa"/>
                <a:ea typeface="Comfortaa"/>
                <a:cs typeface="Comfortaa"/>
                <a:sym typeface="Comfortaa"/>
              </a:rPr>
              <a:t>Maternal mortality is rising in the U.S. and the effect it has on black mothers is alarming. Some of the reasons behind this disparity are racial health inequities, structural racism, and bias. High rates of c-sections, poor prenatal care, and chronic illnesses are all factors adding to the high U.S. maternal mortality rate. Black women are three to four times more likely to die during childbirth or the first year of their child’s life than white women. In 2021, the mortality rate for black women was 69.9 deaths per 100,000 live births, which is 2.6 times the rate for white women.</a:t>
            </a:r>
            <a:endParaRPr sz="1700">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endParaRPr sz="1700">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r>
              <a:rPr lang="en-US" sz="1700" b="1" dirty="0">
                <a:highlight>
                  <a:srgbClr val="FFFFFF"/>
                </a:highlight>
                <a:latin typeface="Comfortaa"/>
                <a:ea typeface="Comfortaa"/>
                <a:cs typeface="Comfortaa"/>
                <a:sym typeface="Comfortaa"/>
              </a:rPr>
              <a:t>Research Question: </a:t>
            </a:r>
            <a:r>
              <a:rPr lang="en-US" sz="1700" b="1" dirty="0">
                <a:latin typeface="Comfortaa"/>
                <a:ea typeface="Comfortaa"/>
                <a:cs typeface="Comfortaa"/>
                <a:sym typeface="Comfortaa"/>
              </a:rPr>
              <a:t>How effective have new medical practices been in decreasing maternal mortality in black mothers?</a:t>
            </a:r>
            <a:endParaRPr sz="1700" b="1">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r>
              <a:rPr lang="en-US" sz="1700" b="1" dirty="0">
                <a:latin typeface="Comfortaa"/>
                <a:ea typeface="Comfortaa"/>
                <a:cs typeface="Comfortaa"/>
                <a:sym typeface="Comfortaa"/>
              </a:rPr>
              <a:t>Thesis Statement: Medical practices like the expansion of Medicaid insurance coverage, virtual medical assistance programs,  and access to doulas are effective ways to solve the  mortality rate in black mothers </a:t>
            </a:r>
            <a:endParaRPr sz="1700" b="1" dirty="0">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endParaRPr sz="1700" b="1">
              <a:highlight>
                <a:srgbClr val="FFFFFF"/>
              </a:highlight>
              <a:latin typeface="Comfortaa"/>
              <a:ea typeface="Comfortaa"/>
              <a:cs typeface="Comfortaa"/>
              <a:sym typeface="Comfortaa"/>
            </a:endParaRPr>
          </a:p>
        </p:txBody>
      </p:sp>
      <p:sp>
        <p:nvSpPr>
          <p:cNvPr id="32" name="Google Shape;32;p3"/>
          <p:cNvSpPr txBox="1">
            <a:spLocks noGrp="1"/>
          </p:cNvSpPr>
          <p:nvPr>
            <p:ph type="body" idx="3"/>
          </p:nvPr>
        </p:nvSpPr>
        <p:spPr>
          <a:xfrm>
            <a:off x="241400" y="8920850"/>
            <a:ext cx="6792600"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a:ea typeface="Comfortaa"/>
                <a:cs typeface="Comfortaa"/>
                <a:sym typeface="Comfortaa"/>
              </a:rPr>
              <a:t>   Background Information</a:t>
            </a:r>
            <a:endParaRPr sz="3000" dirty="0">
              <a:solidFill>
                <a:schemeClr val="accent4"/>
              </a:solidFill>
              <a:latin typeface="Comfortaa"/>
              <a:ea typeface="Comfortaa"/>
              <a:cs typeface="Comfortaa"/>
              <a:sym typeface="Comfortaa"/>
            </a:endParaRPr>
          </a:p>
        </p:txBody>
      </p:sp>
      <p:sp>
        <p:nvSpPr>
          <p:cNvPr id="33" name="Google Shape;33;p3"/>
          <p:cNvSpPr txBox="1">
            <a:spLocks noGrp="1"/>
          </p:cNvSpPr>
          <p:nvPr>
            <p:ph type="body" idx="5"/>
          </p:nvPr>
        </p:nvSpPr>
        <p:spPr>
          <a:xfrm>
            <a:off x="7454243" y="11046763"/>
            <a:ext cx="6792600"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a:ea typeface="Comfortaa"/>
                <a:cs typeface="Comfortaa"/>
                <a:sym typeface="Comfortaa"/>
              </a:rPr>
              <a:t>Methodology</a:t>
            </a:r>
            <a:endParaRPr sz="3000" dirty="0">
              <a:solidFill>
                <a:schemeClr val="accent4"/>
              </a:solidFill>
              <a:latin typeface="Comfortaa"/>
              <a:ea typeface="Comfortaa"/>
              <a:cs typeface="Comfortaa"/>
              <a:sym typeface="Comfortaa"/>
            </a:endParaRPr>
          </a:p>
        </p:txBody>
      </p:sp>
      <p:sp>
        <p:nvSpPr>
          <p:cNvPr id="34" name="Google Shape;34;p3"/>
          <p:cNvSpPr txBox="1">
            <a:spLocks noGrp="1"/>
          </p:cNvSpPr>
          <p:nvPr>
            <p:ph type="body" idx="6"/>
          </p:nvPr>
        </p:nvSpPr>
        <p:spPr>
          <a:xfrm>
            <a:off x="7430388" y="11813050"/>
            <a:ext cx="7084800" cy="1863300"/>
          </a:xfrm>
          <a:prstGeom prst="rect">
            <a:avLst/>
          </a:prstGeom>
          <a:noFill/>
          <a:ln w="38100" cap="flat" cmpd="sng">
            <a:solidFill>
              <a:schemeClr val="lt1"/>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dirty="0">
                <a:highlight>
                  <a:srgbClr val="FFFFFF"/>
                </a:highlight>
                <a:latin typeface="Comfortaa"/>
                <a:ea typeface="Comfortaa"/>
                <a:cs typeface="Comfortaa"/>
                <a:sym typeface="Comfortaa"/>
              </a:rPr>
              <a:t>My method of research is a literature review. The resources that I used for my research are a variety of sources that all focused on the black maternal mortality crisis. For instance, the majority of my findings were found through nih.gov and articles that explain the causes, trends, and solutions of the problem facing black women. I also used a publication that I found through Google Scholar that helped me construct my background information. My sources presented solutions to my question which helped me gather information about doula care, telemedicine, and Medicaid coverage. </a:t>
            </a:r>
            <a:endParaRPr sz="2000" dirty="0">
              <a:highlight>
                <a:srgbClr val="FFFFFF"/>
              </a:highlight>
              <a:latin typeface="Comfortaa"/>
              <a:ea typeface="Comfortaa"/>
              <a:cs typeface="Comfortaa"/>
              <a:sym typeface="Comfortaa"/>
            </a:endParaRPr>
          </a:p>
          <a:p>
            <a:pPr marL="457200" lvl="0" indent="0" algn="l" rtl="0">
              <a:lnSpc>
                <a:spcPct val="115000"/>
              </a:lnSpc>
              <a:spcBef>
                <a:spcPts val="0"/>
              </a:spcBef>
              <a:spcAft>
                <a:spcPts val="0"/>
              </a:spcAft>
              <a:buClr>
                <a:schemeClr val="dk1"/>
              </a:buClr>
              <a:buSzPts val="1100"/>
              <a:buFont typeface="Arial"/>
              <a:buNone/>
            </a:pPr>
            <a:endParaRPr sz="1500"/>
          </a:p>
          <a:p>
            <a:pPr marL="0" lvl="0" indent="0" algn="l" rtl="0">
              <a:lnSpc>
                <a:spcPct val="115000"/>
              </a:lnSpc>
              <a:spcBef>
                <a:spcPts val="0"/>
              </a:spcBef>
              <a:spcAft>
                <a:spcPts val="0"/>
              </a:spcAft>
              <a:buClr>
                <a:schemeClr val="dk1"/>
              </a:buClr>
              <a:buSzPts val="1100"/>
              <a:buFont typeface="Arial"/>
              <a:buNone/>
            </a:pPr>
            <a:endParaRPr sz="1500">
              <a:highlight>
                <a:srgbClr val="FFFFFF"/>
              </a:highlight>
            </a:endParaRPr>
          </a:p>
          <a:p>
            <a:pPr marL="0" marR="0" lvl="0" indent="0" algn="l" rtl="0">
              <a:lnSpc>
                <a:spcPct val="100000"/>
              </a:lnSpc>
              <a:spcBef>
                <a:spcPts val="0"/>
              </a:spcBef>
              <a:spcAft>
                <a:spcPts val="0"/>
              </a:spcAft>
              <a:buClr>
                <a:schemeClr val="dk1"/>
              </a:buClr>
              <a:buSzPts val="1400"/>
              <a:buFont typeface="Arial"/>
              <a:buNone/>
            </a:pPr>
            <a:endParaRPr sz="1800"/>
          </a:p>
        </p:txBody>
      </p:sp>
      <p:sp>
        <p:nvSpPr>
          <p:cNvPr id="35" name="Google Shape;35;p3"/>
          <p:cNvSpPr txBox="1">
            <a:spLocks noGrp="1"/>
          </p:cNvSpPr>
          <p:nvPr>
            <p:ph type="body" idx="7"/>
          </p:nvPr>
        </p:nvSpPr>
        <p:spPr>
          <a:xfrm>
            <a:off x="7576458" y="2133600"/>
            <a:ext cx="6792685"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a:ea typeface="Comfortaa"/>
                <a:cs typeface="Comfortaa"/>
                <a:sym typeface="Comfortaa"/>
              </a:rPr>
              <a:t>Data &amp; Statistics</a:t>
            </a:r>
            <a:endParaRPr sz="3000" dirty="0">
              <a:solidFill>
                <a:schemeClr val="accent4"/>
              </a:solidFill>
              <a:latin typeface="Comfortaa"/>
              <a:ea typeface="Comfortaa"/>
              <a:cs typeface="Comfortaa"/>
              <a:sym typeface="Comfortaa"/>
            </a:endParaRPr>
          </a:p>
        </p:txBody>
      </p:sp>
      <p:sp>
        <p:nvSpPr>
          <p:cNvPr id="36" name="Google Shape;36;p3"/>
          <p:cNvSpPr txBox="1">
            <a:spLocks noGrp="1"/>
          </p:cNvSpPr>
          <p:nvPr>
            <p:ph type="body" idx="9"/>
          </p:nvPr>
        </p:nvSpPr>
        <p:spPr>
          <a:xfrm>
            <a:off x="14804572" y="2133600"/>
            <a:ext cx="6792600"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a:ea typeface="Comfortaa"/>
                <a:cs typeface="Comfortaa"/>
                <a:sym typeface="Comfortaa"/>
              </a:rPr>
              <a:t>Findings</a:t>
            </a:r>
            <a:endParaRPr sz="3000" dirty="0">
              <a:solidFill>
                <a:schemeClr val="accent4"/>
              </a:solidFill>
              <a:latin typeface="Comfortaa"/>
              <a:ea typeface="Comfortaa"/>
              <a:cs typeface="Comfortaa"/>
              <a:sym typeface="Comfortaa"/>
            </a:endParaRPr>
          </a:p>
        </p:txBody>
      </p:sp>
      <p:sp>
        <p:nvSpPr>
          <p:cNvPr id="37" name="Google Shape;37;p3"/>
          <p:cNvSpPr txBox="1">
            <a:spLocks noGrp="1"/>
          </p:cNvSpPr>
          <p:nvPr>
            <p:ph type="body" idx="13"/>
          </p:nvPr>
        </p:nvSpPr>
        <p:spPr>
          <a:xfrm>
            <a:off x="14512225" y="2882550"/>
            <a:ext cx="7219500" cy="8504100"/>
          </a:xfrm>
          <a:prstGeom prst="rect">
            <a:avLst/>
          </a:prstGeom>
          <a:noFill/>
          <a:ln w="9525" cap="flat" cmpd="sng">
            <a:solidFill>
              <a:schemeClr val="lt1"/>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15000"/>
              </a:lnSpc>
              <a:spcBef>
                <a:spcPts val="0"/>
              </a:spcBef>
              <a:spcAft>
                <a:spcPts val="0"/>
              </a:spcAft>
              <a:buClr>
                <a:schemeClr val="dk1"/>
              </a:buClr>
              <a:buSzPts val="1100"/>
              <a:buFont typeface="Arial"/>
              <a:buNone/>
            </a:pPr>
            <a:endParaRPr sz="1500">
              <a:highlight>
                <a:srgbClr val="FFFFFF"/>
              </a:highlight>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dirty="0">
                <a:highlight>
                  <a:srgbClr val="FFFFFF"/>
                </a:highlight>
                <a:latin typeface="Comfortaa"/>
                <a:ea typeface="Comfortaa"/>
                <a:cs typeface="Comfortaa"/>
                <a:sym typeface="Comfortaa"/>
              </a:rPr>
              <a:t>Doula care is a strategy that can help decrease the mortality rate in black women. This is because doulas are advocates for mothers before, during, and after their pregnancy.</a:t>
            </a:r>
            <a:endParaRPr sz="1600">
              <a:highlight>
                <a:srgbClr val="FFFFFF"/>
              </a:highlight>
              <a:latin typeface="Comfortaa"/>
              <a:ea typeface="Comfortaa"/>
              <a:cs typeface="Comfortaa"/>
              <a:sym typeface="Comfortaa"/>
            </a:endParaRPr>
          </a:p>
          <a:p>
            <a:pPr marL="457200" lvl="0" indent="0" algn="l" rtl="0">
              <a:lnSpc>
                <a:spcPct val="115000"/>
              </a:lnSpc>
              <a:spcBef>
                <a:spcPts val="0"/>
              </a:spcBef>
              <a:spcAft>
                <a:spcPts val="0"/>
              </a:spcAft>
              <a:buNone/>
            </a:pPr>
            <a:endParaRPr sz="1600">
              <a:highlight>
                <a:srgbClr val="FFFFFF"/>
              </a:highlight>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dirty="0">
                <a:highlight>
                  <a:srgbClr val="FFFFFF"/>
                </a:highlight>
                <a:latin typeface="Comfortaa"/>
                <a:ea typeface="Comfortaa"/>
                <a:cs typeface="Comfortaa"/>
                <a:sym typeface="Comfortaa"/>
              </a:rPr>
              <a:t>Doulas spend as much as six to eleven times caring for their clients compared to clinical providers and hospital staff. </a:t>
            </a:r>
            <a:endParaRPr sz="1600">
              <a:highlight>
                <a:srgbClr val="FFFFFF"/>
              </a:highlight>
              <a:latin typeface="Comfortaa"/>
              <a:ea typeface="Comfortaa"/>
              <a:cs typeface="Comfortaa"/>
              <a:sym typeface="Comfortaa"/>
            </a:endParaRPr>
          </a:p>
          <a:p>
            <a:pPr marL="457200" lvl="0" indent="0" algn="l" rtl="0">
              <a:lnSpc>
                <a:spcPct val="115000"/>
              </a:lnSpc>
              <a:spcBef>
                <a:spcPts val="0"/>
              </a:spcBef>
              <a:spcAft>
                <a:spcPts val="0"/>
              </a:spcAft>
              <a:buNone/>
            </a:pPr>
            <a:endParaRPr sz="1600">
              <a:highlight>
                <a:srgbClr val="FFFFFF"/>
              </a:highlight>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dirty="0">
                <a:highlight>
                  <a:srgbClr val="FFFFFF"/>
                </a:highlight>
                <a:latin typeface="Comfortaa"/>
                <a:ea typeface="Comfortaa"/>
                <a:cs typeface="Comfortaa"/>
                <a:sym typeface="Comfortaa"/>
              </a:rPr>
              <a:t>In 2021  there was a 40 percent increase in preventable deaths compared to the prior year.</a:t>
            </a:r>
            <a:endParaRPr sz="1600">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endParaRPr sz="1600" i="1">
              <a:highlight>
                <a:srgbClr val="FFFFFF"/>
              </a:highlight>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i="1" dirty="0">
                <a:highlight>
                  <a:srgbClr val="FFFFFF"/>
                </a:highlight>
                <a:latin typeface="Comfortaa"/>
                <a:ea typeface="Comfortaa"/>
                <a:cs typeface="Comfortaa"/>
                <a:sym typeface="Comfortaa"/>
              </a:rPr>
              <a:t>The American College of Obstetricians and Gynecologists </a:t>
            </a:r>
            <a:r>
              <a:rPr lang="en-US" sz="1600" dirty="0">
                <a:highlight>
                  <a:srgbClr val="FFFFFF"/>
                </a:highlight>
                <a:latin typeface="Comfortaa"/>
                <a:ea typeface="Comfortaa"/>
                <a:cs typeface="Comfortaa"/>
                <a:sym typeface="Comfortaa"/>
              </a:rPr>
              <a:t>and </a:t>
            </a:r>
            <a:r>
              <a:rPr lang="en-US" sz="1600" i="1" dirty="0">
                <a:highlight>
                  <a:srgbClr val="FFFFFF"/>
                </a:highlight>
                <a:latin typeface="Comfortaa"/>
                <a:ea typeface="Comfortaa"/>
                <a:cs typeface="Comfortaa"/>
                <a:sym typeface="Comfortaa"/>
              </a:rPr>
              <a:t>Maternal-Fetal Medicine </a:t>
            </a:r>
            <a:r>
              <a:rPr lang="en-US" sz="1600" dirty="0">
                <a:highlight>
                  <a:srgbClr val="FFFFFF"/>
                </a:highlight>
                <a:latin typeface="Comfortaa"/>
                <a:ea typeface="Comfortaa"/>
                <a:cs typeface="Comfortaa"/>
                <a:sym typeface="Comfortaa"/>
              </a:rPr>
              <a:t>reported that the presence of a doula during pregnancy is one of the most effective ways to improve labor and delivery outcomes.</a:t>
            </a:r>
            <a:endParaRPr sz="1600">
              <a:highlight>
                <a:srgbClr val="FFFFFF"/>
              </a:highlight>
              <a:latin typeface="Comfortaa"/>
              <a:ea typeface="Comfortaa"/>
              <a:cs typeface="Comfortaa"/>
              <a:sym typeface="Comfortaa"/>
            </a:endParaRPr>
          </a:p>
          <a:p>
            <a:pPr marL="457200" lvl="0" indent="0" algn="l" rtl="0">
              <a:lnSpc>
                <a:spcPct val="115000"/>
              </a:lnSpc>
              <a:spcBef>
                <a:spcPts val="0"/>
              </a:spcBef>
              <a:spcAft>
                <a:spcPts val="0"/>
              </a:spcAft>
              <a:buNone/>
            </a:pPr>
            <a:endParaRPr sz="1600">
              <a:highlight>
                <a:srgbClr val="FFFFFF"/>
              </a:highlight>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dirty="0">
                <a:latin typeface="Comfortaa"/>
                <a:ea typeface="Comfortaa"/>
                <a:cs typeface="Comfortaa"/>
                <a:sym typeface="Comfortaa"/>
              </a:rPr>
              <a:t>Telemedicine has been proven to improve maternal morbidity and mortality. It is used for prenatal and postpartum care, at-home monitoring for conditions such as diabetes and hypertension, and consultations with specialists.</a:t>
            </a:r>
            <a:endParaRPr sz="1600">
              <a:latin typeface="Comfortaa"/>
              <a:ea typeface="Comfortaa"/>
              <a:cs typeface="Comfortaa"/>
              <a:sym typeface="Comfortaa"/>
            </a:endParaRPr>
          </a:p>
          <a:p>
            <a:pPr marL="457200" lvl="0" indent="0" algn="l" rtl="0">
              <a:lnSpc>
                <a:spcPct val="115000"/>
              </a:lnSpc>
              <a:spcBef>
                <a:spcPts val="0"/>
              </a:spcBef>
              <a:spcAft>
                <a:spcPts val="0"/>
              </a:spcAft>
              <a:buNone/>
            </a:pPr>
            <a:endParaRPr sz="1600">
              <a:latin typeface="Comfortaa"/>
              <a:ea typeface="Comfortaa"/>
              <a:cs typeface="Comfortaa"/>
              <a:sym typeface="Comfortaa"/>
            </a:endParaRPr>
          </a:p>
          <a:p>
            <a:pPr marL="457200" lvl="0" indent="-330200" algn="l" rtl="0">
              <a:lnSpc>
                <a:spcPct val="115000"/>
              </a:lnSpc>
              <a:spcBef>
                <a:spcPts val="0"/>
              </a:spcBef>
              <a:spcAft>
                <a:spcPts val="0"/>
              </a:spcAft>
              <a:buSzPts val="1600"/>
              <a:buFont typeface="Comfortaa"/>
              <a:buChar char="•"/>
            </a:pPr>
            <a:r>
              <a:rPr lang="en-US" sz="1600" dirty="0">
                <a:latin typeface="Comfortaa"/>
                <a:ea typeface="Comfortaa"/>
                <a:cs typeface="Comfortaa"/>
                <a:sym typeface="Comfortaa"/>
              </a:rPr>
              <a:t>Medicaid provides maternal-related services paying for almost half of all births in the U.S., but the current postpartum coverage from Medicaid is inadequate for mothers and infants. There have been several bills aimed at expanding Medicaid postpartum coverage to 12 months with some success.</a:t>
            </a:r>
            <a:endParaRPr sz="1600" dirty="0">
              <a:latin typeface="Comfortaa"/>
              <a:ea typeface="Comfortaa"/>
              <a:cs typeface="Comfortaa"/>
              <a:sym typeface="Comfortaa"/>
            </a:endParaRPr>
          </a:p>
          <a:p>
            <a:pPr marL="457200" lvl="0" indent="0" algn="l" rtl="0">
              <a:lnSpc>
                <a:spcPct val="115000"/>
              </a:lnSpc>
              <a:spcBef>
                <a:spcPts val="0"/>
              </a:spcBef>
              <a:spcAft>
                <a:spcPts val="0"/>
              </a:spcAft>
              <a:buNone/>
            </a:pPr>
            <a:endParaRPr sz="1500">
              <a:latin typeface="Comfortaa SemiBold"/>
              <a:ea typeface="Comfortaa SemiBold"/>
              <a:cs typeface="Comfortaa SemiBold"/>
              <a:sym typeface="Comfortaa SemiBold"/>
            </a:endParaRPr>
          </a:p>
          <a:p>
            <a:pPr marL="654956" marR="0" lvl="0" indent="-566056" algn="l" rtl="0">
              <a:lnSpc>
                <a:spcPct val="115000"/>
              </a:lnSpc>
              <a:spcBef>
                <a:spcPts val="0"/>
              </a:spcBef>
              <a:spcAft>
                <a:spcPts val="0"/>
              </a:spcAft>
              <a:buClr>
                <a:schemeClr val="dk1"/>
              </a:buClr>
              <a:buSzPts val="1400"/>
              <a:buFont typeface="Arial"/>
              <a:buNone/>
            </a:pPr>
            <a:endParaRPr sz="1200"/>
          </a:p>
        </p:txBody>
      </p:sp>
      <p:sp>
        <p:nvSpPr>
          <p:cNvPr id="38" name="Google Shape;38;p3"/>
          <p:cNvSpPr txBox="1">
            <a:spLocks noGrp="1"/>
          </p:cNvSpPr>
          <p:nvPr>
            <p:ph type="body" idx="14"/>
          </p:nvPr>
        </p:nvSpPr>
        <p:spPr>
          <a:xfrm>
            <a:off x="14725672" y="11025613"/>
            <a:ext cx="6792600" cy="533400"/>
          </a:xfrm>
          <a:prstGeom prst="rect">
            <a:avLst/>
          </a:prstGeom>
          <a:solidFill>
            <a:srgbClr val="C9DAF8"/>
          </a:solidFill>
          <a:ln w="38100" cap="flat" cmpd="sng">
            <a:solidFill>
              <a:schemeClr val="accent4"/>
            </a:solidFill>
            <a:prstDash val="solid"/>
            <a:round/>
            <a:headEnd type="none" w="sm" len="sm"/>
            <a:tailEnd type="none" w="sm" len="sm"/>
          </a:ln>
        </p:spPr>
        <p:txBody>
          <a:bodyPr spcFirstLastPara="1" wrap="square" lIns="78350" tIns="39175" rIns="78350" bIns="39175" anchor="t" anchorCtr="0">
            <a:noAutofit/>
          </a:bodyPr>
          <a:lstStyle/>
          <a:p>
            <a:pPr marL="0" marR="0" lvl="0" indent="0" algn="ctr" rtl="0">
              <a:lnSpc>
                <a:spcPct val="100000"/>
              </a:lnSpc>
              <a:spcBef>
                <a:spcPts val="0"/>
              </a:spcBef>
              <a:spcAft>
                <a:spcPts val="0"/>
              </a:spcAft>
              <a:buClr>
                <a:schemeClr val="lt1"/>
              </a:buClr>
              <a:buSzPts val="1400"/>
              <a:buFont typeface="Arial"/>
              <a:buNone/>
            </a:pPr>
            <a:r>
              <a:rPr lang="en-US" sz="3000" dirty="0">
                <a:solidFill>
                  <a:schemeClr val="accent4"/>
                </a:solidFill>
                <a:latin typeface="Comfortaa"/>
                <a:ea typeface="Comfortaa"/>
                <a:cs typeface="Comfortaa"/>
                <a:sym typeface="Comfortaa"/>
              </a:rPr>
              <a:t>Conclusion</a:t>
            </a:r>
            <a:endParaRPr sz="3000" dirty="0">
              <a:solidFill>
                <a:schemeClr val="accent4"/>
              </a:solidFill>
              <a:latin typeface="Comfortaa"/>
              <a:ea typeface="Comfortaa"/>
              <a:cs typeface="Comfortaa"/>
              <a:sym typeface="Comfortaa"/>
            </a:endParaRPr>
          </a:p>
        </p:txBody>
      </p:sp>
      <p:sp>
        <p:nvSpPr>
          <p:cNvPr id="39" name="Google Shape;39;p3"/>
          <p:cNvSpPr txBox="1"/>
          <p:nvPr/>
        </p:nvSpPr>
        <p:spPr>
          <a:xfrm>
            <a:off x="348375" y="9282250"/>
            <a:ext cx="6792600" cy="28153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600" i="1">
              <a:solidFill>
                <a:schemeClr val="dk1"/>
              </a:solidFill>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None/>
            </a:pPr>
            <a:r>
              <a:rPr lang="en-US" sz="1800" dirty="0">
                <a:solidFill>
                  <a:schemeClr val="dk1"/>
                </a:solidFill>
                <a:latin typeface="Comfortaa"/>
                <a:ea typeface="Comfortaa"/>
                <a:cs typeface="Comfortaa"/>
                <a:sym typeface="Comfortaa"/>
              </a:rPr>
              <a:t>In 2018, Olympic Sprinter Allyson Felix was diagnosed with preeclampsia which is high blood pressure that usually happens after the 20th week of pregnancy. She had to undergo an emergency C- section and her daughter was in the neonatal intensive care unit. Felix wished that she would have been better informed about possible warning signs. </a:t>
            </a:r>
            <a:r>
              <a:rPr lang="en-US" sz="1800" dirty="0">
                <a:solidFill>
                  <a:schemeClr val="dk1"/>
                </a:solidFill>
                <a:highlight>
                  <a:srgbClr val="FFFFFF"/>
                </a:highlight>
                <a:latin typeface="Comfortaa"/>
                <a:ea typeface="Comfortaa"/>
                <a:cs typeface="Comfortaa"/>
                <a:sym typeface="Comfortaa"/>
              </a:rPr>
              <a:t>Black women are more likely to have pre-existing cardiovascular illnesses, which increases the risk of maternal mortality.  </a:t>
            </a:r>
            <a:endParaRPr sz="1800">
              <a:solidFill>
                <a:schemeClr val="dk1"/>
              </a:solidFill>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None/>
            </a:pPr>
            <a:endParaRPr sz="1800">
              <a:solidFill>
                <a:schemeClr val="dk1"/>
              </a:solidFill>
              <a:highlight>
                <a:srgbClr val="FFFFFF"/>
              </a:highlight>
              <a:latin typeface="Comfortaa"/>
              <a:ea typeface="Comfortaa"/>
              <a:cs typeface="Comfortaa"/>
              <a:sym typeface="Comfortaa"/>
            </a:endParaRPr>
          </a:p>
          <a:p>
            <a:pPr marL="0" lvl="0" indent="0" algn="l" rtl="0">
              <a:lnSpc>
                <a:spcPct val="115000"/>
              </a:lnSpc>
              <a:spcBef>
                <a:spcPts val="0"/>
              </a:spcBef>
              <a:spcAft>
                <a:spcPts val="0"/>
              </a:spcAft>
              <a:buNone/>
            </a:pPr>
            <a:r>
              <a:rPr lang="en-US" sz="1700" dirty="0">
                <a:solidFill>
                  <a:schemeClr val="dk1"/>
                </a:solidFill>
                <a:highlight>
                  <a:schemeClr val="lt1"/>
                </a:highlight>
                <a:latin typeface="Comfortaa"/>
                <a:ea typeface="Comfortaa"/>
                <a:cs typeface="Comfortaa"/>
                <a:sym typeface="Comfortaa"/>
              </a:rPr>
              <a:t>Racial bias affects black mothers because there is underrepresentation for people of color in healthcare. </a:t>
            </a:r>
            <a:endParaRPr sz="1700">
              <a:solidFill>
                <a:schemeClr val="dk1"/>
              </a:solidFill>
              <a:highlight>
                <a:schemeClr val="lt1"/>
              </a:highlight>
              <a:latin typeface="Comfortaa"/>
              <a:ea typeface="Comfortaa"/>
              <a:cs typeface="Comfortaa"/>
              <a:sym typeface="Comfortaa"/>
            </a:endParaRPr>
          </a:p>
          <a:p>
            <a:pPr marL="0" lvl="0" indent="0" algn="l" rtl="0">
              <a:lnSpc>
                <a:spcPct val="115000"/>
              </a:lnSpc>
              <a:spcBef>
                <a:spcPts val="0"/>
              </a:spcBef>
              <a:spcAft>
                <a:spcPts val="0"/>
              </a:spcAft>
              <a:buNone/>
            </a:pPr>
            <a:r>
              <a:rPr lang="en-US" sz="1700" dirty="0">
                <a:solidFill>
                  <a:schemeClr val="dk1"/>
                </a:solidFill>
                <a:highlight>
                  <a:schemeClr val="lt1"/>
                </a:highlight>
                <a:latin typeface="Comfortaa"/>
                <a:ea typeface="Comfortaa"/>
                <a:cs typeface="Comfortaa"/>
                <a:sym typeface="Comfortaa"/>
              </a:rPr>
              <a:t>This bias specifically implicit bias contributes to maternal mortality, with healthcare providers having positive attitudes toward white people and negative attitudes toward people of color. </a:t>
            </a:r>
            <a:endParaRPr sz="1700">
              <a:solidFill>
                <a:schemeClr val="dk1"/>
              </a:solidFill>
              <a:highlight>
                <a:schemeClr val="lt1"/>
              </a:highlight>
              <a:latin typeface="Comfortaa"/>
              <a:ea typeface="Comfortaa"/>
              <a:cs typeface="Comfortaa"/>
              <a:sym typeface="Comfortaa"/>
            </a:endParaRPr>
          </a:p>
          <a:p>
            <a:pPr marL="0" lvl="0" indent="0" algn="l" rtl="0">
              <a:lnSpc>
                <a:spcPct val="115000"/>
              </a:lnSpc>
              <a:spcBef>
                <a:spcPts val="0"/>
              </a:spcBef>
              <a:spcAft>
                <a:spcPts val="0"/>
              </a:spcAft>
              <a:buClr>
                <a:schemeClr val="dk1"/>
              </a:buClr>
              <a:buSzPts val="1100"/>
              <a:buFont typeface="Arial"/>
              <a:buNone/>
            </a:pPr>
            <a:endParaRPr sz="1700">
              <a:solidFill>
                <a:schemeClr val="dk1"/>
              </a:solidFill>
              <a:highlight>
                <a:schemeClr val="lt1"/>
              </a:highlight>
              <a:latin typeface="Comfortaa"/>
              <a:ea typeface="Comfortaa"/>
              <a:cs typeface="Comfortaa"/>
              <a:sym typeface="Comfortaa"/>
            </a:endParaRPr>
          </a:p>
          <a:p>
            <a:pPr marL="0" lvl="0" indent="0" algn="l" rtl="0">
              <a:lnSpc>
                <a:spcPct val="115000"/>
              </a:lnSpc>
              <a:spcBef>
                <a:spcPts val="0"/>
              </a:spcBef>
              <a:spcAft>
                <a:spcPts val="0"/>
              </a:spcAft>
              <a:buNone/>
            </a:pPr>
            <a:r>
              <a:rPr lang="en-US" sz="1700" dirty="0">
                <a:solidFill>
                  <a:schemeClr val="dk1"/>
                </a:solidFill>
                <a:highlight>
                  <a:schemeClr val="lt1"/>
                </a:highlight>
                <a:latin typeface="Comfortaa"/>
                <a:ea typeface="Comfortaa"/>
                <a:cs typeface="Comfortaa"/>
                <a:sym typeface="Comfortaa"/>
              </a:rPr>
              <a:t>Furthermore the mental health crisis in the U.S. is crucial for black women, as they have higher postpartum depression rates and are twice as likely to develop severe depression after early pregnancy loss. </a:t>
            </a:r>
            <a:endParaRPr sz="1800" dirty="0">
              <a:solidFill>
                <a:schemeClr val="dk1"/>
              </a:solidFill>
              <a:highlight>
                <a:srgbClr val="FFFFFF"/>
              </a:highlight>
              <a:latin typeface="Comfortaa"/>
              <a:ea typeface="Comfortaa"/>
              <a:cs typeface="Comfortaa"/>
              <a:sym typeface="Comfortaa"/>
            </a:endParaRPr>
          </a:p>
        </p:txBody>
      </p:sp>
      <p:pic>
        <p:nvPicPr>
          <p:cNvPr id="40" name="Google Shape;40;p3"/>
          <p:cNvPicPr preferRelativeResize="0"/>
          <p:nvPr/>
        </p:nvPicPr>
        <p:blipFill rotWithShape="1">
          <a:blip r:embed="rId3">
            <a:alphaModFix/>
          </a:blip>
          <a:srcRect r="3110" b="31015"/>
          <a:stretch/>
        </p:blipFill>
        <p:spPr>
          <a:xfrm>
            <a:off x="6759100" y="2819400"/>
            <a:ext cx="7899300" cy="3506800"/>
          </a:xfrm>
          <a:prstGeom prst="rect">
            <a:avLst/>
          </a:prstGeom>
          <a:noFill/>
          <a:ln>
            <a:noFill/>
          </a:ln>
        </p:spPr>
      </p:pic>
      <p:sp>
        <p:nvSpPr>
          <p:cNvPr id="41" name="Google Shape;41;p3"/>
          <p:cNvSpPr txBox="1"/>
          <p:nvPr/>
        </p:nvSpPr>
        <p:spPr>
          <a:xfrm>
            <a:off x="14369150" y="11675400"/>
            <a:ext cx="7084800" cy="22419923"/>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r>
              <a:rPr lang="en-US" sz="1800" dirty="0">
                <a:solidFill>
                  <a:schemeClr val="dk1"/>
                </a:solidFill>
                <a:latin typeface="Comfortaa"/>
                <a:ea typeface="Comfortaa"/>
                <a:cs typeface="Comfortaa"/>
                <a:sym typeface="Comfortaa"/>
              </a:rPr>
              <a:t>Despite the U.S. having one of the most modern healthcare systems the U.S. has the highest rate of mortality among developed nations and the rate has slowly grown for nearly 40 years. Expanding Medicaid and increasing Medicaid coverage for doula care will be significantly beneficial for black maternal health outcomes. Over half of all states have provided access to twelve months of Medicaid and Children Health Insurance Program postpartum coverage. These are promising new developments but there is much more progress to be made for doula care to be accessible and affordable for anyone who requires of additional support for their pregnancy, childbirth, or postpartum period.</a:t>
            </a:r>
            <a:endParaRPr sz="1800" dirty="0">
              <a:solidFill>
                <a:schemeClr val="dk1"/>
              </a:solidFill>
              <a:latin typeface="Comfortaa"/>
              <a:ea typeface="Comfortaa"/>
              <a:cs typeface="Comfortaa"/>
              <a:sym typeface="Comfortaa"/>
            </a:endParaRPr>
          </a:p>
          <a:p>
            <a:pPr marL="0" lvl="0" indent="0" algn="l" rtl="0">
              <a:lnSpc>
                <a:spcPct val="115000"/>
              </a:lnSpc>
              <a:spcBef>
                <a:spcPts val="0"/>
              </a:spcBef>
              <a:spcAft>
                <a:spcPts val="0"/>
              </a:spcAft>
              <a:buNone/>
            </a:pPr>
            <a:endParaRPr sz="1100">
              <a:solidFill>
                <a:schemeClr val="dk1"/>
              </a:solidFill>
            </a:endParaRPr>
          </a:p>
        </p:txBody>
      </p:sp>
      <p:pic>
        <p:nvPicPr>
          <p:cNvPr id="42" name="Google Shape;42;p3"/>
          <p:cNvPicPr preferRelativeResize="0"/>
          <p:nvPr/>
        </p:nvPicPr>
        <p:blipFill rotWithShape="1">
          <a:blip r:embed="rId4">
            <a:alphaModFix/>
          </a:blip>
          <a:srcRect r="4489" b="4113"/>
          <a:stretch/>
        </p:blipFill>
        <p:spPr>
          <a:xfrm>
            <a:off x="7284188" y="7131697"/>
            <a:ext cx="7084800" cy="3443654"/>
          </a:xfrm>
          <a:prstGeom prst="rect">
            <a:avLst/>
          </a:prstGeom>
          <a:noFill/>
          <a:ln>
            <a:noFill/>
          </a:ln>
        </p:spPr>
      </p:pic>
      <p:sp>
        <p:nvSpPr>
          <p:cNvPr id="43" name="Google Shape;43;p3"/>
          <p:cNvSpPr txBox="1"/>
          <p:nvPr/>
        </p:nvSpPr>
        <p:spPr>
          <a:xfrm>
            <a:off x="7141025" y="6212113"/>
            <a:ext cx="11304900" cy="295459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b="1" dirty="0">
                <a:latin typeface="Comfortaa"/>
                <a:ea typeface="Comfortaa"/>
                <a:cs typeface="Comfortaa"/>
                <a:sym typeface="Comfortaa"/>
              </a:rPr>
              <a:t>         Hispanic                        White                            Black                             Total</a:t>
            </a:r>
            <a:endParaRPr b="1" dirty="0">
              <a:latin typeface="Comfortaa"/>
              <a:ea typeface="Comfortaa"/>
              <a:cs typeface="Comfortaa"/>
              <a:sym typeface="Comfortaa"/>
            </a:endParaRPr>
          </a:p>
        </p:txBody>
      </p:sp>
      <p:sp>
        <p:nvSpPr>
          <p:cNvPr id="44" name="Google Shape;44;p3"/>
          <p:cNvSpPr txBox="1"/>
          <p:nvPr/>
        </p:nvSpPr>
        <p:spPr>
          <a:xfrm>
            <a:off x="7141025" y="6551250"/>
            <a:ext cx="14959200" cy="110793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b="1" dirty="0">
                <a:solidFill>
                  <a:schemeClr val="dk1"/>
                </a:solidFill>
                <a:latin typeface="Comfortaa"/>
                <a:ea typeface="Comfortaa"/>
                <a:cs typeface="Comfortaa"/>
                <a:sym typeface="Comfortaa"/>
              </a:rPr>
              <a:t>Source: CDC’s National Center for Health Statistics</a:t>
            </a:r>
            <a:endParaRPr sz="1200" b="1">
              <a:solidFill>
                <a:schemeClr val="dk1"/>
              </a:solidFill>
              <a:latin typeface="Comfortaa"/>
              <a:ea typeface="Comfortaa"/>
              <a:cs typeface="Comfortaa"/>
              <a:sym typeface="Comfortaa"/>
            </a:endParaRPr>
          </a:p>
          <a:p>
            <a:pPr marL="0" lvl="0" indent="0" algn="l" rtl="0">
              <a:spcBef>
                <a:spcPts val="0"/>
              </a:spcBef>
              <a:spcAft>
                <a:spcPts val="0"/>
              </a:spcAft>
              <a:buNone/>
            </a:pPr>
            <a:r>
              <a:rPr lang="en-US" sz="1200" b="1" dirty="0">
                <a:solidFill>
                  <a:schemeClr val="dk1"/>
                </a:solidFill>
                <a:latin typeface="Comfortaa"/>
                <a:ea typeface="Comfortaa"/>
                <a:cs typeface="Comfortaa"/>
                <a:sym typeface="Comfortaa"/>
              </a:rPr>
              <a:t>Graphic: Han Vu, CNN</a:t>
            </a:r>
            <a:endParaRPr sz="1700" b="1" dirty="0">
              <a:solidFill>
                <a:schemeClr val="dk1"/>
              </a:solidFill>
              <a:latin typeface="Comfortaa"/>
              <a:ea typeface="Comfortaa"/>
              <a:cs typeface="Comfortaa"/>
              <a:sym typeface="Comfortaa"/>
            </a:endParaRPr>
          </a:p>
        </p:txBody>
      </p:sp>
      <p:sp>
        <p:nvSpPr>
          <p:cNvPr id="45" name="Google Shape;45;p3"/>
          <p:cNvSpPr txBox="1"/>
          <p:nvPr/>
        </p:nvSpPr>
        <p:spPr>
          <a:xfrm>
            <a:off x="7430400" y="10613125"/>
            <a:ext cx="14959200" cy="73860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b="1" dirty="0">
                <a:solidFill>
                  <a:schemeClr val="dk1"/>
                </a:solidFill>
                <a:latin typeface="Comfortaa"/>
                <a:ea typeface="Comfortaa"/>
                <a:cs typeface="Comfortaa"/>
                <a:sym typeface="Comfortaa"/>
              </a:rPr>
              <a:t>Source: CDC</a:t>
            </a:r>
            <a:endParaRPr sz="1700" b="1" dirty="0">
              <a:solidFill>
                <a:schemeClr val="dk1"/>
              </a:solidFill>
              <a:latin typeface="Comfortaa"/>
              <a:ea typeface="Comfortaa"/>
              <a:cs typeface="Comfortaa"/>
              <a:sym typeface="Comfortaa"/>
            </a:endParaRPr>
          </a:p>
        </p:txBody>
      </p:sp>
      <p:pic>
        <p:nvPicPr>
          <p:cNvPr id="46" name="Google Shape;46;p3"/>
          <p:cNvPicPr preferRelativeResize="0"/>
          <p:nvPr/>
        </p:nvPicPr>
        <p:blipFill>
          <a:blip r:embed="rId5">
            <a:alphaModFix/>
          </a:blip>
          <a:stretch>
            <a:fillRect/>
          </a:stretch>
        </p:blipFill>
        <p:spPr>
          <a:xfrm>
            <a:off x="19630525" y="304800"/>
            <a:ext cx="1676400" cy="16764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Decreasing Black Maternal Mortality in the U.S.  Kaila Kissi | City of Medicine Academy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Decreasing Black Maternal Mortality in the U.S.  Kaila Kissi | City of Medicine Academy</dc:title>
  <cp:revision>10</cp:revision>
  <dcterms:modified xsi:type="dcterms:W3CDTF">2023-07-28T13:54:55Z</dcterms:modified>
</cp:coreProperties>
</file>