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39" d="100"/>
          <a:sy n="139" d="100"/>
        </p:scale>
        <p:origin x="176" y="5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abr.org/bioproj/topic/baseball-demographics-1947-2016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3deb00b437_4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3deb00b437_4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3de85a81c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3de85a81c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3deb00b437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3deb00b437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Armour, Mark, Levitt, Daniel. “</a:t>
            </a:r>
            <a:r>
              <a:rPr lang="en" sz="1200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Baseball Demographics, 1947-2016</a:t>
            </a:r>
            <a:r>
              <a:rPr lang="en" sz="1200" i="1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”</a:t>
            </a:r>
            <a:r>
              <a:rPr lang="en" sz="1200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" sz="1200" i="1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Society for American Baseball Research (SABR)</a:t>
            </a:r>
            <a:r>
              <a:rPr lang="en" sz="1200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2022, </a:t>
            </a:r>
            <a:r>
              <a:rPr lang="en" sz="1200" u="sng">
                <a:solidFill>
                  <a:srgbClr val="1155CC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https://sabr.org/bioproj/topic/baseball-demographics-1947-2016/</a:t>
            </a:r>
            <a:endParaRPr sz="1200" u="sng">
              <a:solidFill>
                <a:srgbClr val="1155CC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3deb00b437_3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3deb00b437_3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3deb00b437_4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3deb00b437_4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3deb00b437_4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3deb00b437_4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3deb00b437_4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3deb00b437_4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3deb00b437_3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3deb00b437_3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3deb00b437_3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3deb00b437_3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xula.edu/news/2021/04/xavier-university-of-louisiana-is-seeded-no-1-in-black-college-world-series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sabr.org/bioproj/topic/baseball-demographics-1947-2016/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hyperlink" Target="https://www.motherjones.com/politics/2014/06/baseball-broshuis-minor-league-wage-income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gif"/><Relationship Id="rId5" Type="http://schemas.openxmlformats.org/officeDocument/2006/relationships/hyperlink" Target="https://www.perfectgame.org/AboutPG.aspx" TargetMode="External"/><Relationship Id="rId4" Type="http://schemas.openxmlformats.org/officeDocument/2006/relationships/hyperlink" Target="https://www.prepbaseballreport.co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morehouseathletics.com/sports/basebal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623408" y="34662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 b="1" dirty="0">
                <a:solidFill>
                  <a:srgbClr val="FFFFFF"/>
                </a:solidFill>
              </a:rPr>
              <a:t>Black Baseball Players Matter</a:t>
            </a:r>
            <a:endParaRPr sz="3800" b="1" dirty="0">
              <a:solidFill>
                <a:srgbClr val="FFFFFF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1289469" y="4701587"/>
            <a:ext cx="6733398" cy="44191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" sz="1580" b="1" i="1" dirty="0">
                <a:solidFill>
                  <a:srgbClr val="FFFF00"/>
                </a:solidFill>
              </a:rPr>
            </a:br>
            <a:r>
              <a:rPr lang="en" sz="1200" b="1" i="1" dirty="0">
                <a:solidFill>
                  <a:schemeClr val="accent6">
                    <a:lumMod val="50000"/>
                  </a:schemeClr>
                </a:solidFill>
              </a:rPr>
              <a:t>Hank &amp; Billye Suber Aaron Young Scholars Summer Research Institute – July 25, 2022</a:t>
            </a:r>
            <a:endParaRPr sz="1200" b="1" i="1" dirty="0">
              <a:solidFill>
                <a:schemeClr val="accent6">
                  <a:lumMod val="50000"/>
                </a:schemeClr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875" dirty="0">
              <a:solidFill>
                <a:srgbClr val="FFFFFF"/>
              </a:solidFill>
            </a:endParaRPr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521600" y="24547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i="1" dirty="0">
                <a:solidFill>
                  <a:srgbClr val="FFFFFF"/>
                </a:solidFill>
              </a:rPr>
              <a:t>Judah Ulysses Lamont Cannon</a:t>
            </a:r>
            <a:endParaRPr sz="2700" i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>
                <a:solidFill>
                  <a:srgbClr val="FFFFFF"/>
                </a:solidFill>
              </a:rPr>
              <a:t>Thank You</a:t>
            </a:r>
            <a:endParaRPr sz="3800">
              <a:solidFill>
                <a:srgbClr val="FFFFFF"/>
              </a:solidFill>
            </a:endParaRPr>
          </a:p>
        </p:txBody>
      </p:sp>
      <p:sp>
        <p:nvSpPr>
          <p:cNvPr id="133" name="Google Shape;133;p22"/>
          <p:cNvSpPr txBox="1">
            <a:spLocks noGrp="1"/>
          </p:cNvSpPr>
          <p:nvPr>
            <p:ph type="subTitle" idx="1"/>
          </p:nvPr>
        </p:nvSpPr>
        <p:spPr>
          <a:xfrm>
            <a:off x="2593715" y="4350900"/>
            <a:ext cx="6385693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</a:rPr>
              <a:t>“</a:t>
            </a:r>
            <a:r>
              <a:rPr lang="en" b="1" dirty="0">
                <a:solidFill>
                  <a:srgbClr val="FFFFFF"/>
                </a:solidFill>
              </a:rPr>
              <a:t>My motto was always to keep swinging. Whether I was in a slump or feeling badly or having trouble off the field, the only thing to do was keep swinging.” Hank Aaron</a:t>
            </a:r>
            <a:endParaRPr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RESEARCH FOCUS</a:t>
            </a: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rgbClr val="000000"/>
                </a:solidFill>
              </a:rPr>
              <a:t>Research Question</a:t>
            </a:r>
            <a:br>
              <a:rPr lang="en" sz="1800" b="1" dirty="0">
                <a:solidFill>
                  <a:srgbClr val="000000"/>
                </a:solidFill>
              </a:rPr>
            </a:br>
            <a:r>
              <a:rPr lang="en" dirty="0">
                <a:solidFill>
                  <a:srgbClr val="000000"/>
                </a:solidFill>
              </a:rPr>
              <a:t>What barriers work against African Americans' progress in their professional baseball journeys, transitioning from high school to college?</a:t>
            </a: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2"/>
          </p:nvPr>
        </p:nvSpPr>
        <p:spPr>
          <a:xfrm>
            <a:off x="311700" y="2952750"/>
            <a:ext cx="41493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chemeClr val="dk1"/>
                </a:solidFill>
              </a:rPr>
              <a:t>Thesis Statement</a:t>
            </a:r>
            <a:br>
              <a:rPr lang="en" sz="1800" b="1" dirty="0">
                <a:solidFill>
                  <a:schemeClr val="dk1"/>
                </a:solidFill>
              </a:rPr>
            </a:br>
            <a:r>
              <a:rPr lang="en" dirty="0">
                <a:solidFill>
                  <a:schemeClr val="dk1"/>
                </a:solidFill>
              </a:rPr>
              <a:t>Lack of representation, financial accessibility, and limited funded collegiate opportunities contribute to underrepresentation in Major league baseball.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37200" y="1152463"/>
            <a:ext cx="4467349" cy="2979975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65" name="Google Shape;65;p14"/>
          <p:cNvSpPr txBox="1"/>
          <p:nvPr/>
        </p:nvSpPr>
        <p:spPr>
          <a:xfrm>
            <a:off x="5457700" y="4085713"/>
            <a:ext cx="31929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 i="1" dirty="0"/>
              <a:t>Reference: </a:t>
            </a:r>
            <a:r>
              <a:rPr lang="en" sz="900" b="1" i="1" u="sng" dirty="0">
                <a:solidFill>
                  <a:schemeClr val="hlink"/>
                </a:solidFill>
                <a:hlinkClick r:id="rId4"/>
              </a:rPr>
              <a:t>Xavier University of Louisiana</a:t>
            </a:r>
            <a:endParaRPr sz="900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11700" y="1177750"/>
            <a:ext cx="4260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accent1"/>
                </a:solidFill>
              </a:rPr>
              <a:t>Jackie Robinson broke the color barrier in 1947 changing the Negro League and Major League Baseball (MLB) forever!  </a:t>
            </a:r>
            <a:endParaRPr b="1" dirty="0">
              <a:solidFill>
                <a:schemeClr val="accent1"/>
              </a:solidFill>
            </a:endParaRP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" sz="1200" dirty="0">
                <a:solidFill>
                  <a:srgbClr val="000000"/>
                </a:solidFill>
              </a:rPr>
              <a:t>The percentage of Black players grew every year through 1968, peaked in the 1980s and remained steady through the late 1990s. </a:t>
            </a:r>
            <a:endParaRPr sz="1200" dirty="0">
              <a:solidFill>
                <a:srgbClr val="000000"/>
              </a:solidFill>
            </a:endParaRP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" sz="1200" dirty="0">
                <a:solidFill>
                  <a:srgbClr val="000000"/>
                </a:solidFill>
              </a:rPr>
              <a:t>The percentage of Black players began a steady decline in the late 1990s.</a:t>
            </a:r>
            <a:endParaRPr sz="12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>
                <a:solidFill>
                  <a:schemeClr val="accent6">
                    <a:lumMod val="50000"/>
                  </a:schemeClr>
                </a:solidFill>
              </a:rPr>
              <a:t>Today, Black players makeup only 8% of the MLB, while white players are 78%.</a:t>
            </a:r>
            <a:endParaRPr sz="1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29662" y="2503479"/>
            <a:ext cx="4396176" cy="2166871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29650" y="76200"/>
            <a:ext cx="4368326" cy="234845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5"/>
          <p:cNvSpPr txBox="1"/>
          <p:nvPr/>
        </p:nvSpPr>
        <p:spPr>
          <a:xfrm>
            <a:off x="5279100" y="4635300"/>
            <a:ext cx="3639900" cy="89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Armour, Mark, Levitt, Daniel. “</a:t>
            </a:r>
            <a:r>
              <a:rPr lang="en" sz="1000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Baseball Demographics, 1947-2016</a:t>
            </a:r>
            <a:r>
              <a:rPr lang="en" sz="1000" i="1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”</a:t>
            </a:r>
            <a:r>
              <a:rPr lang="en" sz="1000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" sz="1000" i="1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Society for American Baseball Research (SABR)</a:t>
            </a:r>
            <a:r>
              <a:rPr lang="en" sz="1000">
                <a:solidFill>
                  <a:srgbClr val="222222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, 2022, </a:t>
            </a:r>
            <a:r>
              <a:rPr lang="en" sz="1000" u="sng">
                <a:solidFill>
                  <a:srgbClr val="1155CC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https://sabr.org/bioproj/topic/baseball-demographics-1947-2016/</a:t>
            </a:r>
            <a:endParaRPr sz="1000" u="sng">
              <a:solidFill>
                <a:srgbClr val="1155CC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100" b="1" i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FINDINGS</a:t>
            </a:r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>
            <a:off x="2208363" y="3968228"/>
            <a:ext cx="5455661" cy="73024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 contributes to the underrepresentation of Black players at the collegiate level and in the MLB.</a:t>
            </a:r>
            <a:endParaRPr dirty="0"/>
          </a:p>
        </p:txBody>
      </p:sp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63850" y="1208096"/>
            <a:ext cx="2174950" cy="2174951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6"/>
          <p:cNvSpPr txBox="1"/>
          <p:nvPr/>
        </p:nvSpPr>
        <p:spPr>
          <a:xfrm>
            <a:off x="3676725" y="2060096"/>
            <a:ext cx="16290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Limited Funded Collegiate Opportunities </a:t>
            </a:r>
            <a:endParaRPr/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78500" y="1388271"/>
            <a:ext cx="2174951" cy="2174951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89075" y="1536896"/>
            <a:ext cx="2174950" cy="2174951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6"/>
          <p:cNvSpPr txBox="1"/>
          <p:nvPr/>
        </p:nvSpPr>
        <p:spPr>
          <a:xfrm>
            <a:off x="1603575" y="2210071"/>
            <a:ext cx="1629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Lack of Representation </a:t>
            </a:r>
            <a:endParaRPr dirty="0"/>
          </a:p>
        </p:txBody>
      </p:sp>
      <p:sp>
        <p:nvSpPr>
          <p:cNvPr id="86" name="Google Shape;86;p16"/>
          <p:cNvSpPr txBox="1"/>
          <p:nvPr/>
        </p:nvSpPr>
        <p:spPr>
          <a:xfrm>
            <a:off x="5819100" y="2344871"/>
            <a:ext cx="16290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Financial Accessibility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FINDINGS</a:t>
            </a:r>
            <a:endParaRPr/>
          </a:p>
        </p:txBody>
      </p:sp>
      <p:pic>
        <p:nvPicPr>
          <p:cNvPr id="92" name="Google Shape;9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0246" y="1547300"/>
            <a:ext cx="2174951" cy="2174951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7"/>
          <p:cNvSpPr txBox="1"/>
          <p:nvPr/>
        </p:nvSpPr>
        <p:spPr>
          <a:xfrm>
            <a:off x="665321" y="2408855"/>
            <a:ext cx="1629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4A86E8"/>
                </a:solidFill>
              </a:rPr>
              <a:t>Lack of Representation</a:t>
            </a:r>
            <a:r>
              <a:rPr lang="en" dirty="0">
                <a:solidFill>
                  <a:srgbClr val="4A86E8"/>
                </a:solidFill>
              </a:rPr>
              <a:t> </a:t>
            </a:r>
            <a:endParaRPr dirty="0">
              <a:solidFill>
                <a:srgbClr val="4A86E8"/>
              </a:solidFill>
            </a:endParaRPr>
          </a:p>
        </p:txBody>
      </p:sp>
      <p:sp>
        <p:nvSpPr>
          <p:cNvPr id="94" name="Google Shape;94;p17"/>
          <p:cNvSpPr txBox="1">
            <a:spLocks noGrp="1"/>
          </p:cNvSpPr>
          <p:nvPr>
            <p:ph type="body" idx="1"/>
          </p:nvPr>
        </p:nvSpPr>
        <p:spPr>
          <a:xfrm>
            <a:off x="3086479" y="950405"/>
            <a:ext cx="5294196" cy="352617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 dirty="0">
                <a:solidFill>
                  <a:srgbClr val="222222"/>
                </a:solidFill>
              </a:rPr>
              <a:t>Few Black players</a:t>
            </a:r>
            <a:r>
              <a:rPr lang="en" sz="2300" dirty="0">
                <a:solidFill>
                  <a:srgbClr val="222222"/>
                </a:solidFill>
              </a:rPr>
              <a:t> </a:t>
            </a:r>
            <a:r>
              <a:rPr lang="en" sz="1500" dirty="0">
                <a:solidFill>
                  <a:srgbClr val="222222"/>
                </a:solidFill>
              </a:rPr>
              <a:t>(Travel Ball, High School, and College) </a:t>
            </a:r>
            <a:endParaRPr sz="1500" dirty="0">
              <a:solidFill>
                <a:srgbClr val="222222"/>
              </a:solidFill>
            </a:endParaRPr>
          </a:p>
          <a:p>
            <a:pPr marL="457200" lvl="0" indent="-3233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  <a:buChar char="●"/>
            </a:pPr>
            <a:r>
              <a:rPr lang="en" dirty="0">
                <a:solidFill>
                  <a:srgbClr val="222222"/>
                </a:solidFill>
              </a:rPr>
              <a:t>Less support and lonelier experience on majority white teams versus football, basketball, or running track.</a:t>
            </a:r>
            <a:br>
              <a:rPr lang="en" dirty="0">
                <a:solidFill>
                  <a:srgbClr val="222222"/>
                </a:solidFill>
              </a:rPr>
            </a:br>
            <a:endParaRPr sz="2000" dirty="0">
              <a:solidFill>
                <a:srgbClr val="222222"/>
              </a:solidFill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 dirty="0">
                <a:solidFill>
                  <a:srgbClr val="222222"/>
                </a:solidFill>
              </a:rPr>
              <a:t>Few Black Coaches</a:t>
            </a:r>
            <a:r>
              <a:rPr lang="en" sz="2300" dirty="0">
                <a:solidFill>
                  <a:srgbClr val="222222"/>
                </a:solidFill>
              </a:rPr>
              <a:t> </a:t>
            </a:r>
            <a:r>
              <a:rPr lang="en" sz="1600" dirty="0">
                <a:solidFill>
                  <a:srgbClr val="222222"/>
                </a:solidFill>
              </a:rPr>
              <a:t>(Travel Ball, High School, and College)  </a:t>
            </a:r>
            <a:endParaRPr sz="1600" dirty="0">
              <a:solidFill>
                <a:srgbClr val="222222"/>
              </a:solidFill>
            </a:endParaRPr>
          </a:p>
          <a:p>
            <a:pPr marL="457200" lvl="0" indent="-3233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  <a:buChar char="●"/>
            </a:pPr>
            <a:r>
              <a:rPr lang="en" dirty="0">
                <a:solidFill>
                  <a:srgbClr val="222222"/>
                </a:solidFill>
              </a:rPr>
              <a:t>Less support to get mentoring and development opportunities-“reps and experience playing key positions” majority white teams. </a:t>
            </a:r>
            <a:br>
              <a:rPr lang="en" dirty="0">
                <a:solidFill>
                  <a:srgbClr val="222222"/>
                </a:solidFill>
              </a:rPr>
            </a:br>
            <a:endParaRPr sz="2131" dirty="0">
              <a:solidFill>
                <a:srgbClr val="222222"/>
              </a:solidFill>
            </a:endParaRP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 dirty="0">
                <a:solidFill>
                  <a:srgbClr val="222222"/>
                </a:solidFill>
              </a:rPr>
              <a:t>Cultural Mismatch!</a:t>
            </a:r>
            <a:endParaRPr sz="2300" dirty="0">
              <a:solidFill>
                <a:srgbClr val="222222"/>
              </a:solidFill>
            </a:endParaRPr>
          </a:p>
          <a:p>
            <a:pPr marL="457200" lvl="0" indent="-323338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ct val="100000"/>
              <a:buChar char="●"/>
            </a:pPr>
            <a:r>
              <a:rPr lang="en" dirty="0">
                <a:solidFill>
                  <a:srgbClr val="222222"/>
                </a:solidFill>
              </a:rPr>
              <a:t>Baseball is not a common sport among black athletes.     </a:t>
            </a:r>
            <a:r>
              <a:rPr lang="en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</a:t>
            </a:r>
            <a:endParaRPr dirty="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FINDINGS</a:t>
            </a:r>
            <a:endParaRPr/>
          </a:p>
        </p:txBody>
      </p:sp>
      <p:pic>
        <p:nvPicPr>
          <p:cNvPr id="100" name="Google Shape;10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37822" y="1154249"/>
            <a:ext cx="2174951" cy="2174951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8"/>
          <p:cNvSpPr txBox="1"/>
          <p:nvPr/>
        </p:nvSpPr>
        <p:spPr>
          <a:xfrm>
            <a:off x="6555875" y="2113113"/>
            <a:ext cx="16290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4A86E8"/>
                </a:solidFill>
              </a:rPr>
              <a:t>Financial Accessibility</a:t>
            </a:r>
            <a:endParaRPr dirty="0">
              <a:solidFill>
                <a:srgbClr val="4A86E8"/>
              </a:solidFill>
            </a:endParaRPr>
          </a:p>
        </p:txBody>
      </p:sp>
      <p:pic>
        <p:nvPicPr>
          <p:cNvPr id="102" name="Google Shape;102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84267" y="3365543"/>
            <a:ext cx="3396125" cy="91075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6101100" cy="150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222222"/>
                </a:solidFill>
              </a:rPr>
              <a:t>Baseball is NCAA “Equivalency” Sport</a:t>
            </a:r>
            <a:br>
              <a:rPr lang="en" sz="1450" b="1" dirty="0">
                <a:solidFill>
                  <a:srgbClr val="222222"/>
                </a:solidFill>
              </a:rPr>
            </a:br>
            <a:r>
              <a:rPr lang="en" sz="1450" b="1" dirty="0">
                <a:solidFill>
                  <a:srgbClr val="4A86E8"/>
                </a:solidFill>
              </a:rPr>
              <a:t>Scholarships Partial Awards versus Headcount.</a:t>
            </a:r>
            <a:endParaRPr sz="1200" dirty="0">
              <a:solidFill>
                <a:srgbClr val="4A86E8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18"/>
          <p:cNvSpPr txBox="1">
            <a:spLocks noGrp="1"/>
          </p:cNvSpPr>
          <p:nvPr>
            <p:ph type="body" idx="1"/>
          </p:nvPr>
        </p:nvSpPr>
        <p:spPr>
          <a:xfrm>
            <a:off x="168625" y="1788550"/>
            <a:ext cx="5214408" cy="13601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●"/>
            </a:pPr>
            <a:r>
              <a:rPr lang="en" sz="1400" dirty="0">
                <a:solidFill>
                  <a:srgbClr val="222222"/>
                </a:solidFill>
              </a:rPr>
              <a:t>Most college baseball programs divide 11.7 scholarships into 5-6 Full scholarships and 5.7-6.7 partial scholarships. </a:t>
            </a:r>
            <a:br>
              <a:rPr lang="en" sz="1400" dirty="0">
                <a:solidFill>
                  <a:srgbClr val="222222"/>
                </a:solidFill>
              </a:rPr>
            </a:br>
            <a:endParaRPr sz="1400" dirty="0">
              <a:solidFill>
                <a:srgbClr val="222222"/>
              </a:solidFill>
            </a:endParaRP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●"/>
            </a:pPr>
            <a:r>
              <a:rPr lang="en" sz="1400" dirty="0">
                <a:solidFill>
                  <a:srgbClr val="222222"/>
                </a:solidFill>
              </a:rPr>
              <a:t>“Full” scholarships are given to the best and most important players on the team (Black or white)</a:t>
            </a:r>
            <a:endParaRPr sz="1400" dirty="0">
              <a:solidFill>
                <a:srgbClr val="222222"/>
              </a:solidFill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solidFill>
                <a:srgbClr val="22222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>
                <a:solidFill>
                  <a:srgbClr val="222222"/>
                </a:solidFill>
              </a:rPr>
              <a:t>Majority of college baseball players families pay part or </a:t>
            </a:r>
            <a:r>
              <a:rPr lang="en" sz="1400" b="1" u="sng" dirty="0">
                <a:solidFill>
                  <a:srgbClr val="222222"/>
                </a:solidFill>
              </a:rPr>
              <a:t>all</a:t>
            </a:r>
            <a:r>
              <a:rPr lang="en" sz="1400" b="1" dirty="0">
                <a:solidFill>
                  <a:srgbClr val="222222"/>
                </a:solidFill>
              </a:rPr>
              <a:t> of the player's tuition and fees, </a:t>
            </a:r>
            <a:r>
              <a:rPr lang="en" sz="1400" b="1" dirty="0">
                <a:solidFill>
                  <a:schemeClr val="accent6">
                    <a:lumMod val="50000"/>
                  </a:schemeClr>
                </a:solidFill>
              </a:rPr>
              <a:t>some player play for "free".</a:t>
            </a:r>
            <a:br>
              <a:rPr lang="en" sz="1400" b="1" dirty="0">
                <a:solidFill>
                  <a:schemeClr val="accent6">
                    <a:lumMod val="50000"/>
                  </a:schemeClr>
                </a:solidFill>
              </a:rPr>
            </a:br>
            <a:endParaRPr sz="1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●"/>
            </a:pPr>
            <a:r>
              <a:rPr lang="en" sz="1400" dirty="0">
                <a:solidFill>
                  <a:srgbClr val="222222"/>
                </a:solidFill>
              </a:rPr>
              <a:t>Paying for college after years of time and investment </a:t>
            </a:r>
            <a:br>
              <a:rPr lang="en" sz="1400" dirty="0">
                <a:solidFill>
                  <a:srgbClr val="222222"/>
                </a:solidFill>
              </a:rPr>
            </a:br>
            <a:r>
              <a:rPr lang="en" sz="1400" dirty="0">
                <a:solidFill>
                  <a:srgbClr val="222222"/>
                </a:solidFill>
              </a:rPr>
              <a:t>is far less appealing for Black families.</a:t>
            </a:r>
            <a:endParaRPr sz="1400" dirty="0">
              <a:solidFill>
                <a:srgbClr val="222222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A3E35AD-AD91-56A8-D341-D1BF639362D3}"/>
              </a:ext>
            </a:extLst>
          </p:cNvPr>
          <p:cNvSpPr txBox="1"/>
          <p:nvPr/>
        </p:nvSpPr>
        <p:spPr>
          <a:xfrm>
            <a:off x="5684266" y="4276293"/>
            <a:ext cx="3396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1200" dirty="0">
                <a:solidFill>
                  <a:srgbClr val="222222"/>
                </a:solidFill>
              </a:rPr>
              <a:t>Nation Collegiate Athletic Association (NCAA)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9"/>
          <p:cNvSpPr txBox="1">
            <a:spLocks noGrp="1"/>
          </p:cNvSpPr>
          <p:nvPr>
            <p:ph type="title"/>
          </p:nvPr>
        </p:nvSpPr>
        <p:spPr>
          <a:xfrm>
            <a:off x="311700" y="4703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KEY FINDINGS</a:t>
            </a:r>
            <a:endParaRPr dirty="0"/>
          </a:p>
        </p:txBody>
      </p:sp>
      <p:pic>
        <p:nvPicPr>
          <p:cNvPr id="111" name="Google Shape;11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97513" y="80022"/>
            <a:ext cx="1849475" cy="1849475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9"/>
          <p:cNvSpPr txBox="1"/>
          <p:nvPr/>
        </p:nvSpPr>
        <p:spPr>
          <a:xfrm>
            <a:off x="3527917" y="697300"/>
            <a:ext cx="16290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4A86E8"/>
                </a:solidFill>
              </a:rPr>
              <a:t>Limited Funded Collegiate Opportunities</a:t>
            </a:r>
            <a:r>
              <a:rPr lang="en" dirty="0">
                <a:solidFill>
                  <a:srgbClr val="4A86E8"/>
                </a:solidFill>
              </a:rPr>
              <a:t> </a:t>
            </a:r>
            <a:endParaRPr dirty="0">
              <a:solidFill>
                <a:srgbClr val="4A86E8"/>
              </a:solidFill>
            </a:endParaRPr>
          </a:p>
        </p:txBody>
      </p:sp>
      <p:sp>
        <p:nvSpPr>
          <p:cNvPr id="113" name="Google Shape;113;p19"/>
          <p:cNvSpPr txBox="1">
            <a:spLocks noGrp="1"/>
          </p:cNvSpPr>
          <p:nvPr>
            <p:ph type="body" idx="1"/>
          </p:nvPr>
        </p:nvSpPr>
        <p:spPr>
          <a:xfrm>
            <a:off x="207438" y="1267150"/>
            <a:ext cx="3903386" cy="35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b="1" dirty="0">
                <a:solidFill>
                  <a:srgbClr val="000000"/>
                </a:solidFill>
              </a:rPr>
              <a:t>Travel Ball Expenses</a:t>
            </a:r>
            <a:endParaRPr sz="1900" b="1" dirty="0">
              <a:solidFill>
                <a:srgbClr val="000000"/>
              </a:solidFill>
            </a:endParaRPr>
          </a:p>
          <a:p>
            <a:pPr marL="457200" lvl="0" indent="-310832" algn="l" rtl="0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en" sz="1500" dirty="0">
                <a:solidFill>
                  <a:srgbClr val="000000"/>
                </a:solidFill>
              </a:rPr>
              <a:t>Team Fees $2,000-$5,000 per year</a:t>
            </a:r>
            <a:endParaRPr sz="1500" dirty="0">
              <a:solidFill>
                <a:srgbClr val="000000"/>
              </a:solidFill>
            </a:endParaRPr>
          </a:p>
          <a:p>
            <a:pPr marL="457200" lvl="0" indent="-31083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en" sz="1500" dirty="0">
                <a:solidFill>
                  <a:srgbClr val="000000"/>
                </a:solidFill>
              </a:rPr>
              <a:t>Variable Travel Costs</a:t>
            </a:r>
            <a:endParaRPr sz="15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 b="1" dirty="0">
                <a:solidFill>
                  <a:srgbClr val="000000"/>
                </a:solidFill>
              </a:rPr>
              <a:t>Equipment Costs</a:t>
            </a:r>
            <a:endParaRPr sz="1900" dirty="0">
              <a:solidFill>
                <a:srgbClr val="000000"/>
              </a:solidFill>
            </a:endParaRPr>
          </a:p>
          <a:p>
            <a:pPr marL="457200" lvl="0" indent="-310832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en" sz="1500" dirty="0">
                <a:solidFill>
                  <a:srgbClr val="000000"/>
                </a:solidFill>
              </a:rPr>
              <a:t>Helmet(s), Bat(s), glove(s), Footwear, </a:t>
            </a:r>
            <a:br>
              <a:rPr lang="en" sz="1500" dirty="0">
                <a:solidFill>
                  <a:srgbClr val="000000"/>
                </a:solidFill>
              </a:rPr>
            </a:br>
            <a:r>
              <a:rPr lang="en" sz="1500" dirty="0">
                <a:solidFill>
                  <a:srgbClr val="000000"/>
                </a:solidFill>
              </a:rPr>
              <a:t>Protective Gear, Bag</a:t>
            </a:r>
            <a:endParaRPr sz="15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 b="1" dirty="0">
                <a:solidFill>
                  <a:schemeClr val="dk1"/>
                </a:solidFill>
              </a:rPr>
              <a:t>Additional Costs</a:t>
            </a:r>
            <a:r>
              <a:rPr lang="en" sz="2100" dirty="0">
                <a:solidFill>
                  <a:srgbClr val="000000"/>
                </a:solidFill>
              </a:rPr>
              <a:t> </a:t>
            </a:r>
            <a:endParaRPr sz="2100" dirty="0">
              <a:solidFill>
                <a:srgbClr val="000000"/>
              </a:solidFill>
            </a:endParaRPr>
          </a:p>
          <a:p>
            <a:pPr marL="457200" lvl="0" indent="-334327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ct val="128571"/>
              <a:buChar char="●"/>
            </a:pPr>
            <a:r>
              <a:rPr lang="en" sz="1600" dirty="0">
                <a:solidFill>
                  <a:srgbClr val="000000"/>
                </a:solidFill>
              </a:rPr>
              <a:t>Athletic Training </a:t>
            </a:r>
            <a:br>
              <a:rPr lang="en" sz="1600" dirty="0">
                <a:solidFill>
                  <a:srgbClr val="000000"/>
                </a:solidFill>
              </a:rPr>
            </a:br>
            <a:r>
              <a:rPr lang="en" sz="1300" i="1" dirty="0">
                <a:solidFill>
                  <a:schemeClr val="bg1">
                    <a:lumMod val="50000"/>
                  </a:schemeClr>
                </a:solidFill>
              </a:rPr>
              <a:t>(Strength and Conditioning, Mobility) </a:t>
            </a:r>
            <a:endParaRPr sz="1300" i="1" dirty="0">
              <a:solidFill>
                <a:schemeClr val="bg1">
                  <a:lumMod val="50000"/>
                </a:schemeClr>
              </a:solidFill>
            </a:endParaRPr>
          </a:p>
          <a:p>
            <a:pPr lvl="0" indent="-310832">
              <a:buClr>
                <a:srgbClr val="000000"/>
              </a:buClr>
              <a:buSzPct val="100000"/>
            </a:pPr>
            <a:r>
              <a:rPr lang="en" sz="1600" dirty="0">
                <a:solidFill>
                  <a:srgbClr val="000000"/>
                </a:solidFill>
              </a:rPr>
              <a:t>Private Lessons </a:t>
            </a:r>
            <a:r>
              <a:rPr lang="en" sz="1600" dirty="0">
                <a:solidFill>
                  <a:schemeClr val="dk1"/>
                </a:solidFill>
              </a:rPr>
              <a:t>upward </a:t>
            </a:r>
            <a:r>
              <a:rPr lang="en" sz="1300" dirty="0">
                <a:solidFill>
                  <a:schemeClr val="dk1"/>
                </a:solidFill>
              </a:rPr>
              <a:t>of $60 per hour</a:t>
            </a:r>
            <a:br>
              <a:rPr lang="en" sz="1600" dirty="0">
                <a:solidFill>
                  <a:schemeClr val="dk1"/>
                </a:solidFill>
              </a:rPr>
            </a:br>
            <a:r>
              <a:rPr lang="en" sz="1300" i="1" dirty="0">
                <a:solidFill>
                  <a:schemeClr val="bg1">
                    <a:lumMod val="50000"/>
                  </a:schemeClr>
                </a:solidFill>
              </a:rPr>
              <a:t>(Pitching, Hitting, Defense)</a:t>
            </a:r>
            <a:endParaRPr sz="1300" i="1" dirty="0">
              <a:solidFill>
                <a:schemeClr val="bg1">
                  <a:lumMod val="50000"/>
                </a:schemeClr>
              </a:solidFill>
            </a:endParaRPr>
          </a:p>
          <a:p>
            <a:pPr lvl="0" indent="-310832">
              <a:buClr>
                <a:srgbClr val="000000"/>
              </a:buClr>
              <a:buSzPct val="100000"/>
            </a:pPr>
            <a:r>
              <a:rPr lang="en" sz="1600" dirty="0">
                <a:solidFill>
                  <a:srgbClr val="000000"/>
                </a:solidFill>
              </a:rPr>
              <a:t>Showcase Events </a:t>
            </a:r>
            <a:r>
              <a:rPr lang="en" sz="1600" dirty="0">
                <a:solidFill>
                  <a:schemeClr val="dk1"/>
                </a:solidFill>
              </a:rPr>
              <a:t>upward of </a:t>
            </a:r>
            <a:r>
              <a:rPr lang="en" sz="1300" dirty="0">
                <a:solidFill>
                  <a:schemeClr val="dk1"/>
                </a:solidFill>
              </a:rPr>
              <a:t>$800- $1,000 per event</a:t>
            </a:r>
            <a:br>
              <a:rPr lang="en" sz="1600" dirty="0">
                <a:solidFill>
                  <a:srgbClr val="000000"/>
                </a:solidFill>
              </a:rPr>
            </a:br>
            <a:r>
              <a:rPr lang="en" sz="1300" dirty="0">
                <a:solidFill>
                  <a:srgbClr val="000000"/>
                </a:solidFill>
              </a:rPr>
              <a:t>(</a:t>
            </a:r>
            <a:r>
              <a:rPr lang="en" sz="1300" u="sng" dirty="0">
                <a:solidFill>
                  <a:schemeClr val="hlink"/>
                </a:solidFill>
                <a:hlinkClick r:id="rId4"/>
              </a:rPr>
              <a:t>Prep Baseball Report</a:t>
            </a:r>
            <a:r>
              <a:rPr lang="en" sz="1300" dirty="0">
                <a:solidFill>
                  <a:srgbClr val="000000"/>
                </a:solidFill>
              </a:rPr>
              <a:t>, </a:t>
            </a:r>
            <a:r>
              <a:rPr lang="en" sz="1300" u="sng" dirty="0">
                <a:solidFill>
                  <a:schemeClr val="hlink"/>
                </a:solidFill>
                <a:hlinkClick r:id="rId5"/>
              </a:rPr>
              <a:t>Perfect Game</a:t>
            </a:r>
            <a:r>
              <a:rPr lang="en" sz="1300" dirty="0">
                <a:solidFill>
                  <a:srgbClr val="000000"/>
                </a:solidFill>
              </a:rPr>
              <a:t>)</a:t>
            </a:r>
            <a:endParaRPr sz="1300" dirty="0">
              <a:solidFill>
                <a:srgbClr val="000000"/>
              </a:solidFill>
            </a:endParaRPr>
          </a:p>
        </p:txBody>
      </p:sp>
      <p:pic>
        <p:nvPicPr>
          <p:cNvPr id="3" name="Picture 2" descr="Timeline&#10;&#10;Description automatically generated">
            <a:extLst>
              <a:ext uri="{FF2B5EF4-FFF2-40B4-BE49-F238E27FC236}">
                <a16:creationId xmlns:a16="http://schemas.microsoft.com/office/drawing/2014/main" id="{6282C08E-98BC-4E29-2DE6-D1866982B23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3458" b="4629"/>
          <a:stretch/>
        </p:blipFill>
        <p:spPr>
          <a:xfrm>
            <a:off x="6110631" y="80022"/>
            <a:ext cx="2338425" cy="481806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FD87C55-E797-E4CD-47AF-4E4CE547865E}"/>
              </a:ext>
            </a:extLst>
          </p:cNvPr>
          <p:cNvSpPr txBox="1"/>
          <p:nvPr/>
        </p:nvSpPr>
        <p:spPr>
          <a:xfrm>
            <a:off x="5541265" y="4861974"/>
            <a:ext cx="3705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1200" dirty="0">
                <a:solidFill>
                  <a:srgbClr val="222222"/>
                </a:solidFill>
                <a:hlinkClick r:id="rId7"/>
              </a:rPr>
              <a:t>Minor League Players Make Poverty Level Wages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CC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ADDITIONAL FINDINGS </a:t>
            </a:r>
            <a:endParaRPr/>
          </a:p>
        </p:txBody>
      </p:sp>
      <p:sp>
        <p:nvSpPr>
          <p:cNvPr id="119" name="Google Shape;119;p20"/>
          <p:cNvSpPr txBox="1">
            <a:spLocks noGrp="1"/>
          </p:cNvSpPr>
          <p:nvPr>
            <p:ph type="body" idx="1"/>
          </p:nvPr>
        </p:nvSpPr>
        <p:spPr>
          <a:xfrm>
            <a:off x="202901" y="1106924"/>
            <a:ext cx="4734619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40000" lnSpcReduction="2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 b="1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Since 1990 MLB Draft Selects College players at the expense of High School and Junior College prospects</a:t>
            </a:r>
            <a:br>
              <a:rPr lang="en" sz="3650" b="1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3650" b="1" dirty="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" sz="3500" b="1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Signals that Black players who want to play in </a:t>
            </a:r>
            <a:br>
              <a:rPr lang="en" sz="3500" b="1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3500" b="1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MLB will need to play college baseball. </a:t>
            </a:r>
            <a:br>
              <a:rPr lang="en" sz="3500" b="1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en" sz="35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3500" dirty="0">
              <a:solidFill>
                <a:srgbClr val="4A86E8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 b="1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Many HBCUs Discontinue Baseball Programs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" sz="3600" b="1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3600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Due to a lack of revenue, funding, or budgetary issues, for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r>
              <a:rPr lang="en" sz="3600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example,</a:t>
            </a:r>
            <a:r>
              <a:rPr lang="en" sz="3600" b="1" dirty="0">
                <a:solidFill>
                  <a:srgbClr val="22222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5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Winston Salem State University (WSSU) </a:t>
            </a:r>
            <a:br>
              <a:rPr lang="en" sz="35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35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North Carolina Central (NCCU)</a:t>
            </a:r>
            <a:br>
              <a:rPr lang="en" sz="35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3500" b="1" dirty="0">
              <a:solidFill>
                <a:srgbClr val="22222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20" name="Google Shape;12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37520" y="1466178"/>
            <a:ext cx="4189300" cy="2357974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21" name="Google Shape;121;p20"/>
          <p:cNvSpPr txBox="1"/>
          <p:nvPr/>
        </p:nvSpPr>
        <p:spPr>
          <a:xfrm>
            <a:off x="5329125" y="3824152"/>
            <a:ext cx="3173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/>
              <a:t>REFERENCE: </a:t>
            </a:r>
            <a:r>
              <a:rPr lang="en" sz="1000" b="1" u="sng" dirty="0">
                <a:solidFill>
                  <a:schemeClr val="hlink"/>
                </a:solidFill>
                <a:hlinkClick r:id="rId4"/>
              </a:rPr>
              <a:t>Morehouse University Baseball</a:t>
            </a:r>
            <a:endParaRPr sz="200" b="1" dirty="0"/>
          </a:p>
        </p:txBody>
      </p:sp>
      <p:sp>
        <p:nvSpPr>
          <p:cNvPr id="2" name="Google Shape;119;p20">
            <a:extLst>
              <a:ext uri="{FF2B5EF4-FFF2-40B4-BE49-F238E27FC236}">
                <a16:creationId xmlns:a16="http://schemas.microsoft.com/office/drawing/2014/main" id="{A35009A9-4370-64BC-2E85-45935D2BBEBA}"/>
              </a:ext>
            </a:extLst>
          </p:cNvPr>
          <p:cNvSpPr txBox="1">
            <a:spLocks/>
          </p:cNvSpPr>
          <p:nvPr/>
        </p:nvSpPr>
        <p:spPr>
          <a:xfrm>
            <a:off x="458895" y="4080552"/>
            <a:ext cx="3509601" cy="710904"/>
          </a:xfrm>
          <a:prstGeom prst="rect">
            <a:avLst/>
          </a:prstGeom>
          <a:noFill/>
          <a:ln w="25400">
            <a:solidFill>
              <a:schemeClr val="accent6">
                <a:lumMod val="50000"/>
              </a:schemeClr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00000"/>
              </a:lnSpc>
              <a:buClr>
                <a:schemeClr val="dk1"/>
              </a:buClr>
              <a:buSzPct val="30555"/>
              <a:buFont typeface="Arial"/>
              <a:buNone/>
            </a:pPr>
            <a:r>
              <a:rPr lang="en-US" sz="1400" b="1" dirty="0">
                <a:solidFill>
                  <a:srgbClr val="4A86E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addition, the path to the Major Leagues is longer (Minor Leagues A, AA, AAA)</a:t>
            </a:r>
            <a:endParaRPr lang="en-US" sz="1400" dirty="0">
              <a:solidFill>
                <a:srgbClr val="4A86E8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CC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/>
          </a:p>
        </p:txBody>
      </p:sp>
      <p:sp>
        <p:nvSpPr>
          <p:cNvPr id="127" name="Google Shape;127;p21"/>
          <p:cNvSpPr txBox="1">
            <a:spLocks noGrp="1"/>
          </p:cNvSpPr>
          <p:nvPr>
            <p:ph type="body" idx="1"/>
          </p:nvPr>
        </p:nvSpPr>
        <p:spPr>
          <a:xfrm>
            <a:off x="119676" y="1017725"/>
            <a:ext cx="3517392" cy="21643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94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30"/>
              <a:buFont typeface="Times New Roman"/>
              <a:buChar char="●"/>
            </a:pPr>
            <a:r>
              <a:rPr lang="en" sz="143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Despite the success of Black baseball players, the number of players </a:t>
            </a:r>
            <a:br>
              <a:rPr lang="en" sz="143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143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has declined steadily over the last twenty years. </a:t>
            </a:r>
            <a:endParaRPr sz="143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94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30"/>
              <a:buFont typeface="Times New Roman"/>
              <a:buChar char="●"/>
            </a:pPr>
            <a:r>
              <a:rPr lang="en" sz="143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More Black athletes pursue “headcount sports” like football and basketball, </a:t>
            </a:r>
            <a:br>
              <a:rPr lang="en" sz="143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143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where there are significantly higher representations of Black players.</a:t>
            </a:r>
            <a:endParaRPr sz="143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94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30"/>
              <a:buFont typeface="Times New Roman"/>
              <a:buChar char="●"/>
            </a:pPr>
            <a:r>
              <a:rPr lang="en" sz="143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Football and basketball are popular and costs less than baseball (participating, equipment, and training). </a:t>
            </a:r>
            <a:endParaRPr sz="143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940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30"/>
              <a:buFont typeface="Times New Roman"/>
              <a:buChar char="●"/>
            </a:pPr>
            <a:r>
              <a:rPr lang="en" sz="143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Baseball has a very limited number of  scholarships —  increases the likelihood that families will have to pay some or all of the college expenses, for their player.</a:t>
            </a:r>
            <a:endParaRPr sz="143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sz="103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2"/>
              <a:buFont typeface="Arial"/>
              <a:buNone/>
            </a:pPr>
            <a:endParaRPr sz="103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Google Shape;127;p21">
            <a:extLst>
              <a:ext uri="{FF2B5EF4-FFF2-40B4-BE49-F238E27FC236}">
                <a16:creationId xmlns:a16="http://schemas.microsoft.com/office/drawing/2014/main" id="{64C94F18-ED66-15AD-A566-DF685B686D50}"/>
              </a:ext>
            </a:extLst>
          </p:cNvPr>
          <p:cNvSpPr txBox="1">
            <a:spLocks/>
          </p:cNvSpPr>
          <p:nvPr/>
        </p:nvSpPr>
        <p:spPr>
          <a:xfrm>
            <a:off x="3919728" y="1160982"/>
            <a:ext cx="5104596" cy="2249730"/>
          </a:xfrm>
          <a:prstGeom prst="rect">
            <a:avLst/>
          </a:prstGeom>
          <a:noFill/>
          <a:ln w="47625">
            <a:solidFill>
              <a:schemeClr val="accent6">
                <a:lumMod val="50000"/>
              </a:schemeClr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>
              <a:lnSpc>
                <a:spcPct val="180000"/>
              </a:lnSpc>
              <a:buSzPts val="852"/>
              <a:buFont typeface="Arial"/>
              <a:buNone/>
            </a:pP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Possible Solutions</a:t>
            </a:r>
          </a:p>
          <a:p>
            <a:pPr indent="-319405">
              <a:lnSpc>
                <a:spcPct val="100000"/>
              </a:lnSpc>
              <a:buClr>
                <a:schemeClr val="dk1"/>
              </a:buClr>
              <a:buSzPts val="1430"/>
              <a:buFont typeface="Times New Roman"/>
              <a:buChar char="●"/>
            </a:pPr>
            <a:r>
              <a:rPr lang="en-US" sz="143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social media to promote baseball to Black youth </a:t>
            </a:r>
            <a:br>
              <a:rPr lang="en-US" sz="143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43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help them connect to one another. </a:t>
            </a:r>
          </a:p>
          <a:p>
            <a:pPr indent="-319405">
              <a:lnSpc>
                <a:spcPct val="100000"/>
              </a:lnSpc>
              <a:buClr>
                <a:schemeClr val="dk1"/>
              </a:buClr>
              <a:buSzPts val="1430"/>
              <a:buFont typeface="Times New Roman"/>
              <a:buChar char="●"/>
            </a:pPr>
            <a:r>
              <a:rPr lang="en-US" sz="143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Increasing support of baseball in Black communities, </a:t>
            </a:r>
            <a:br>
              <a:rPr lang="en-US" sz="143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143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help young players connect more with the game</a:t>
            </a:r>
          </a:p>
          <a:p>
            <a:pPr indent="-319405">
              <a:lnSpc>
                <a:spcPct val="100000"/>
              </a:lnSpc>
              <a:buClr>
                <a:schemeClr val="dk1"/>
              </a:buClr>
              <a:buSzPts val="1430"/>
              <a:buFont typeface="Times New Roman"/>
              <a:buChar char="●"/>
            </a:pPr>
            <a:r>
              <a:rPr lang="en-US" sz="143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Foster the development of more Black coaches, to develop and provide opportunities for Black players (Travel Ball, High School, and College levels) </a:t>
            </a:r>
          </a:p>
        </p:txBody>
      </p:sp>
      <p:sp>
        <p:nvSpPr>
          <p:cNvPr id="4" name="Google Shape;127;p21">
            <a:extLst>
              <a:ext uri="{FF2B5EF4-FFF2-40B4-BE49-F238E27FC236}">
                <a16:creationId xmlns:a16="http://schemas.microsoft.com/office/drawing/2014/main" id="{B7DB8129-02E4-CF00-674D-06CD207C3501}"/>
              </a:ext>
            </a:extLst>
          </p:cNvPr>
          <p:cNvSpPr txBox="1">
            <a:spLocks/>
          </p:cNvSpPr>
          <p:nvPr/>
        </p:nvSpPr>
        <p:spPr>
          <a:xfrm>
            <a:off x="3919728" y="3553969"/>
            <a:ext cx="5104596" cy="761999"/>
          </a:xfrm>
          <a:prstGeom prst="rect">
            <a:avLst/>
          </a:prstGeom>
          <a:noFill/>
          <a:ln w="47625">
            <a:solidFill>
              <a:schemeClr val="accent6">
                <a:lumMod val="50000"/>
              </a:schemeClr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37795" indent="0" algn="ctr">
              <a:lnSpc>
                <a:spcPct val="100000"/>
              </a:lnSpc>
              <a:buClr>
                <a:schemeClr val="dk1"/>
              </a:buClr>
              <a:buSzPts val="1430"/>
              <a:buNone/>
            </a:pPr>
            <a:r>
              <a:rPr lang="en-US" b="1" dirty="0">
                <a:solidFill>
                  <a:srgbClr val="4A86E8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Facilitate a pipeline and support Black players</a:t>
            </a:r>
            <a:r>
              <a:rPr lang="en-US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137795" indent="0" algn="ctr">
              <a:lnSpc>
                <a:spcPct val="100000"/>
              </a:lnSpc>
              <a:buClr>
                <a:schemeClr val="dk1"/>
              </a:buClr>
              <a:buSzPts val="1430"/>
              <a:buNone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(Little League to MLB)</a:t>
            </a:r>
          </a:p>
          <a:p>
            <a:pPr marL="0" indent="0">
              <a:lnSpc>
                <a:spcPct val="180000"/>
              </a:lnSpc>
              <a:buClr>
                <a:schemeClr val="dk1"/>
              </a:buClr>
              <a:buSzPts val="852"/>
              <a:buFont typeface="Arial"/>
              <a:buNone/>
            </a:pPr>
            <a:endParaRPr lang="en-US" sz="103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857</Words>
  <Application>Microsoft Macintosh PowerPoint</Application>
  <PresentationFormat>On-screen Show (16:9)</PresentationFormat>
  <Paragraphs>70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Simple Light</vt:lpstr>
      <vt:lpstr>Black Baseball Players Matter</vt:lpstr>
      <vt:lpstr>RESEARCH FOCUS</vt:lpstr>
      <vt:lpstr>INTRODUCTION </vt:lpstr>
      <vt:lpstr>KEY FINDINGS</vt:lpstr>
      <vt:lpstr>KEY FINDINGS</vt:lpstr>
      <vt:lpstr>KEY FINDINGS</vt:lpstr>
      <vt:lpstr>KEY FINDINGS</vt:lpstr>
      <vt:lpstr>ADDITIONAL FINDINGS </vt:lpstr>
      <vt:lpstr>CONCLUSION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 Baseball Players Matter</dc:title>
  <cp:lastModifiedBy>Ruthie Lyle</cp:lastModifiedBy>
  <cp:revision>18</cp:revision>
  <dcterms:modified xsi:type="dcterms:W3CDTF">2022-07-22T14:33:58Z</dcterms:modified>
</cp:coreProperties>
</file>