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aleway"/>
      <p:regular r:id="rId22"/>
      <p:bold r:id="rId23"/>
      <p:italic r:id="rId24"/>
      <p:boldItalic r:id="rId25"/>
    </p:embeddedFont>
    <p:embeddedFont>
      <p:font typeface="Roboto"/>
      <p:regular r:id="rId26"/>
      <p:bold r:id="rId27"/>
      <p:italic r:id="rId28"/>
      <p:boldItalic r:id="rId29"/>
    </p:embeddedFont>
    <p:embeddedFont>
      <p:font typeface="Lato"/>
      <p:regular r:id="rId30"/>
      <p:bold r:id="rId31"/>
      <p:italic r:id="rId32"/>
      <p:boldItalic r:id="rId33"/>
    </p:embeddedFont>
    <p:embeddedFont>
      <p:font typeface="Merriweather"/>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8" roundtripDataSignature="AMtx7minqtVm8q7nvWBp1FfNR3wL/Ra7+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leway-regular.fntdata"/><Relationship Id="rId21" Type="http://schemas.openxmlformats.org/officeDocument/2006/relationships/slide" Target="slides/slide16.xml"/><Relationship Id="rId24" Type="http://schemas.openxmlformats.org/officeDocument/2006/relationships/font" Target="fonts/Raleway-italic.fntdata"/><Relationship Id="rId23" Type="http://schemas.openxmlformats.org/officeDocument/2006/relationships/font" Target="fonts/Raleway-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font" Target="fonts/Raleway-boldItalic.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6.xml"/><Relationship Id="rId33" Type="http://schemas.openxmlformats.org/officeDocument/2006/relationships/font" Target="fonts/Lato-boldItalic.fntdata"/><Relationship Id="rId10" Type="http://schemas.openxmlformats.org/officeDocument/2006/relationships/slide" Target="slides/slide5.xml"/><Relationship Id="rId32" Type="http://schemas.openxmlformats.org/officeDocument/2006/relationships/font" Target="fonts/Lato-italic.fntdata"/><Relationship Id="rId13" Type="http://schemas.openxmlformats.org/officeDocument/2006/relationships/slide" Target="slides/slide8.xml"/><Relationship Id="rId35" Type="http://schemas.openxmlformats.org/officeDocument/2006/relationships/font" Target="fonts/Merriweather-bold.fntdata"/><Relationship Id="rId12" Type="http://schemas.openxmlformats.org/officeDocument/2006/relationships/slide" Target="slides/slide7.xml"/><Relationship Id="rId34" Type="http://schemas.openxmlformats.org/officeDocument/2006/relationships/font" Target="fonts/Merriweather-regular.fntdata"/><Relationship Id="rId15" Type="http://schemas.openxmlformats.org/officeDocument/2006/relationships/slide" Target="slides/slide10.xml"/><Relationship Id="rId37" Type="http://schemas.openxmlformats.org/officeDocument/2006/relationships/font" Target="fonts/Merriweather-boldItalic.fntdata"/><Relationship Id="rId14" Type="http://schemas.openxmlformats.org/officeDocument/2006/relationships/slide" Target="slides/slide9.xml"/><Relationship Id="rId36" Type="http://schemas.openxmlformats.org/officeDocument/2006/relationships/font" Target="fonts/Merriweather-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5d7a98d52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5d7a98d52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5c3943ef9a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5c3943ef9a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5c3943ef9a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5c3943ef9a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5c831cbf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5c831cbf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Everyone should have these items in their agenda!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5d48bdc51e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5d48bdc51e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5c3943ef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5c3943ef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5c3943ef9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5c3943ef9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5c3943ef9a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5c3943ef9a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5c3943ef9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5c3943ef9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5d7a98d5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5d7a98d5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5d48bdc51e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5d48bdc51e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g25c3943ef9a_0_301"/>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g25c3943ef9a_0_301"/>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g25c3943ef9a_0_301"/>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g25c3943ef9a_0_30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g25c3943ef9a_0_346"/>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g25c3943ef9a_0_346"/>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g25c3943ef9a_0_3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g25c3943ef9a_0_3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g25c3943ef9a_0_306"/>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g25c3943ef9a_0_306"/>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g25c3943ef9a_0_306"/>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g25c3943ef9a_0_30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g25c3943ef9a_0_311"/>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g25c3943ef9a_0_311"/>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g25c3943ef9a_0_311"/>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g25c3943ef9a_0_311"/>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g25c3943ef9a_0_311"/>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g25c3943ef9a_0_3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g25c3943ef9a_0_318"/>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g25c3943ef9a_0_318"/>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g25c3943ef9a_0_318"/>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g25c3943ef9a_0_318"/>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g25c3943ef9a_0_3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g25c3943ef9a_0_324"/>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g25c3943ef9a_0_324"/>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g25c3943ef9a_0_3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g25c3943ef9a_0_328"/>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g25c3943ef9a_0_328"/>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g25c3943ef9a_0_328"/>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g25c3943ef9a_0_3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g25c3943ef9a_0_333"/>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g25c3943ef9a_0_3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g25c3943ef9a_0_336"/>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25c3943ef9a_0_336"/>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g25c3943ef9a_0_336"/>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g25c3943ef9a_0_336"/>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g25c3943ef9a_0_3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g25c3943ef9a_0_342"/>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25c3943ef9a_0_342"/>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g25c3943ef9a_0_3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g25c3943ef9a_0_29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g25c3943ef9a_0_29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g25c3943ef9a_0_29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
          <p:cNvSpPr txBox="1"/>
          <p:nvPr>
            <p:ph type="ctrTitle"/>
          </p:nvPr>
        </p:nvSpPr>
        <p:spPr>
          <a:xfrm>
            <a:off x="259200" y="596025"/>
            <a:ext cx="8520600" cy="1282500"/>
          </a:xfrm>
          <a:prstGeom prst="rect">
            <a:avLst/>
          </a:prstGeom>
          <a:noFill/>
          <a:ln>
            <a:noFill/>
          </a:ln>
        </p:spPr>
        <p:txBody>
          <a:bodyPr anchorCtr="0" anchor="b" bIns="91425" lIns="91425" spcFirstLastPara="1" rIns="91425" wrap="square" tIns="91425">
            <a:normAutofit fontScale="90000"/>
          </a:bodyPr>
          <a:lstStyle/>
          <a:p>
            <a:pPr indent="0" lvl="0" marL="0" rtl="0" algn="l">
              <a:spcBef>
                <a:spcPts val="0"/>
              </a:spcBef>
              <a:spcAft>
                <a:spcPts val="0"/>
              </a:spcAft>
              <a:buClr>
                <a:schemeClr val="dk1"/>
              </a:buClr>
              <a:buSzPct val="26190"/>
              <a:buFont typeface="Arial"/>
              <a:buNone/>
            </a:pPr>
            <a:r>
              <a:rPr b="1" lang="en" sz="4200">
                <a:solidFill>
                  <a:srgbClr val="1A1A1A"/>
                </a:solidFill>
              </a:rPr>
              <a:t>Catching Before They Fall: Using School Counseling mechanisms to Uplift Black Males</a:t>
            </a:r>
            <a:endParaRPr/>
          </a:p>
        </p:txBody>
      </p:sp>
      <p:sp>
        <p:nvSpPr>
          <p:cNvPr id="65" name="Google Shape;65;p1"/>
          <p:cNvSpPr txBox="1"/>
          <p:nvPr>
            <p:ph idx="1" type="subTitle"/>
          </p:nvPr>
        </p:nvSpPr>
        <p:spPr>
          <a:xfrm>
            <a:off x="311700" y="1878525"/>
            <a:ext cx="5090400" cy="10968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800"/>
              <a:t>Jordan Vereen </a:t>
            </a:r>
            <a:endParaRPr sz="1800"/>
          </a:p>
          <a:p>
            <a:pPr indent="0" lvl="0" marL="0" rtl="0" algn="l">
              <a:spcBef>
                <a:spcPts val="0"/>
              </a:spcBef>
              <a:spcAft>
                <a:spcPts val="0"/>
              </a:spcAft>
              <a:buClr>
                <a:schemeClr val="dk1"/>
              </a:buClr>
              <a:buSzPts val="1100"/>
              <a:buFont typeface="Arial"/>
              <a:buNone/>
            </a:pPr>
            <a:r>
              <a:rPr lang="en" sz="1800"/>
              <a:t>Durham School of Technology High School </a:t>
            </a:r>
            <a:endParaRPr sz="1800"/>
          </a:p>
          <a:p>
            <a:pPr indent="0" lvl="0" marL="0" rtl="0" algn="l">
              <a:spcBef>
                <a:spcPts val="0"/>
              </a:spcBef>
              <a:spcAft>
                <a:spcPts val="0"/>
              </a:spcAft>
              <a:buClr>
                <a:schemeClr val="dk1"/>
              </a:buClr>
              <a:buSzPts val="1100"/>
              <a:buFont typeface="Arial"/>
              <a:buNone/>
            </a:pPr>
            <a:r>
              <a:rPr lang="en" sz="1800"/>
              <a:t>Incoming Freshman at UNC-Greensboro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25d7a98d526_0_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Limitations </a:t>
            </a:r>
            <a:endParaRPr/>
          </a:p>
        </p:txBody>
      </p:sp>
      <p:sp>
        <p:nvSpPr>
          <p:cNvPr id="120" name="Google Shape;120;g25d7a98d526_0_6"/>
          <p:cNvSpPr txBox="1"/>
          <p:nvPr>
            <p:ph idx="1" type="body"/>
          </p:nvPr>
        </p:nvSpPr>
        <p:spPr>
          <a:xfrm>
            <a:off x="311725" y="1544950"/>
            <a:ext cx="8156100" cy="30762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en" sz="1900"/>
              <a:t>The impact of Communication in Counseling practices</a:t>
            </a:r>
            <a:endParaRPr sz="1900"/>
          </a:p>
          <a:p>
            <a:pPr indent="-349250" lvl="0" marL="457200" rtl="0" algn="l">
              <a:spcBef>
                <a:spcPts val="0"/>
              </a:spcBef>
              <a:spcAft>
                <a:spcPts val="0"/>
              </a:spcAft>
              <a:buSzPts val="1900"/>
              <a:buChar char="●"/>
            </a:pPr>
            <a:r>
              <a:rPr lang="en" sz="1900"/>
              <a:t>The importance of career counseling starting in middle school</a:t>
            </a:r>
            <a:endParaRPr sz="1900"/>
          </a:p>
          <a:p>
            <a:pPr indent="-349250" lvl="0" marL="457200" rtl="0" algn="l">
              <a:spcBef>
                <a:spcPts val="0"/>
              </a:spcBef>
              <a:spcAft>
                <a:spcPts val="0"/>
              </a:spcAft>
              <a:buSzPts val="1900"/>
              <a:buChar char="●"/>
            </a:pPr>
            <a:r>
              <a:rPr lang="en" sz="1900"/>
              <a:t>Societal impacts of black males going utilizing school counseling resources</a:t>
            </a:r>
            <a:endParaRPr sz="190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
          <p:cNvSpPr txBox="1"/>
          <p:nvPr>
            <p:ph type="title"/>
          </p:nvPr>
        </p:nvSpPr>
        <p:spPr>
          <a:xfrm>
            <a:off x="157450" y="300825"/>
            <a:ext cx="8520600" cy="6237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2600"/>
              <a:t>Education and Training</a:t>
            </a:r>
            <a:endParaRPr/>
          </a:p>
        </p:txBody>
      </p:sp>
      <p:sp>
        <p:nvSpPr>
          <p:cNvPr id="126" name="Google Shape;126;p3"/>
          <p:cNvSpPr txBox="1"/>
          <p:nvPr>
            <p:ph idx="1" type="body"/>
          </p:nvPr>
        </p:nvSpPr>
        <p:spPr>
          <a:xfrm>
            <a:off x="546825" y="1343125"/>
            <a:ext cx="7118400" cy="3438900"/>
          </a:xfrm>
          <a:prstGeom prst="rect">
            <a:avLst/>
          </a:prstGeom>
          <a:noFill/>
          <a:ln>
            <a:noFill/>
          </a:ln>
        </p:spPr>
        <p:txBody>
          <a:bodyPr anchorCtr="0" anchor="t" bIns="91425" lIns="91425" spcFirstLastPara="1" rIns="91425" wrap="square" tIns="91425">
            <a:normAutofit fontScale="32500" lnSpcReduction="20000"/>
          </a:bodyPr>
          <a:lstStyle/>
          <a:p>
            <a:pPr indent="0" lvl="0" marL="0" rtl="0" algn="l">
              <a:lnSpc>
                <a:spcPct val="115000"/>
              </a:lnSpc>
              <a:spcBef>
                <a:spcPts val="0"/>
              </a:spcBef>
              <a:spcAft>
                <a:spcPts val="0"/>
              </a:spcAft>
              <a:buSzPct val="35000"/>
              <a:buNone/>
            </a:pPr>
            <a:r>
              <a:t/>
            </a:r>
            <a:endParaRPr sz="4000"/>
          </a:p>
          <a:p>
            <a:pPr indent="0" lvl="0" marL="0" rtl="0" algn="l">
              <a:spcBef>
                <a:spcPts val="0"/>
              </a:spcBef>
              <a:spcAft>
                <a:spcPts val="0"/>
              </a:spcAft>
              <a:buNone/>
            </a:pPr>
            <a:r>
              <a:rPr lang="en" sz="4215">
                <a:solidFill>
                  <a:srgbClr val="434343"/>
                </a:solidFill>
              </a:rPr>
              <a:t>Educational requirements for school counselors: </a:t>
            </a:r>
            <a:endParaRPr sz="4215">
              <a:solidFill>
                <a:srgbClr val="434343"/>
              </a:solidFill>
            </a:endParaRPr>
          </a:p>
          <a:p>
            <a:pPr indent="-307339" lvl="0" marL="457200" rtl="0" algn="l">
              <a:lnSpc>
                <a:spcPct val="200000"/>
              </a:lnSpc>
              <a:spcBef>
                <a:spcPts val="1200"/>
              </a:spcBef>
              <a:spcAft>
                <a:spcPts val="0"/>
              </a:spcAft>
              <a:buClr>
                <a:srgbClr val="434343"/>
              </a:buClr>
              <a:buSzPct val="100000"/>
              <a:buFont typeface="Roboto"/>
              <a:buChar char="●"/>
            </a:pPr>
            <a:r>
              <a:rPr lang="en" sz="3815">
                <a:solidFill>
                  <a:srgbClr val="434343"/>
                </a:solidFill>
              </a:rPr>
              <a:t>A Master's degree school counseling </a:t>
            </a:r>
            <a:endParaRPr sz="3815">
              <a:solidFill>
                <a:srgbClr val="434343"/>
              </a:solidFill>
            </a:endParaRPr>
          </a:p>
          <a:p>
            <a:pPr indent="-307339" lvl="0" marL="457200" rtl="0" algn="l">
              <a:lnSpc>
                <a:spcPct val="200000"/>
              </a:lnSpc>
              <a:spcBef>
                <a:spcPts val="0"/>
              </a:spcBef>
              <a:spcAft>
                <a:spcPts val="0"/>
              </a:spcAft>
              <a:buClr>
                <a:srgbClr val="434343"/>
              </a:buClr>
              <a:buSzPct val="100000"/>
              <a:buFont typeface="Roboto"/>
              <a:buChar char="●"/>
            </a:pPr>
            <a:r>
              <a:rPr lang="en" sz="3815">
                <a:solidFill>
                  <a:srgbClr val="434343"/>
                </a:solidFill>
              </a:rPr>
              <a:t>Between 700 and 1000 hours of clinical practicum and internship hours</a:t>
            </a:r>
            <a:endParaRPr sz="3815">
              <a:solidFill>
                <a:srgbClr val="434343"/>
              </a:solidFill>
            </a:endParaRPr>
          </a:p>
          <a:p>
            <a:pPr indent="-307339" lvl="0" marL="457200" rtl="0" algn="l">
              <a:lnSpc>
                <a:spcPct val="200000"/>
              </a:lnSpc>
              <a:spcBef>
                <a:spcPts val="0"/>
              </a:spcBef>
              <a:spcAft>
                <a:spcPts val="0"/>
              </a:spcAft>
              <a:buClr>
                <a:srgbClr val="434343"/>
              </a:buClr>
              <a:buSzPct val="100000"/>
              <a:buFont typeface="Roboto"/>
              <a:buChar char="●"/>
            </a:pPr>
            <a:r>
              <a:rPr lang="en" sz="3815">
                <a:solidFill>
                  <a:srgbClr val="434343"/>
                </a:solidFill>
              </a:rPr>
              <a:t>Many counselors undergo additional professional development  on conceptualizing diverse student populations outside of their degree program </a:t>
            </a:r>
            <a:endParaRPr sz="3815">
              <a:solidFill>
                <a:srgbClr val="434343"/>
              </a:solidFill>
            </a:endParaRPr>
          </a:p>
          <a:p>
            <a:pPr indent="-307339" lvl="0" marL="457200" rtl="0" algn="l">
              <a:lnSpc>
                <a:spcPct val="200000"/>
              </a:lnSpc>
              <a:spcBef>
                <a:spcPts val="0"/>
              </a:spcBef>
              <a:spcAft>
                <a:spcPts val="0"/>
              </a:spcAft>
              <a:buClr>
                <a:srgbClr val="434343"/>
              </a:buClr>
              <a:buSzPct val="100000"/>
              <a:buFont typeface="Roboto"/>
              <a:buChar char="●"/>
            </a:pPr>
            <a:r>
              <a:rPr lang="en" sz="3815">
                <a:solidFill>
                  <a:srgbClr val="434343"/>
                </a:solidFill>
              </a:rPr>
              <a:t>Cost on average $20k per year, which can be a financial barrier to those entering the profession. Especially with the high cost of undergrad</a:t>
            </a:r>
            <a:endParaRPr sz="3815">
              <a:solidFill>
                <a:srgbClr val="434343"/>
              </a:solidFill>
            </a:endParaRPr>
          </a:p>
          <a:p>
            <a:pPr indent="0" lvl="0" marL="0" rtl="0" algn="l">
              <a:spcBef>
                <a:spcPts val="1200"/>
              </a:spcBef>
              <a:spcAft>
                <a:spcPts val="0"/>
              </a:spcAft>
              <a:buNone/>
            </a:pPr>
            <a:r>
              <a:t/>
            </a:r>
            <a:endParaRPr sz="4350">
              <a:solidFill>
                <a:srgbClr val="1A1A1A"/>
              </a:solidFill>
              <a:latin typeface="Times New Roman"/>
              <a:ea typeface="Times New Roman"/>
              <a:cs typeface="Times New Roman"/>
              <a:sym typeface="Times New Roman"/>
            </a:endParaRPr>
          </a:p>
          <a:p>
            <a:pPr indent="0" lvl="0" marL="0" rtl="0" algn="l">
              <a:lnSpc>
                <a:spcPct val="200000"/>
              </a:lnSpc>
              <a:spcBef>
                <a:spcPts val="1200"/>
              </a:spcBef>
              <a:spcAft>
                <a:spcPts val="0"/>
              </a:spcAft>
              <a:buNone/>
            </a:pPr>
            <a:r>
              <a:t/>
            </a:r>
            <a:endParaRPr/>
          </a:p>
        </p:txBody>
      </p:sp>
      <p:sp>
        <p:nvSpPr>
          <p:cNvPr id="127" name="Google Shape;127;p3"/>
          <p:cNvSpPr txBox="1"/>
          <p:nvPr>
            <p:ph idx="2" type="body"/>
          </p:nvPr>
        </p:nvSpPr>
        <p:spPr>
          <a:xfrm>
            <a:off x="4642563" y="4521113"/>
            <a:ext cx="3496800" cy="3747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275"/>
              <a:buNone/>
            </a:pPr>
            <a:r>
              <a:rPr lang="en" sz="950">
                <a:solidFill>
                  <a:srgbClr val="434343"/>
                </a:solidFill>
              </a:rPr>
              <a:t>Hickman, A,  (2010). History of School Counseling. American School Counseling Association</a:t>
            </a:r>
            <a:endParaRPr sz="950">
              <a:solidFill>
                <a:srgbClr val="434343"/>
              </a:solidFill>
            </a:endParaRPr>
          </a:p>
        </p:txBody>
      </p:sp>
      <p:pic>
        <p:nvPicPr>
          <p:cNvPr id="128" name="Google Shape;128;p3"/>
          <p:cNvPicPr preferRelativeResize="0"/>
          <p:nvPr/>
        </p:nvPicPr>
        <p:blipFill>
          <a:blip r:embed="rId3">
            <a:alphaModFix/>
          </a:blip>
          <a:stretch>
            <a:fillRect/>
          </a:stretch>
        </p:blipFill>
        <p:spPr>
          <a:xfrm>
            <a:off x="8085725" y="3796475"/>
            <a:ext cx="831775" cy="1166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6"/>
          <p:cNvSpPr txBox="1"/>
          <p:nvPr>
            <p:ph type="title"/>
          </p:nvPr>
        </p:nvSpPr>
        <p:spPr>
          <a:xfrm>
            <a:off x="311700" y="5449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Health and Wellness</a:t>
            </a:r>
            <a:endParaRPr/>
          </a:p>
        </p:txBody>
      </p:sp>
      <p:sp>
        <p:nvSpPr>
          <p:cNvPr id="134" name="Google Shape;134;p6"/>
          <p:cNvSpPr txBox="1"/>
          <p:nvPr/>
        </p:nvSpPr>
        <p:spPr>
          <a:xfrm>
            <a:off x="311700" y="1639588"/>
            <a:ext cx="7308600" cy="17529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rgbClr val="434343"/>
              </a:buClr>
              <a:buSzPts val="1600"/>
              <a:buFont typeface="Roboto"/>
              <a:buChar char="●"/>
            </a:pPr>
            <a:r>
              <a:rPr lang="en" sz="1600">
                <a:solidFill>
                  <a:srgbClr val="434343"/>
                </a:solidFill>
                <a:latin typeface="Roboto"/>
                <a:ea typeface="Roboto"/>
                <a:cs typeface="Roboto"/>
                <a:sym typeface="Roboto"/>
              </a:rPr>
              <a:t>Black males have the highest rate of ADHD and Anxiety and Depression</a:t>
            </a:r>
            <a:endParaRPr sz="1600">
              <a:solidFill>
                <a:srgbClr val="434343"/>
              </a:solidFill>
              <a:latin typeface="Roboto"/>
              <a:ea typeface="Roboto"/>
              <a:cs typeface="Roboto"/>
              <a:sym typeface="Roboto"/>
            </a:endParaRPr>
          </a:p>
          <a:p>
            <a:pPr indent="-330200" lvl="0" marL="457200" rtl="0" algn="l">
              <a:lnSpc>
                <a:spcPct val="150000"/>
              </a:lnSpc>
              <a:spcBef>
                <a:spcPts val="0"/>
              </a:spcBef>
              <a:spcAft>
                <a:spcPts val="0"/>
              </a:spcAft>
              <a:buClr>
                <a:srgbClr val="434343"/>
              </a:buClr>
              <a:buSzPts val="1600"/>
              <a:buFont typeface="Roboto"/>
              <a:buChar char="●"/>
            </a:pPr>
            <a:r>
              <a:rPr lang="en" sz="1600">
                <a:solidFill>
                  <a:srgbClr val="434343"/>
                </a:solidFill>
                <a:latin typeface="Roboto"/>
                <a:ea typeface="Roboto"/>
                <a:cs typeface="Roboto"/>
                <a:sym typeface="Roboto"/>
              </a:rPr>
              <a:t>Black males have the lowest participation rate in therapy </a:t>
            </a:r>
            <a:endParaRPr sz="1600">
              <a:solidFill>
                <a:srgbClr val="434343"/>
              </a:solidFill>
              <a:latin typeface="Roboto"/>
              <a:ea typeface="Roboto"/>
              <a:cs typeface="Roboto"/>
              <a:sym typeface="Roboto"/>
            </a:endParaRPr>
          </a:p>
          <a:p>
            <a:pPr indent="-330200" lvl="0" marL="457200" rtl="0" algn="l">
              <a:lnSpc>
                <a:spcPct val="150000"/>
              </a:lnSpc>
              <a:spcBef>
                <a:spcPts val="0"/>
              </a:spcBef>
              <a:spcAft>
                <a:spcPts val="0"/>
              </a:spcAft>
              <a:buClr>
                <a:srgbClr val="434343"/>
              </a:buClr>
              <a:buSzPts val="1600"/>
              <a:buFont typeface="Roboto"/>
              <a:buChar char="●"/>
            </a:pPr>
            <a:r>
              <a:rPr lang="en" sz="1600">
                <a:solidFill>
                  <a:srgbClr val="434343"/>
                </a:solidFill>
                <a:latin typeface="Roboto"/>
                <a:ea typeface="Roboto"/>
                <a:cs typeface="Roboto"/>
                <a:sym typeface="Roboto"/>
              </a:rPr>
              <a:t>According to the African-American Journal for Health, Stress-Related </a:t>
            </a:r>
            <a:r>
              <a:rPr lang="en" sz="1600">
                <a:solidFill>
                  <a:srgbClr val="434343"/>
                </a:solidFill>
                <a:latin typeface="Roboto"/>
                <a:ea typeface="Roboto"/>
                <a:cs typeface="Roboto"/>
                <a:sym typeface="Roboto"/>
              </a:rPr>
              <a:t>responses and impulsive behaviors are 62% more likely to happen having a school authority member not listen to them. </a:t>
            </a:r>
            <a:endParaRPr sz="1600">
              <a:solidFill>
                <a:srgbClr val="434343"/>
              </a:solidFill>
              <a:latin typeface="Roboto"/>
              <a:ea typeface="Roboto"/>
              <a:cs typeface="Roboto"/>
              <a:sym typeface="Roboto"/>
            </a:endParaRPr>
          </a:p>
          <a:p>
            <a:pPr indent="0" lvl="0" marL="0" rtl="0" algn="l">
              <a:lnSpc>
                <a:spcPct val="150000"/>
              </a:lnSpc>
              <a:spcBef>
                <a:spcPts val="0"/>
              </a:spcBef>
              <a:spcAft>
                <a:spcPts val="0"/>
              </a:spcAft>
              <a:buNone/>
            </a:pPr>
            <a:r>
              <a:t/>
            </a:r>
            <a:endParaRPr>
              <a:latin typeface="Merriweather"/>
              <a:ea typeface="Merriweather"/>
              <a:cs typeface="Merriweather"/>
              <a:sym typeface="Merriweather"/>
            </a:endParaRPr>
          </a:p>
          <a:p>
            <a:pPr indent="0" lvl="0" marL="457200" rtl="0" algn="l">
              <a:lnSpc>
                <a:spcPct val="150000"/>
              </a:lnSpc>
              <a:spcBef>
                <a:spcPts val="0"/>
              </a:spcBef>
              <a:spcAft>
                <a:spcPts val="0"/>
              </a:spcAft>
              <a:buNone/>
            </a:pPr>
            <a:r>
              <a:t/>
            </a:r>
            <a:endParaRPr>
              <a:latin typeface="Merriweather"/>
              <a:ea typeface="Merriweather"/>
              <a:cs typeface="Merriweather"/>
              <a:sym typeface="Merriweather"/>
            </a:endParaRPr>
          </a:p>
        </p:txBody>
      </p:sp>
      <p:pic>
        <p:nvPicPr>
          <p:cNvPr id="135" name="Google Shape;135;p6"/>
          <p:cNvPicPr preferRelativeResize="0"/>
          <p:nvPr/>
        </p:nvPicPr>
        <p:blipFill>
          <a:blip r:embed="rId3">
            <a:alphaModFix/>
          </a:blip>
          <a:stretch>
            <a:fillRect/>
          </a:stretch>
        </p:blipFill>
        <p:spPr>
          <a:xfrm>
            <a:off x="203625" y="3914425"/>
            <a:ext cx="1047750" cy="1096475"/>
          </a:xfrm>
          <a:prstGeom prst="rect">
            <a:avLst/>
          </a:prstGeom>
          <a:noFill/>
          <a:ln>
            <a:noFill/>
          </a:ln>
        </p:spPr>
      </p:pic>
      <p:sp>
        <p:nvSpPr>
          <p:cNvPr id="136" name="Google Shape;136;p6"/>
          <p:cNvSpPr txBox="1"/>
          <p:nvPr/>
        </p:nvSpPr>
        <p:spPr>
          <a:xfrm>
            <a:off x="1305075" y="4680000"/>
            <a:ext cx="4025400" cy="33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50">
                <a:solidFill>
                  <a:srgbClr val="434343"/>
                </a:solidFill>
                <a:latin typeface="Roboto"/>
                <a:ea typeface="Roboto"/>
                <a:cs typeface="Roboto"/>
                <a:sym typeface="Roboto"/>
              </a:rPr>
              <a:t>Integrating</a:t>
            </a:r>
            <a:r>
              <a:rPr lang="en" sz="950">
                <a:solidFill>
                  <a:srgbClr val="434343"/>
                </a:solidFill>
                <a:latin typeface="Roboto"/>
                <a:ea typeface="Roboto"/>
                <a:cs typeface="Roboto"/>
                <a:sym typeface="Roboto"/>
              </a:rPr>
              <a:t> Wellness  Into Black  Male Initiative  Programs, 2020, Morton</a:t>
            </a:r>
            <a:endParaRPr sz="950">
              <a:solidFill>
                <a:srgbClr val="434343"/>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25c3943ef9a_0_358"/>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Communication</a:t>
            </a:r>
            <a:endParaRPr/>
          </a:p>
        </p:txBody>
      </p:sp>
      <p:sp>
        <p:nvSpPr>
          <p:cNvPr id="142" name="Google Shape;142;g25c3943ef9a_0_358"/>
          <p:cNvSpPr txBox="1"/>
          <p:nvPr>
            <p:ph idx="2" type="body"/>
          </p:nvPr>
        </p:nvSpPr>
        <p:spPr>
          <a:xfrm>
            <a:off x="419425" y="1613050"/>
            <a:ext cx="8412900" cy="24087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rgbClr val="434343"/>
              </a:buClr>
              <a:buSzPts val="1600"/>
              <a:buChar char="●"/>
            </a:pPr>
            <a:r>
              <a:rPr lang="en" sz="1600">
                <a:solidFill>
                  <a:srgbClr val="434343"/>
                </a:solidFill>
              </a:rPr>
              <a:t>Studies from the  National Association for the Education of Young Children Voice 2019 Edition show that Black boys are more likely to be seen as “problem” children than their peers</a:t>
            </a:r>
            <a:endParaRPr sz="1600">
              <a:solidFill>
                <a:srgbClr val="434343"/>
              </a:solidFill>
            </a:endParaRPr>
          </a:p>
          <a:p>
            <a:pPr indent="-330200" lvl="0" marL="457200" rtl="0" algn="l">
              <a:lnSpc>
                <a:spcPct val="150000"/>
              </a:lnSpc>
              <a:spcBef>
                <a:spcPts val="0"/>
              </a:spcBef>
              <a:spcAft>
                <a:spcPts val="0"/>
              </a:spcAft>
              <a:buClr>
                <a:srgbClr val="434343"/>
              </a:buClr>
              <a:buSzPts val="1600"/>
              <a:buChar char="●"/>
            </a:pPr>
            <a:r>
              <a:rPr lang="en" sz="1600">
                <a:solidFill>
                  <a:srgbClr val="434343"/>
                </a:solidFill>
              </a:rPr>
              <a:t>Communication training in Social-Emotional learning will examine the breakdowns of conversation that goes on between authority and students and how it can affect trust in student relationships.</a:t>
            </a:r>
            <a:endParaRPr sz="1600">
              <a:solidFill>
                <a:srgbClr val="434343"/>
              </a:solidFill>
            </a:endParaRPr>
          </a:p>
          <a:p>
            <a:pPr indent="-330200" lvl="0" marL="457200" rtl="0" algn="l">
              <a:lnSpc>
                <a:spcPct val="150000"/>
              </a:lnSpc>
              <a:spcBef>
                <a:spcPts val="0"/>
              </a:spcBef>
              <a:spcAft>
                <a:spcPts val="0"/>
              </a:spcAft>
              <a:buClr>
                <a:srgbClr val="434343"/>
              </a:buClr>
              <a:buSzPts val="1600"/>
              <a:buChar char="●"/>
            </a:pPr>
            <a:r>
              <a:rPr lang="en" sz="1600">
                <a:solidFill>
                  <a:srgbClr val="434343"/>
                </a:solidFill>
              </a:rPr>
              <a:t>Communication and understanding of culture play crucial roles in the way black male students have a sense of belonging in educational spaces. </a:t>
            </a:r>
            <a:endParaRPr sz="1600">
              <a:solidFill>
                <a:srgbClr val="434343"/>
              </a:solidFill>
            </a:endParaRPr>
          </a:p>
          <a:p>
            <a:pPr indent="0" lvl="0" marL="457200" rtl="0" algn="l">
              <a:lnSpc>
                <a:spcPct val="150000"/>
              </a:lnSpc>
              <a:spcBef>
                <a:spcPts val="1200"/>
              </a:spcBef>
              <a:spcAft>
                <a:spcPts val="0"/>
              </a:spcAft>
              <a:buNone/>
            </a:pPr>
            <a:r>
              <a:rPr lang="en" sz="1400">
                <a:solidFill>
                  <a:srgbClr val="434343"/>
                </a:solidFill>
                <a:latin typeface="Arial"/>
                <a:ea typeface="Arial"/>
                <a:cs typeface="Arial"/>
                <a:sym typeface="Arial"/>
              </a:rPr>
              <a:t>Source: African-American Men Journal, Bowen 2018</a:t>
            </a:r>
            <a:endParaRPr sz="1400">
              <a:solidFill>
                <a:srgbClr val="434343"/>
              </a:solidFill>
              <a:latin typeface="Arial"/>
              <a:ea typeface="Arial"/>
              <a:cs typeface="Arial"/>
              <a:sym typeface="Arial"/>
            </a:endParaRPr>
          </a:p>
          <a:p>
            <a:pPr indent="0" lvl="0" marL="0" rtl="0" algn="l">
              <a:spcBef>
                <a:spcPts val="1200"/>
              </a:spcBef>
              <a:spcAft>
                <a:spcPts val="1200"/>
              </a:spcAft>
              <a:buNone/>
            </a:pPr>
            <a:r>
              <a:t/>
            </a:r>
            <a:endParaRPr sz="1500">
              <a:solidFill>
                <a:srgbClr val="414042"/>
              </a:solidFill>
              <a:highlight>
                <a:srgbClr val="FFFFFF"/>
              </a:highlight>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7"/>
          <p:cNvSpPr txBox="1"/>
          <p:nvPr>
            <p:ph type="title"/>
          </p:nvPr>
        </p:nvSpPr>
        <p:spPr>
          <a:xfrm>
            <a:off x="464100" y="5974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Career Development</a:t>
            </a:r>
            <a:endParaRPr/>
          </a:p>
        </p:txBody>
      </p:sp>
      <p:sp>
        <p:nvSpPr>
          <p:cNvPr id="148" name="Google Shape;148;p7"/>
          <p:cNvSpPr txBox="1"/>
          <p:nvPr>
            <p:ph idx="1" type="body"/>
          </p:nvPr>
        </p:nvSpPr>
        <p:spPr>
          <a:xfrm>
            <a:off x="214775" y="1517125"/>
            <a:ext cx="4659600" cy="31845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00000"/>
              </a:lnSpc>
              <a:spcBef>
                <a:spcPts val="0"/>
              </a:spcBef>
              <a:spcAft>
                <a:spcPts val="0"/>
              </a:spcAft>
              <a:buNone/>
            </a:pPr>
            <a:r>
              <a:t/>
            </a:r>
            <a:endParaRPr sz="4800">
              <a:solidFill>
                <a:srgbClr val="434343"/>
              </a:solidFill>
            </a:endParaRPr>
          </a:p>
          <a:p>
            <a:pPr indent="-304800" lvl="0" marL="457200" rtl="0" algn="l">
              <a:lnSpc>
                <a:spcPct val="150000"/>
              </a:lnSpc>
              <a:spcBef>
                <a:spcPts val="1200"/>
              </a:spcBef>
              <a:spcAft>
                <a:spcPts val="0"/>
              </a:spcAft>
              <a:buClr>
                <a:srgbClr val="434343"/>
              </a:buClr>
              <a:buSzPct val="100000"/>
              <a:buChar char="●"/>
            </a:pPr>
            <a:r>
              <a:rPr lang="en" sz="4800">
                <a:solidFill>
                  <a:srgbClr val="434343"/>
                </a:solidFill>
              </a:rPr>
              <a:t>Some strategies for career counseling include holland codes and personality test, having black males examine their SWOT analysis which accesses Strengths and Weaknesses and Threats in relation of finding work.</a:t>
            </a:r>
            <a:endParaRPr sz="4800">
              <a:solidFill>
                <a:srgbClr val="434343"/>
              </a:solidFill>
            </a:endParaRPr>
          </a:p>
          <a:p>
            <a:pPr indent="0" lvl="0" marL="457200" rtl="0" algn="l">
              <a:lnSpc>
                <a:spcPct val="150000"/>
              </a:lnSpc>
              <a:spcBef>
                <a:spcPts val="1200"/>
              </a:spcBef>
              <a:spcAft>
                <a:spcPts val="0"/>
              </a:spcAft>
              <a:buNone/>
            </a:pPr>
            <a:r>
              <a:t/>
            </a:r>
            <a:endParaRPr sz="4800">
              <a:solidFill>
                <a:srgbClr val="434343"/>
              </a:solidFill>
            </a:endParaRPr>
          </a:p>
          <a:p>
            <a:pPr indent="-304800" lvl="0" marL="457200" rtl="0" algn="l">
              <a:lnSpc>
                <a:spcPct val="150000"/>
              </a:lnSpc>
              <a:spcBef>
                <a:spcPts val="1200"/>
              </a:spcBef>
              <a:spcAft>
                <a:spcPts val="0"/>
              </a:spcAft>
              <a:buClr>
                <a:srgbClr val="434343"/>
              </a:buClr>
              <a:buSzPct val="100000"/>
              <a:buFont typeface="Arial"/>
              <a:buChar char="●"/>
            </a:pPr>
            <a:r>
              <a:rPr lang="en" sz="4800">
                <a:solidFill>
                  <a:srgbClr val="434343"/>
                </a:solidFill>
              </a:rPr>
              <a:t>According to the Journal of African-American Men, Long-term career outcomes are heavily </a:t>
            </a:r>
            <a:r>
              <a:rPr lang="en" sz="4800">
                <a:solidFill>
                  <a:srgbClr val="434343"/>
                </a:solidFill>
              </a:rPr>
              <a:t>dependent on the generational influences of the trades. Reporting that </a:t>
            </a:r>
            <a:r>
              <a:rPr b="1" lang="en" sz="4800">
                <a:solidFill>
                  <a:srgbClr val="434343"/>
                </a:solidFill>
              </a:rPr>
              <a:t>56% </a:t>
            </a:r>
            <a:r>
              <a:rPr lang="en" sz="4800">
                <a:solidFill>
                  <a:srgbClr val="434343"/>
                </a:solidFill>
              </a:rPr>
              <a:t>of black male 18 year olds that want to attend college felt the gendered pressure of being “fit” to complete college work</a:t>
            </a:r>
            <a:endParaRPr sz="4800">
              <a:solidFill>
                <a:srgbClr val="434343"/>
              </a:solidFill>
            </a:endParaRPr>
          </a:p>
          <a:p>
            <a:pPr indent="0" lvl="0" marL="0" rtl="0" algn="l">
              <a:lnSpc>
                <a:spcPct val="100000"/>
              </a:lnSpc>
              <a:spcBef>
                <a:spcPts val="0"/>
              </a:spcBef>
              <a:spcAft>
                <a:spcPts val="0"/>
              </a:spcAft>
              <a:buNone/>
            </a:pPr>
            <a:r>
              <a:t/>
            </a:r>
            <a:endParaRPr>
              <a:latin typeface="Arial"/>
              <a:ea typeface="Arial"/>
              <a:cs typeface="Arial"/>
              <a:sym typeface="Arial"/>
            </a:endParaRPr>
          </a:p>
        </p:txBody>
      </p:sp>
      <p:sp>
        <p:nvSpPr>
          <p:cNvPr id="149" name="Google Shape;149;p7"/>
          <p:cNvSpPr txBox="1"/>
          <p:nvPr>
            <p:ph idx="2" type="body"/>
          </p:nvPr>
        </p:nvSpPr>
        <p:spPr>
          <a:xfrm>
            <a:off x="5358650" y="4516925"/>
            <a:ext cx="3326400" cy="5727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950">
                <a:solidFill>
                  <a:srgbClr val="434343"/>
                </a:solidFill>
              </a:rPr>
              <a:t>Austin, A. (2021) The jobs crisis for black men is a lot worse than you think. The Center for Economic and Policy Research (CEPR). </a:t>
            </a:r>
            <a:endParaRPr sz="950">
              <a:solidFill>
                <a:srgbClr val="434343"/>
              </a:solidFill>
            </a:endParaRPr>
          </a:p>
          <a:p>
            <a:pPr indent="0" lvl="0" marL="0" rtl="0" algn="l">
              <a:lnSpc>
                <a:spcPct val="95000"/>
              </a:lnSpc>
              <a:spcBef>
                <a:spcPts val="1200"/>
              </a:spcBef>
              <a:spcAft>
                <a:spcPts val="1200"/>
              </a:spcAft>
              <a:buSzPts val="275"/>
              <a:buNone/>
            </a:pPr>
            <a:r>
              <a:t/>
            </a:r>
            <a:endParaRPr sz="950"/>
          </a:p>
        </p:txBody>
      </p:sp>
      <p:pic>
        <p:nvPicPr>
          <p:cNvPr id="150" name="Google Shape;150;p7"/>
          <p:cNvPicPr preferRelativeResize="0"/>
          <p:nvPr/>
        </p:nvPicPr>
        <p:blipFill>
          <a:blip r:embed="rId3">
            <a:alphaModFix/>
          </a:blip>
          <a:stretch>
            <a:fillRect/>
          </a:stretch>
        </p:blipFill>
        <p:spPr>
          <a:xfrm>
            <a:off x="5241000" y="1585099"/>
            <a:ext cx="3593676" cy="2816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25c3943ef9a_0_42"/>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Conclusion </a:t>
            </a:r>
            <a:r>
              <a:rPr lang="en"/>
              <a:t>and Future Directions</a:t>
            </a:r>
            <a:endParaRPr/>
          </a:p>
        </p:txBody>
      </p:sp>
      <p:sp>
        <p:nvSpPr>
          <p:cNvPr id="156" name="Google Shape;156;g25c3943ef9a_0_42"/>
          <p:cNvSpPr txBox="1"/>
          <p:nvPr>
            <p:ph idx="1" type="body"/>
          </p:nvPr>
        </p:nvSpPr>
        <p:spPr>
          <a:xfrm>
            <a:off x="4644675" y="500925"/>
            <a:ext cx="4166400" cy="4098600"/>
          </a:xfrm>
          <a:prstGeom prst="rect">
            <a:avLst/>
          </a:prstGeom>
        </p:spPr>
        <p:txBody>
          <a:bodyPr anchorCtr="0" anchor="t" bIns="91425" lIns="91425" spcFirstLastPara="1" rIns="91425" wrap="square" tIns="91425">
            <a:normAutofit lnSpcReduction="10000"/>
          </a:bodyPr>
          <a:lstStyle/>
          <a:p>
            <a:pPr indent="-368505" lvl="0" marL="457200" rtl="0" algn="l">
              <a:spcBef>
                <a:spcPts val="0"/>
              </a:spcBef>
              <a:spcAft>
                <a:spcPts val="0"/>
              </a:spcAft>
              <a:buClr>
                <a:srgbClr val="434343"/>
              </a:buClr>
              <a:buSzPts val="2203"/>
              <a:buChar char="●"/>
            </a:pPr>
            <a:r>
              <a:rPr lang="en">
                <a:solidFill>
                  <a:srgbClr val="434343"/>
                </a:solidFill>
              </a:rPr>
              <a:t>T</a:t>
            </a:r>
            <a:r>
              <a:rPr lang="en">
                <a:solidFill>
                  <a:srgbClr val="434343"/>
                </a:solidFill>
                <a:extLst>
                  <a:ext uri="http://customooxmlschemas.google.com/">
                    <go:slidesCustomData xmlns:go="http://customooxmlschemas.google.com/" textRoundtripDataId="1"/>
                  </a:ext>
                </a:extLst>
              </a:rPr>
              <a:t>he social and emotional well-being of Black boys must be our highest priority. Making sure we see them, hear them, and know them is the starting place for providing them with schooling that is humane, culturally responsive, equitable, and strengths-based. </a:t>
            </a:r>
            <a:endParaRPr>
              <a:solidFill>
                <a:srgbClr val="434343"/>
              </a:solidFill>
            </a:endParaRPr>
          </a:p>
          <a:p>
            <a:pPr indent="-311150" lvl="0" marL="457200" rtl="0" algn="l">
              <a:spcBef>
                <a:spcPts val="0"/>
              </a:spcBef>
              <a:spcAft>
                <a:spcPts val="0"/>
              </a:spcAft>
              <a:buClr>
                <a:srgbClr val="434343"/>
              </a:buClr>
              <a:buSzPts val="1300"/>
              <a:buChar char="●"/>
            </a:pPr>
            <a:r>
              <a:rPr lang="en">
                <a:solidFill>
                  <a:srgbClr val="434343"/>
                </a:solidFill>
                <a:extLst>
                  <a:ext uri="http://customooxmlschemas.google.com/">
                    <go:slidesCustomData xmlns:go="http://customooxmlschemas.google.com/" textRoundtripDataId="2"/>
                  </a:ext>
                </a:extLst>
              </a:rPr>
              <a:t>Culturally responsive practices and strategies such as having small group counseling sessions, introducing successful black men into classroom, prioritizing reading strategies that incorporate black boys in our books, and ensuring that all students complete an internship shadow experience in whatever field they are interested in. </a:t>
            </a:r>
            <a:endParaRPr>
              <a:solidFill>
                <a:srgbClr val="434343"/>
              </a:solidFill>
            </a:endParaRPr>
          </a:p>
          <a:p>
            <a:pPr indent="-311150" lvl="0" marL="457200" rtl="0" algn="l">
              <a:spcBef>
                <a:spcPts val="0"/>
              </a:spcBef>
              <a:spcAft>
                <a:spcPts val="0"/>
              </a:spcAft>
              <a:buClr>
                <a:srgbClr val="434343"/>
              </a:buClr>
              <a:buSzPts val="1300"/>
              <a:buChar char="●"/>
            </a:pPr>
            <a:r>
              <a:rPr lang="en">
                <a:solidFill>
                  <a:srgbClr val="434343"/>
                </a:solidFill>
              </a:rPr>
              <a:t>Future Research: My future research is in the well-being and culturally responsive school curriculum for black adolescents </a:t>
            </a:r>
            <a:endParaRPr>
              <a:solidFill>
                <a:srgbClr val="43434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5c831cbff1_0_0"/>
          <p:cNvSpPr txBox="1"/>
          <p:nvPr>
            <p:ph type="title"/>
          </p:nvPr>
        </p:nvSpPr>
        <p:spPr>
          <a:xfrm>
            <a:off x="311725" y="500925"/>
            <a:ext cx="3706500" cy="2508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Acknowledgements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latin typeface="Arial"/>
                <a:ea typeface="Arial"/>
                <a:cs typeface="Arial"/>
                <a:sym typeface="Arial"/>
              </a:rPr>
              <a:t>jpvereen@uncg.edu</a:t>
            </a:r>
            <a:endParaRPr>
              <a:latin typeface="Arial"/>
              <a:ea typeface="Arial"/>
              <a:cs typeface="Arial"/>
              <a:sym typeface="Arial"/>
            </a:endParaRPr>
          </a:p>
        </p:txBody>
      </p:sp>
      <p:sp>
        <p:nvSpPr>
          <p:cNvPr id="162" name="Google Shape;162;g25c831cbff1_0_0"/>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The Samuel DuBois Cook Center and Duke University</a:t>
            </a:r>
            <a:endParaRPr sz="1600"/>
          </a:p>
          <a:p>
            <a:pPr indent="0" lvl="0" marL="0" rtl="0" algn="l">
              <a:spcBef>
                <a:spcPts val="1200"/>
              </a:spcBef>
              <a:spcAft>
                <a:spcPts val="0"/>
              </a:spcAft>
              <a:buNone/>
            </a:pPr>
            <a:r>
              <a:rPr lang="en" sz="1600"/>
              <a:t>Cohort 2 Teachers </a:t>
            </a:r>
            <a:endParaRPr sz="1600"/>
          </a:p>
          <a:p>
            <a:pPr indent="0" lvl="0" marL="0" rtl="0" algn="l">
              <a:spcBef>
                <a:spcPts val="1200"/>
              </a:spcBef>
              <a:spcAft>
                <a:spcPts val="1200"/>
              </a:spcAft>
              <a:buNone/>
            </a:pPr>
            <a:r>
              <a:rPr lang="en" sz="1600"/>
              <a:t>Hank Billye Suber Aaron Young Scholars Research Institute</a:t>
            </a:r>
            <a:r>
              <a:rPr lang="en" sz="1600"/>
              <a:t> Staff </a:t>
            </a:r>
            <a:endParaRPr sz="1600"/>
          </a:p>
        </p:txBody>
      </p:sp>
      <p:pic>
        <p:nvPicPr>
          <p:cNvPr id="163" name="Google Shape;163;g25c831cbff1_0_0"/>
          <p:cNvPicPr preferRelativeResize="0"/>
          <p:nvPr/>
        </p:nvPicPr>
        <p:blipFill>
          <a:blip r:embed="rId3">
            <a:alphaModFix/>
          </a:blip>
          <a:stretch>
            <a:fillRect/>
          </a:stretch>
        </p:blipFill>
        <p:spPr>
          <a:xfrm>
            <a:off x="1100575" y="1161975"/>
            <a:ext cx="1619250" cy="1714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2"/>
          <p:cNvSpPr txBox="1"/>
          <p:nvPr>
            <p:ph type="title"/>
          </p:nvPr>
        </p:nvSpPr>
        <p:spPr>
          <a:xfrm>
            <a:off x="311725" y="500925"/>
            <a:ext cx="3706500" cy="25089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200"/>
              <a:buNone/>
            </a:pPr>
            <a:r>
              <a:rPr lang="en"/>
              <a:t>Agenda</a:t>
            </a:r>
            <a:endParaRPr/>
          </a:p>
        </p:txBody>
      </p:sp>
      <p:sp>
        <p:nvSpPr>
          <p:cNvPr id="71" name="Google Shape;71;p2"/>
          <p:cNvSpPr txBox="1"/>
          <p:nvPr>
            <p:ph idx="1" type="body"/>
          </p:nvPr>
        </p:nvSpPr>
        <p:spPr>
          <a:xfrm>
            <a:off x="4644675" y="500925"/>
            <a:ext cx="4166400" cy="4098600"/>
          </a:xfrm>
          <a:prstGeom prst="rect">
            <a:avLst/>
          </a:prstGeom>
          <a:noFill/>
          <a:ln>
            <a:noFill/>
          </a:ln>
        </p:spPr>
        <p:txBody>
          <a:bodyPr anchorCtr="0" anchor="ctr" bIns="91425" lIns="91425" spcFirstLastPara="1" rIns="91425" wrap="square" tIns="91425">
            <a:normAutofit/>
          </a:bodyPr>
          <a:lstStyle/>
          <a:p>
            <a:pPr indent="-342900" lvl="0" marL="457200" rtl="0" algn="l">
              <a:lnSpc>
                <a:spcPct val="115000"/>
              </a:lnSpc>
              <a:spcBef>
                <a:spcPts val="0"/>
              </a:spcBef>
              <a:spcAft>
                <a:spcPts val="0"/>
              </a:spcAft>
              <a:buClr>
                <a:srgbClr val="434343"/>
              </a:buClr>
              <a:buSzPts val="1800"/>
              <a:buChar char="●"/>
            </a:pPr>
            <a:r>
              <a:rPr lang="en">
                <a:solidFill>
                  <a:srgbClr val="434343"/>
                </a:solidFill>
              </a:rPr>
              <a:t>Motivation </a:t>
            </a:r>
            <a:endParaRPr>
              <a:solidFill>
                <a:srgbClr val="434343"/>
              </a:solidFill>
            </a:endParaRPr>
          </a:p>
          <a:p>
            <a:pPr indent="-342900" lvl="0" marL="457200" rtl="0" algn="l">
              <a:lnSpc>
                <a:spcPct val="115000"/>
              </a:lnSpc>
              <a:spcBef>
                <a:spcPts val="0"/>
              </a:spcBef>
              <a:spcAft>
                <a:spcPts val="0"/>
              </a:spcAft>
              <a:buClr>
                <a:srgbClr val="434343"/>
              </a:buClr>
              <a:buSzPts val="1800"/>
              <a:buChar char="●"/>
            </a:pPr>
            <a:r>
              <a:rPr lang="en">
                <a:solidFill>
                  <a:srgbClr val="434343"/>
                </a:solidFill>
              </a:rPr>
              <a:t>Background </a:t>
            </a:r>
            <a:endParaRPr>
              <a:solidFill>
                <a:srgbClr val="434343"/>
              </a:solidFill>
            </a:endParaRPr>
          </a:p>
          <a:p>
            <a:pPr indent="-342900" lvl="0" marL="457200" rtl="0" algn="l">
              <a:lnSpc>
                <a:spcPct val="115000"/>
              </a:lnSpc>
              <a:spcBef>
                <a:spcPts val="0"/>
              </a:spcBef>
              <a:spcAft>
                <a:spcPts val="0"/>
              </a:spcAft>
              <a:buClr>
                <a:srgbClr val="434343"/>
              </a:buClr>
              <a:buSzPts val="1800"/>
              <a:buChar char="●"/>
            </a:pPr>
            <a:r>
              <a:rPr lang="en">
                <a:solidFill>
                  <a:srgbClr val="434343"/>
                </a:solidFill>
              </a:rPr>
              <a:t>Terminology</a:t>
            </a:r>
            <a:endParaRPr>
              <a:solidFill>
                <a:srgbClr val="434343"/>
              </a:solidFill>
            </a:endParaRPr>
          </a:p>
          <a:p>
            <a:pPr indent="-342900" lvl="0" marL="457200" rtl="0" algn="l">
              <a:lnSpc>
                <a:spcPct val="115000"/>
              </a:lnSpc>
              <a:spcBef>
                <a:spcPts val="0"/>
              </a:spcBef>
              <a:spcAft>
                <a:spcPts val="0"/>
              </a:spcAft>
              <a:buClr>
                <a:srgbClr val="434343"/>
              </a:buClr>
              <a:buSzPts val="1800"/>
              <a:buChar char="●"/>
            </a:pPr>
            <a:r>
              <a:rPr lang="en">
                <a:solidFill>
                  <a:srgbClr val="434343"/>
                </a:solidFill>
              </a:rPr>
              <a:t>Research Question</a:t>
            </a:r>
            <a:endParaRPr>
              <a:solidFill>
                <a:srgbClr val="434343"/>
              </a:solidFill>
            </a:endParaRPr>
          </a:p>
          <a:p>
            <a:pPr indent="-342900" lvl="0" marL="457200" rtl="0" algn="l">
              <a:lnSpc>
                <a:spcPct val="115000"/>
              </a:lnSpc>
              <a:spcBef>
                <a:spcPts val="0"/>
              </a:spcBef>
              <a:spcAft>
                <a:spcPts val="0"/>
              </a:spcAft>
              <a:buClr>
                <a:srgbClr val="434343"/>
              </a:buClr>
              <a:buSzPts val="1800"/>
              <a:buChar char="●"/>
            </a:pPr>
            <a:r>
              <a:rPr lang="en">
                <a:solidFill>
                  <a:srgbClr val="434343"/>
                </a:solidFill>
              </a:rPr>
              <a:t>Methodology &amp; Limitations</a:t>
            </a:r>
            <a:endParaRPr>
              <a:solidFill>
                <a:srgbClr val="434343"/>
              </a:solidFill>
            </a:endParaRPr>
          </a:p>
          <a:p>
            <a:pPr indent="-342900" lvl="0" marL="457200" rtl="0" algn="l">
              <a:lnSpc>
                <a:spcPct val="115000"/>
              </a:lnSpc>
              <a:spcBef>
                <a:spcPts val="0"/>
              </a:spcBef>
              <a:spcAft>
                <a:spcPts val="0"/>
              </a:spcAft>
              <a:buClr>
                <a:srgbClr val="434343"/>
              </a:buClr>
              <a:buSzPts val="1800"/>
              <a:buChar char="●"/>
            </a:pPr>
            <a:r>
              <a:rPr lang="en">
                <a:solidFill>
                  <a:srgbClr val="434343"/>
                </a:solidFill>
              </a:rPr>
              <a:t>Findings</a:t>
            </a:r>
            <a:endParaRPr>
              <a:solidFill>
                <a:srgbClr val="434343"/>
              </a:solidFill>
            </a:endParaRPr>
          </a:p>
          <a:p>
            <a:pPr indent="-342900" lvl="0" marL="457200" rtl="0" algn="l">
              <a:lnSpc>
                <a:spcPct val="115000"/>
              </a:lnSpc>
              <a:spcBef>
                <a:spcPts val="0"/>
              </a:spcBef>
              <a:spcAft>
                <a:spcPts val="0"/>
              </a:spcAft>
              <a:buClr>
                <a:srgbClr val="434343"/>
              </a:buClr>
              <a:buSzPts val="1800"/>
              <a:buChar char="●"/>
            </a:pPr>
            <a:r>
              <a:rPr lang="en">
                <a:solidFill>
                  <a:srgbClr val="434343"/>
                </a:solidFill>
              </a:rPr>
              <a:t>Conclusion &amp; Future Directions </a:t>
            </a:r>
            <a:endParaRPr>
              <a:solidFill>
                <a:srgbClr val="434343"/>
              </a:solidFill>
            </a:endParaRPr>
          </a:p>
          <a:p>
            <a:pPr indent="-342900" lvl="0" marL="457200" rtl="0" algn="l">
              <a:lnSpc>
                <a:spcPct val="115000"/>
              </a:lnSpc>
              <a:spcBef>
                <a:spcPts val="0"/>
              </a:spcBef>
              <a:spcAft>
                <a:spcPts val="0"/>
              </a:spcAft>
              <a:buClr>
                <a:srgbClr val="434343"/>
              </a:buClr>
              <a:buSzPts val="1800"/>
              <a:buChar char="●"/>
            </a:pPr>
            <a:r>
              <a:rPr lang="en">
                <a:solidFill>
                  <a:srgbClr val="434343"/>
                </a:solidFill>
              </a:rPr>
              <a:t>Acknowledgements</a:t>
            </a:r>
            <a:endParaRPr>
              <a:solidFill>
                <a:srgbClr val="43434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25d48bdc51e_1_1"/>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Motivation </a:t>
            </a:r>
            <a:endParaRPr/>
          </a:p>
        </p:txBody>
      </p:sp>
      <p:sp>
        <p:nvSpPr>
          <p:cNvPr id="77" name="Google Shape;77;g25d48bdc51e_1_1"/>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solidFill>
                  <a:srgbClr val="434343"/>
                </a:solidFill>
              </a:rPr>
              <a:t>My motivation for this research project is to get a headstart on my research regarding black boys in education and career development. I will be studying Communication Studies and Sociology at UNC-Greensboro with the goals of going on to graduate school to study School Counseling. </a:t>
            </a:r>
            <a:endParaRPr sz="1700">
              <a:solidFill>
                <a:srgbClr val="43434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25c3943ef9a_0_0"/>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extLst>
                  <a:ext uri="http://customooxmlschemas.google.com/">
                    <go:slidesCustomData xmlns:go="http://customooxmlschemas.google.com/" textRoundtripDataId="0"/>
                  </a:ext>
                </a:extLst>
              </a:rPr>
              <a:t>Background</a:t>
            </a:r>
            <a:endParaRPr/>
          </a:p>
        </p:txBody>
      </p:sp>
      <p:sp>
        <p:nvSpPr>
          <p:cNvPr id="83" name="Google Shape;83;g25c3943ef9a_0_0"/>
          <p:cNvSpPr txBox="1"/>
          <p:nvPr>
            <p:ph idx="1" type="body"/>
          </p:nvPr>
        </p:nvSpPr>
        <p:spPr>
          <a:xfrm>
            <a:off x="4644675" y="500925"/>
            <a:ext cx="4166400" cy="4098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1700">
                <a:solidFill>
                  <a:srgbClr val="434343"/>
                </a:solidFill>
              </a:rPr>
              <a:t>Only 2% of all counselors are black men, My research will so how having more black men in schools as counselors will be correlating a benefit in academic and career </a:t>
            </a:r>
            <a:r>
              <a:rPr lang="en" sz="1700">
                <a:solidFill>
                  <a:srgbClr val="434343"/>
                </a:solidFill>
              </a:rPr>
              <a:t>success</a:t>
            </a:r>
            <a:r>
              <a:rPr lang="en" sz="1700">
                <a:solidFill>
                  <a:srgbClr val="434343"/>
                </a:solidFill>
              </a:rPr>
              <a:t> for young black adolescents. Despite having barriers of entering the field and for young black males societal expectations. </a:t>
            </a:r>
            <a:endParaRPr sz="1700">
              <a:solidFill>
                <a:srgbClr val="434343"/>
              </a:solidFill>
            </a:endParaRPr>
          </a:p>
          <a:p>
            <a:pPr indent="0" lvl="0" marL="0" rtl="0" algn="l">
              <a:spcBef>
                <a:spcPts val="1200"/>
              </a:spcBef>
              <a:spcAft>
                <a:spcPts val="0"/>
              </a:spcAft>
              <a:buNone/>
            </a:pPr>
            <a:r>
              <a:t/>
            </a:r>
            <a:endParaRPr sz="1700">
              <a:solidFill>
                <a:srgbClr val="434343"/>
              </a:solidFill>
            </a:endParaRPr>
          </a:p>
          <a:p>
            <a:pPr indent="0" lvl="0" marL="0" rtl="0" algn="l">
              <a:spcBef>
                <a:spcPts val="1200"/>
              </a:spcBef>
              <a:spcAft>
                <a:spcPts val="0"/>
              </a:spcAft>
              <a:buNone/>
            </a:pPr>
            <a:r>
              <a:t/>
            </a:r>
            <a:endParaRPr sz="1700">
              <a:solidFill>
                <a:srgbClr val="434343"/>
              </a:solidFill>
            </a:endParaRPr>
          </a:p>
          <a:p>
            <a:pPr indent="0" lvl="0" marL="0" rtl="0" algn="l">
              <a:spcBef>
                <a:spcPts val="1200"/>
              </a:spcBef>
              <a:spcAft>
                <a:spcPts val="1200"/>
              </a:spcAft>
              <a:buNone/>
            </a:pPr>
            <a:r>
              <a:rPr lang="en" sz="1700">
                <a:solidFill>
                  <a:srgbClr val="434343"/>
                </a:solidFill>
              </a:rPr>
              <a:t>Source: Mental Health Disparities: African-Americans, American </a:t>
            </a:r>
            <a:r>
              <a:rPr lang="en" sz="1700">
                <a:solidFill>
                  <a:srgbClr val="434343"/>
                </a:solidFill>
              </a:rPr>
              <a:t>Psychiatric</a:t>
            </a:r>
            <a:r>
              <a:rPr lang="en" sz="1700">
                <a:solidFill>
                  <a:srgbClr val="434343"/>
                </a:solidFill>
              </a:rPr>
              <a:t> Association, 2017 </a:t>
            </a:r>
            <a:endParaRPr sz="1700">
              <a:solidFill>
                <a:srgbClr val="43434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25c3943ef9a_0_6"/>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Terminology</a:t>
            </a:r>
            <a:r>
              <a:rPr lang="en"/>
              <a:t> </a:t>
            </a:r>
            <a:endParaRPr/>
          </a:p>
        </p:txBody>
      </p:sp>
      <p:sp>
        <p:nvSpPr>
          <p:cNvPr id="89" name="Google Shape;89;g25c3943ef9a_0_6"/>
          <p:cNvSpPr txBox="1"/>
          <p:nvPr>
            <p:ph idx="1" type="body"/>
          </p:nvPr>
        </p:nvSpPr>
        <p:spPr>
          <a:xfrm>
            <a:off x="4644675" y="500925"/>
            <a:ext cx="4166400" cy="4098600"/>
          </a:xfrm>
          <a:prstGeom prst="rect">
            <a:avLst/>
          </a:prstGeom>
        </p:spPr>
        <p:txBody>
          <a:bodyPr anchorCtr="0" anchor="t" bIns="91425" lIns="91425" spcFirstLastPara="1" rIns="91425" wrap="square" tIns="91425">
            <a:normAutofit lnSpcReduction="10000"/>
          </a:bodyPr>
          <a:lstStyle/>
          <a:p>
            <a:pPr indent="0" lvl="0" marL="0" rtl="0" algn="l">
              <a:lnSpc>
                <a:spcPct val="150000"/>
              </a:lnSpc>
              <a:spcBef>
                <a:spcPts val="0"/>
              </a:spcBef>
              <a:spcAft>
                <a:spcPts val="0"/>
              </a:spcAft>
              <a:buNone/>
            </a:pPr>
            <a:r>
              <a:rPr b="1" lang="en" sz="1400">
                <a:solidFill>
                  <a:srgbClr val="434343"/>
                </a:solidFill>
              </a:rPr>
              <a:t>ASCA: </a:t>
            </a:r>
            <a:r>
              <a:rPr lang="en" sz="1400">
                <a:solidFill>
                  <a:srgbClr val="434343"/>
                </a:solidFill>
              </a:rPr>
              <a:t>American School Counselor Association </a:t>
            </a:r>
            <a:endParaRPr sz="1400">
              <a:solidFill>
                <a:srgbClr val="434343"/>
              </a:solidFill>
            </a:endParaRPr>
          </a:p>
          <a:p>
            <a:pPr indent="0" lvl="0" marL="0" rtl="0" algn="l">
              <a:lnSpc>
                <a:spcPct val="150000"/>
              </a:lnSpc>
              <a:spcBef>
                <a:spcPts val="0"/>
              </a:spcBef>
              <a:spcAft>
                <a:spcPts val="0"/>
              </a:spcAft>
              <a:buNone/>
            </a:pPr>
            <a:r>
              <a:t/>
            </a:r>
            <a:endParaRPr b="1" sz="1400">
              <a:solidFill>
                <a:srgbClr val="434343"/>
              </a:solidFill>
            </a:endParaRPr>
          </a:p>
          <a:p>
            <a:pPr indent="0" lvl="0" marL="0" rtl="0" algn="l">
              <a:lnSpc>
                <a:spcPct val="150000"/>
              </a:lnSpc>
              <a:spcBef>
                <a:spcPts val="0"/>
              </a:spcBef>
              <a:spcAft>
                <a:spcPts val="0"/>
              </a:spcAft>
              <a:buNone/>
            </a:pPr>
            <a:r>
              <a:rPr b="1" lang="en" sz="1400">
                <a:solidFill>
                  <a:srgbClr val="434343"/>
                </a:solidFill>
              </a:rPr>
              <a:t>Collaboration</a:t>
            </a:r>
            <a:r>
              <a:rPr lang="en" sz="1400">
                <a:solidFill>
                  <a:srgbClr val="434343"/>
                </a:solidFill>
              </a:rPr>
              <a:t>: ASCA context: Ensuring partnerships with the public, students, teachers, school administrators, parents, and social service government organizations. </a:t>
            </a:r>
            <a:endParaRPr sz="1400">
              <a:solidFill>
                <a:srgbClr val="434343"/>
              </a:solidFill>
            </a:endParaRPr>
          </a:p>
          <a:p>
            <a:pPr indent="0" lvl="0" marL="0" rtl="0" algn="l">
              <a:lnSpc>
                <a:spcPct val="150000"/>
              </a:lnSpc>
              <a:spcBef>
                <a:spcPts val="0"/>
              </a:spcBef>
              <a:spcAft>
                <a:spcPts val="0"/>
              </a:spcAft>
              <a:buNone/>
            </a:pPr>
            <a:r>
              <a:t/>
            </a:r>
            <a:endParaRPr sz="1400">
              <a:solidFill>
                <a:srgbClr val="434343"/>
              </a:solidFill>
            </a:endParaRPr>
          </a:p>
          <a:p>
            <a:pPr indent="0" lvl="0" marL="0" rtl="0" algn="l">
              <a:lnSpc>
                <a:spcPct val="150000"/>
              </a:lnSpc>
              <a:spcBef>
                <a:spcPts val="0"/>
              </a:spcBef>
              <a:spcAft>
                <a:spcPts val="0"/>
              </a:spcAft>
              <a:buNone/>
            </a:pPr>
            <a:r>
              <a:rPr b="1" lang="en" sz="1400">
                <a:solidFill>
                  <a:srgbClr val="434343"/>
                </a:solidFill>
              </a:rPr>
              <a:t>SWOT Analysis:</a:t>
            </a:r>
            <a:r>
              <a:rPr lang="en" sz="1400">
                <a:solidFill>
                  <a:srgbClr val="434343"/>
                </a:solidFill>
              </a:rPr>
              <a:t> A strategic planning technique used in business and career counseling used to help people in organizations find Strengths, Weaknesses, Opportunities, and Threats</a:t>
            </a:r>
            <a:endParaRPr b="1" sz="1400">
              <a:solidFill>
                <a:srgbClr val="434343"/>
              </a:solidFill>
            </a:endParaRPr>
          </a:p>
          <a:p>
            <a:pPr indent="0" lvl="0" marL="0" rtl="0" algn="l">
              <a:lnSpc>
                <a:spcPct val="150000"/>
              </a:lnSpc>
              <a:spcBef>
                <a:spcPts val="0"/>
              </a:spcBef>
              <a:spcAft>
                <a:spcPts val="0"/>
              </a:spcAft>
              <a:buNone/>
            </a:pPr>
            <a:r>
              <a:t/>
            </a:r>
            <a:endParaRPr baseline="30000" sz="1400">
              <a:solidFill>
                <a:srgbClr val="000000"/>
              </a:solidFill>
              <a:latin typeface="Raleway"/>
              <a:ea typeface="Raleway"/>
              <a:cs typeface="Raleway"/>
              <a:sym typeface="Raleway"/>
            </a:endParaRPr>
          </a:p>
          <a:p>
            <a:pPr indent="0" lvl="0" marL="0" rtl="0" algn="l">
              <a:spcBef>
                <a:spcPts val="0"/>
              </a:spcBef>
              <a:spcAft>
                <a:spcPts val="1200"/>
              </a:spcAft>
              <a:buNone/>
            </a:pPr>
            <a:r>
              <a:t/>
            </a:r>
            <a:endParaRPr/>
          </a:p>
        </p:txBody>
      </p:sp>
      <p:pic>
        <p:nvPicPr>
          <p:cNvPr id="90" name="Google Shape;90;g25c3943ef9a_0_6"/>
          <p:cNvPicPr preferRelativeResize="0"/>
          <p:nvPr/>
        </p:nvPicPr>
        <p:blipFill>
          <a:blip r:embed="rId3">
            <a:alphaModFix/>
          </a:blip>
          <a:stretch>
            <a:fillRect/>
          </a:stretch>
        </p:blipFill>
        <p:spPr>
          <a:xfrm>
            <a:off x="311300" y="1438250"/>
            <a:ext cx="2105025" cy="952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25c3943ef9a_0_10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Terminology </a:t>
            </a:r>
            <a:endParaRPr/>
          </a:p>
        </p:txBody>
      </p:sp>
      <p:sp>
        <p:nvSpPr>
          <p:cNvPr id="96" name="Google Shape;96;g25c3943ef9a_0_10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100">
                <a:solidFill>
                  <a:srgbClr val="434343"/>
                </a:solidFill>
              </a:rPr>
              <a:t>Cultural Development: </a:t>
            </a:r>
            <a:r>
              <a:rPr lang="en" sz="1100">
                <a:solidFill>
                  <a:srgbClr val="434343"/>
                </a:solidFill>
              </a:rPr>
              <a:t>interest in exploring, improving understanding of and showing respect for different faiths and cultural diversity and the extent to which they understand, accept, respect and celebrate diversity as shown by their tolerance and attitudes towards different religious, ethnic and socio-economic groups in the local, national and global communities.</a:t>
            </a:r>
            <a:endParaRPr sz="1100">
              <a:solidFill>
                <a:srgbClr val="434343"/>
              </a:solidFill>
            </a:endParaRPr>
          </a:p>
          <a:p>
            <a:pPr indent="0" lvl="0" marL="0" rtl="0" algn="l">
              <a:lnSpc>
                <a:spcPct val="150000"/>
              </a:lnSpc>
              <a:spcBef>
                <a:spcPts val="0"/>
              </a:spcBef>
              <a:spcAft>
                <a:spcPts val="0"/>
              </a:spcAft>
              <a:buNone/>
            </a:pPr>
            <a:r>
              <a:t/>
            </a:r>
            <a:endParaRPr sz="1100">
              <a:solidFill>
                <a:srgbClr val="434343"/>
              </a:solidFill>
            </a:endParaRPr>
          </a:p>
          <a:p>
            <a:pPr indent="0" lvl="0" marL="0" rtl="0" algn="l">
              <a:lnSpc>
                <a:spcPct val="150000"/>
              </a:lnSpc>
              <a:spcBef>
                <a:spcPts val="0"/>
              </a:spcBef>
              <a:spcAft>
                <a:spcPts val="0"/>
              </a:spcAft>
              <a:buNone/>
            </a:pPr>
            <a:r>
              <a:rPr b="1" lang="en" sz="1100">
                <a:solidFill>
                  <a:srgbClr val="434343"/>
                </a:solidFill>
              </a:rPr>
              <a:t>Intercultural Communication: </a:t>
            </a:r>
            <a:r>
              <a:rPr lang="en" sz="1100">
                <a:solidFill>
                  <a:srgbClr val="434343"/>
                </a:solidFill>
              </a:rPr>
              <a:t>The study of communication across different cultures and social groups, or how culture affects communication. It describes the wide range of communication processes and problems that naturally appear within an organization or social context  </a:t>
            </a:r>
            <a:endParaRPr sz="1100">
              <a:solidFill>
                <a:srgbClr val="434343"/>
              </a:solidFill>
            </a:endParaRPr>
          </a:p>
          <a:p>
            <a:pPr indent="0" lvl="0" marL="0" rtl="0" algn="l">
              <a:spcBef>
                <a:spcPts val="0"/>
              </a:spcBef>
              <a:spcAft>
                <a:spcPts val="0"/>
              </a:spcAft>
              <a:buNone/>
            </a:pPr>
            <a:r>
              <a:t/>
            </a:r>
            <a:endParaRPr sz="1100">
              <a:solidFill>
                <a:srgbClr val="434343"/>
              </a:solidFill>
            </a:endParaRPr>
          </a:p>
          <a:p>
            <a:pPr indent="0" lvl="0" marL="0" rtl="0" algn="l">
              <a:spcBef>
                <a:spcPts val="1200"/>
              </a:spcBef>
              <a:spcAft>
                <a:spcPts val="1200"/>
              </a:spcAft>
              <a:buNone/>
            </a:pPr>
            <a:r>
              <a:rPr b="1" lang="en" sz="1100">
                <a:solidFill>
                  <a:srgbClr val="434343"/>
                </a:solidFill>
              </a:rPr>
              <a:t>Socio-Emotional Learning: T</a:t>
            </a:r>
            <a:r>
              <a:rPr lang="en" sz="1100">
                <a:solidFill>
                  <a:srgbClr val="434343"/>
                </a:solidFill>
                <a:highlight>
                  <a:srgbClr val="FFFFFF"/>
                </a:highlight>
              </a:rPr>
              <a:t>he process of developing the self-awareness, self-control, and interpersonal skills that are vital for school, work, and life success.</a:t>
            </a:r>
            <a:endParaRPr b="1" sz="1100">
              <a:solidFill>
                <a:srgbClr val="43434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25c3943ef9a_0_12"/>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Research Question</a:t>
            </a:r>
            <a:endParaRPr/>
          </a:p>
        </p:txBody>
      </p:sp>
      <p:sp>
        <p:nvSpPr>
          <p:cNvPr id="102" name="Google Shape;102;g25c3943ef9a_0_12"/>
          <p:cNvSpPr txBox="1"/>
          <p:nvPr>
            <p:ph idx="2" type="body"/>
          </p:nvPr>
        </p:nvSpPr>
        <p:spPr>
          <a:xfrm>
            <a:off x="572100" y="1505700"/>
            <a:ext cx="7836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t>What strategies can secondary school counselors take to improve mental health and career development, and educational outcomes for black male adolescents?</a:t>
            </a:r>
            <a:endParaRPr sz="1900"/>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25d7a98d526_0_0"/>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Thesis Statement</a:t>
            </a:r>
            <a:endParaRPr/>
          </a:p>
        </p:txBody>
      </p:sp>
      <p:sp>
        <p:nvSpPr>
          <p:cNvPr id="108" name="Google Shape;108;g25d7a98d526_0_0"/>
          <p:cNvSpPr txBox="1"/>
          <p:nvPr>
            <p:ph idx="1" type="subTitle"/>
          </p:nvPr>
        </p:nvSpPr>
        <p:spPr>
          <a:xfrm>
            <a:off x="311700" y="1485900"/>
            <a:ext cx="6644400" cy="738300"/>
          </a:xfrm>
          <a:prstGeom prst="rect">
            <a:avLst/>
          </a:prstGeom>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None/>
            </a:pPr>
            <a:r>
              <a:rPr lang="en" sz="6768">
                <a:solidFill>
                  <a:schemeClr val="dk2"/>
                </a:solidFill>
              </a:rPr>
              <a:t>Cultural competency strategies and addressing the historical barriers of schools can help improve mental health, career, and educational development for black male adolescents.</a:t>
            </a:r>
            <a:endParaRPr sz="6768">
              <a:solidFill>
                <a:schemeClr val="dk2"/>
              </a:solidFill>
            </a:endParaRPr>
          </a:p>
          <a:p>
            <a:pPr indent="0" lvl="0" marL="0" rtl="0" algn="l">
              <a:spcBef>
                <a:spcPts val="12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25d48bdc51e_1_31"/>
          <p:cNvSpPr txBox="1"/>
          <p:nvPr>
            <p:ph type="title"/>
          </p:nvPr>
        </p:nvSpPr>
        <p:spPr>
          <a:xfrm>
            <a:off x="311725" y="500925"/>
            <a:ext cx="8520600" cy="623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4" name="Google Shape;114;g25d48bdc51e_1_31"/>
          <p:cNvSpPr txBox="1"/>
          <p:nvPr>
            <p:ph idx="1" type="body"/>
          </p:nvPr>
        </p:nvSpPr>
        <p:spPr>
          <a:xfrm>
            <a:off x="311700" y="1505700"/>
            <a:ext cx="8352300" cy="30762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1018"/>
              <a:buNone/>
            </a:pPr>
            <a:r>
              <a:rPr lang="en" sz="1602"/>
              <a:t>In my research, I analyzed different journals that are focused in Education, Psychology, and Sociology. Those journals include Professional School Counseling volume 6, US-China Education Review Volume 9, The Journal of Humanistic Counseling, Education and Development Volume 49, American School Counseling Association, Journal of African American Men, Vol. 6, and Psychology Today. 13 total sources are used in this literature review. </a:t>
            </a:r>
            <a:endParaRPr sz="1602"/>
          </a:p>
          <a:p>
            <a:pPr indent="0" lvl="0" marL="0" rtl="0" algn="l">
              <a:lnSpc>
                <a:spcPct val="105000"/>
              </a:lnSpc>
              <a:spcBef>
                <a:spcPts val="1200"/>
              </a:spcBef>
              <a:spcAft>
                <a:spcPts val="1200"/>
              </a:spcAft>
              <a:buSzPts val="1018"/>
              <a:buNone/>
            </a:pPr>
            <a:r>
              <a:rPr lang="en" sz="1602"/>
              <a:t>Keywords: “Career Development”, “Black Student Success”, “Communication in Males”, “School Counseling Outcomes, “Licensed Professional Counseling”, “Communication Studies in Counseling”. </a:t>
            </a:r>
            <a:endParaRPr sz="1602"/>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