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43891200" cy="32918400"/>
  <p:notesSz cx="6858000" cy="9144000"/>
  <p:embeddedFontLst>
    <p:embeddedFont>
      <p:font typeface="Actor" panose="020B0503050000020004" pitchFamily="34" charset="77"/>
      <p:regular r:id="rId4"/>
    </p:embeddedFont>
    <p:embeddedFont>
      <p:font typeface="Calibri" panose="020F0502020204030204" pitchFamily="34" charset="0"/>
      <p:regular r:id="rId5"/>
      <p:bold r:id="rId6"/>
      <p:italic r:id="rId7"/>
      <p:boldItalic r:id="rId8"/>
    </p:embeddedFont>
    <p:embeddedFont>
      <p:font typeface="Lexend Medium" pitchFamily="2" charset="77"/>
      <p:regular r:id="rId9"/>
      <p:bold r:id="rId10"/>
    </p:embeddedFont>
    <p:embeddedFont>
      <p:font typeface="Lexend SemiBold" pitchFamily="2" charset="77"/>
      <p:regular r:id="rId11"/>
      <p:bold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3" roundtripDataSignature="AMtx7miIoIDsRLevKFMfbGazcBL29MoYB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281C23-227E-4F46-92F2-7FC799C9E134}" v="7" dt="2023-07-27T18:34:34.9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40"/>
  </p:normalViewPr>
  <p:slideViewPr>
    <p:cSldViewPr snapToGrid="0">
      <p:cViewPr varScale="1">
        <p:scale>
          <a:sx n="24" d="100"/>
          <a:sy n="24" d="100"/>
        </p:scale>
        <p:origin x="1816"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customschemas.google.com/relationships/presentationmetadata" Target="metadata"/><Relationship Id="rId1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viewProps" Target="viewProp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696687" y="609600"/>
            <a:ext cx="42497830" cy="3352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62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69668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696687" y="5638800"/>
            <a:ext cx="13585370" cy="86868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200" marR="0" lvl="2"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696687" y="146304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696687" y="16002000"/>
            <a:ext cx="13585370" cy="73152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696687"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696687" y="24993600"/>
            <a:ext cx="13585370" cy="73152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1515291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29609145" y="24993600"/>
            <a:ext cx="13585370" cy="7315200"/>
          </a:xfrm>
          <a:prstGeom prst="rect">
            <a:avLst/>
          </a:prstGeom>
          <a:noFill/>
          <a:ln>
            <a:noFill/>
          </a:ln>
        </p:spPr>
        <p:txBody>
          <a:bodyPr spcFirstLastPara="1" wrap="square" lIns="91425" tIns="91425" rIns="91425" bIns="91425" anchor="t" anchorCtr="0">
            <a:noAutofit/>
          </a:bodyPr>
          <a:lstStyle>
            <a:lvl1pPr marL="914400" marR="0" lvl="0"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29609145"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29609145" y="5638800"/>
            <a:ext cx="13585370" cy="17678400"/>
          </a:xfrm>
          <a:prstGeom prst="rect">
            <a:avLst/>
          </a:prstGeom>
          <a:noFill/>
          <a:ln>
            <a:noFill/>
          </a:ln>
        </p:spPr>
        <p:txBody>
          <a:bodyPr spcFirstLastPara="1" wrap="square" lIns="91425" tIns="91425" rIns="91425" bIns="91425" anchor="t" anchorCtr="0">
            <a:noAutofit/>
          </a:bodyPr>
          <a:lstStyle>
            <a:lvl1pPr marL="914400" marR="0" lvl="0"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29609145"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15152917" y="5638801"/>
            <a:ext cx="13585370" cy="26670002"/>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1219205" y="914400"/>
            <a:ext cx="3135086" cy="2743200"/>
          </a:xfrm>
          <a:prstGeom prst="rect">
            <a:avLst/>
          </a:prstGeom>
          <a:solidFill>
            <a:schemeClr val="lt1"/>
          </a:solidFill>
          <a:ln>
            <a:noFill/>
          </a:ln>
        </p:spPr>
      </p:sp>
      <p:sp>
        <p:nvSpPr>
          <p:cNvPr id="21" name="Google Shape;21;p3"/>
          <p:cNvSpPr>
            <a:spLocks noGrp="1"/>
          </p:cNvSpPr>
          <p:nvPr>
            <p:ph type="pic" idx="17"/>
          </p:nvPr>
        </p:nvSpPr>
        <p:spPr>
          <a:xfrm>
            <a:off x="39711091" y="914400"/>
            <a:ext cx="3135086" cy="2743200"/>
          </a:xfrm>
          <a:prstGeom prst="rect">
            <a:avLst/>
          </a:prstGeom>
          <a:solidFill>
            <a:schemeClr val="lt1"/>
          </a:solidFill>
          <a:ln>
            <a:noFill/>
          </a:ln>
        </p:spPr>
      </p:sp>
      <p:sp>
        <p:nvSpPr>
          <p:cNvPr id="22" name="Google Shape;22;p3"/>
          <p:cNvSpPr>
            <a:spLocks noGrp="1"/>
          </p:cNvSpPr>
          <p:nvPr>
            <p:ph type="chart" idx="18"/>
          </p:nvPr>
        </p:nvSpPr>
        <p:spPr>
          <a:xfrm>
            <a:off x="16197949" y="16154400"/>
            <a:ext cx="11495314" cy="6705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16197949" y="24536400"/>
            <a:ext cx="11495314" cy="6705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40538400" y="32416772"/>
            <a:ext cx="2743200" cy="43891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696486" y="255850"/>
            <a:ext cx="42498000" cy="3352800"/>
          </a:xfrm>
          <a:prstGeom prst="rect">
            <a:avLst/>
          </a:prstGeom>
          <a:solidFill>
            <a:srgbClr val="E06666"/>
          </a:solidFill>
          <a:ln w="9525" cap="flat" cmpd="sng">
            <a:solidFill>
              <a:srgbClr val="09306B"/>
            </a:solidFill>
            <a:prstDash val="solid"/>
            <a:round/>
            <a:headEnd type="none" w="sm" len="sm"/>
            <a:tailEnd type="none" w="sm" len="sm"/>
          </a:ln>
        </p:spPr>
        <p:txBody>
          <a:bodyPr spcFirstLastPara="1" wrap="square" lIns="156700" tIns="78350" rIns="156700" bIns="78350" anchor="ctr" anchorCtr="1">
            <a:noAutofit/>
          </a:bodyPr>
          <a:lstStyle/>
          <a:p>
            <a:r>
              <a:rPr lang="en-US" sz="6400" b="0">
                <a:solidFill>
                  <a:schemeClr val="dk1"/>
                </a:solidFill>
                <a:latin typeface="Lexend SemiBold"/>
                <a:ea typeface="Lexend SemiBold"/>
                <a:cs typeface="Lexend SemiBold"/>
                <a:sym typeface="Lexend SemiBold"/>
              </a:rPr>
              <a:t>Rainbows In The Storm: The Positive Impacts of School on Mental Health in LGBTQ+ Youth</a:t>
            </a:r>
            <a:endParaRPr sz="6400" b="0">
              <a:solidFill>
                <a:schemeClr val="dk1"/>
              </a:solidFill>
              <a:latin typeface="Lexend SemiBold"/>
              <a:ea typeface="Lexend SemiBold"/>
              <a:cs typeface="Lexend SemiBold"/>
              <a:sym typeface="Lexend SemiBold"/>
            </a:endParaRPr>
          </a:p>
          <a:p>
            <a:r>
              <a:rPr lang="en-US" sz="6400" b="0">
                <a:solidFill>
                  <a:schemeClr val="dk1"/>
                </a:solidFill>
                <a:latin typeface="Lexend SemiBold"/>
                <a:ea typeface="Lexend SemiBold"/>
                <a:cs typeface="Lexend SemiBold"/>
                <a:sym typeface="Lexend SemiBold"/>
              </a:rPr>
              <a:t>Hana Sato </a:t>
            </a:r>
            <a:endParaRPr sz="6400" b="0">
              <a:solidFill>
                <a:schemeClr val="dk1"/>
              </a:solidFill>
              <a:latin typeface="Lexend SemiBold"/>
              <a:ea typeface="Lexend SemiBold"/>
              <a:cs typeface="Lexend SemiBold"/>
              <a:sym typeface="Lexend SemiBold"/>
            </a:endParaRPr>
          </a:p>
          <a:p>
            <a:r>
              <a:rPr lang="en-US" sz="6400" b="0">
                <a:solidFill>
                  <a:schemeClr val="dk1"/>
                </a:solidFill>
                <a:latin typeface="Lexend SemiBold"/>
                <a:ea typeface="Lexend SemiBold"/>
                <a:cs typeface="Lexend SemiBold"/>
                <a:sym typeface="Lexend SemiBold"/>
              </a:rPr>
              <a:t>Durham School of the Arts</a:t>
            </a:r>
            <a:endParaRPr sz="6400" b="0">
              <a:solidFill>
                <a:schemeClr val="dk1"/>
              </a:solidFill>
              <a:latin typeface="Lexend SemiBold"/>
              <a:ea typeface="Lexend SemiBold"/>
              <a:cs typeface="Lexend SemiBold"/>
              <a:sym typeface="Lexend SemiBold"/>
            </a:endParaRPr>
          </a:p>
        </p:txBody>
      </p:sp>
      <p:sp>
        <p:nvSpPr>
          <p:cNvPr id="30" name="Google Shape;30;p1"/>
          <p:cNvSpPr txBox="1">
            <a:spLocks noGrp="1"/>
          </p:cNvSpPr>
          <p:nvPr>
            <p:ph type="body" idx="1"/>
          </p:nvPr>
        </p:nvSpPr>
        <p:spPr>
          <a:xfrm>
            <a:off x="696686" y="3982526"/>
            <a:ext cx="13585200" cy="1066800"/>
          </a:xfrm>
          <a:prstGeom prst="rect">
            <a:avLst/>
          </a:prstGeom>
          <a:solidFill>
            <a:srgbClr val="E06666"/>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b="0">
                <a:latin typeface="Lexend SemiBold"/>
                <a:ea typeface="Lexend SemiBold"/>
                <a:cs typeface="Lexend SemiBold"/>
                <a:sym typeface="Lexend SemiBold"/>
              </a:rPr>
              <a:t>  </a:t>
            </a:r>
            <a:r>
              <a:rPr lang="en-US" sz="6000" b="0">
                <a:solidFill>
                  <a:schemeClr val="dk1"/>
                </a:solidFill>
                <a:latin typeface="Lexend SemiBold"/>
                <a:ea typeface="Lexend SemiBold"/>
                <a:cs typeface="Lexend SemiBold"/>
                <a:sym typeface="Lexend SemiBold"/>
              </a:rPr>
              <a:t>Introduction</a:t>
            </a:r>
            <a:endParaRPr sz="6000" b="0">
              <a:solidFill>
                <a:schemeClr val="dk1"/>
              </a:solidFill>
              <a:latin typeface="Lexend SemiBold"/>
              <a:ea typeface="Lexend SemiBold"/>
              <a:cs typeface="Lexend SemiBold"/>
              <a:sym typeface="Lexend SemiBold"/>
            </a:endParaRPr>
          </a:p>
        </p:txBody>
      </p:sp>
      <p:sp>
        <p:nvSpPr>
          <p:cNvPr id="31" name="Google Shape;31;p1"/>
          <p:cNvSpPr txBox="1">
            <a:spLocks noGrp="1"/>
          </p:cNvSpPr>
          <p:nvPr>
            <p:ph type="body" idx="2"/>
          </p:nvPr>
        </p:nvSpPr>
        <p:spPr>
          <a:xfrm>
            <a:off x="696850" y="5049354"/>
            <a:ext cx="13585200" cy="1023720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SzPts val="1100"/>
            </a:pPr>
            <a:r>
              <a:rPr lang="en-US" sz="3400" dirty="0"/>
              <a:t>In the aftermath of the Covid-19 pandemic, unsupportive homes, anti-LGBTQ+ victimization, and common adolescent stressors have increased rates of depression, anxiety, and suicidality in LGBTQ+ students. Schools can exacerbate these issues but can also provide a nurturing environment.</a:t>
            </a:r>
            <a:endParaRPr sz="3400" dirty="0"/>
          </a:p>
          <a:p>
            <a:pPr marL="0" indent="0">
              <a:lnSpc>
                <a:spcPct val="115000"/>
              </a:lnSpc>
              <a:spcBef>
                <a:spcPts val="0"/>
              </a:spcBef>
              <a:buSzPts val="1100"/>
            </a:pPr>
            <a:r>
              <a:rPr lang="en-US" sz="3400" dirty="0"/>
              <a:t> </a:t>
            </a:r>
            <a:endParaRPr sz="3400" b="1" dirty="0"/>
          </a:p>
          <a:p>
            <a:pPr marL="0" indent="0">
              <a:lnSpc>
                <a:spcPct val="115000"/>
              </a:lnSpc>
              <a:spcBef>
                <a:spcPts val="0"/>
              </a:spcBef>
              <a:buSzPts val="1100"/>
            </a:pPr>
            <a:r>
              <a:rPr lang="en-US" sz="3400" b="1" dirty="0"/>
              <a:t>Research Question: </a:t>
            </a:r>
            <a:r>
              <a:rPr lang="en-US" sz="3400" dirty="0"/>
              <a:t>How have school climates impacted the mental health of LGBTQ+ high schoolers following the Covid-19 pandemic?</a:t>
            </a:r>
            <a:endParaRPr sz="3400" dirty="0"/>
          </a:p>
          <a:p>
            <a:pPr marL="0" indent="0">
              <a:lnSpc>
                <a:spcPct val="115000"/>
              </a:lnSpc>
              <a:spcBef>
                <a:spcPts val="0"/>
              </a:spcBef>
              <a:buSzPts val="1100"/>
            </a:pPr>
            <a:endParaRPr sz="3400" dirty="0"/>
          </a:p>
          <a:p>
            <a:pPr marL="0" indent="0">
              <a:lnSpc>
                <a:spcPct val="115000"/>
              </a:lnSpc>
              <a:spcBef>
                <a:spcPts val="0"/>
              </a:spcBef>
              <a:buSzPts val="1100"/>
            </a:pPr>
            <a:r>
              <a:rPr lang="en-US" sz="3400" b="1" dirty="0"/>
              <a:t>Thesis:</a:t>
            </a:r>
            <a:r>
              <a:rPr lang="en-US" sz="3400" dirty="0"/>
              <a:t> While the LGBTQ+ mental health crisis is acute, school-based programs such as gender-sexuality alliances, available counseling, and supportive peers can help improve mental health. In LGBTQ+ adolescents.</a:t>
            </a:r>
            <a:endParaRPr dirty="0"/>
          </a:p>
          <a:p>
            <a:pPr marL="0" indent="0">
              <a:lnSpc>
                <a:spcPct val="115000"/>
              </a:lnSpc>
              <a:spcBef>
                <a:spcPts val="0"/>
              </a:spcBef>
              <a:buSzPts val="1100"/>
            </a:pPr>
            <a:endParaRPr sz="3400" dirty="0"/>
          </a:p>
          <a:p>
            <a:pPr marL="0" indent="0">
              <a:lnSpc>
                <a:spcPct val="115000"/>
              </a:lnSpc>
              <a:spcBef>
                <a:spcPts val="0"/>
              </a:spcBef>
              <a:buSzPts val="1100"/>
            </a:pPr>
            <a:r>
              <a:rPr lang="en-US" sz="3400" b="1" dirty="0"/>
              <a:t>Methodology: </a:t>
            </a:r>
            <a:r>
              <a:rPr lang="en-US" sz="3400" dirty="0"/>
              <a:t>I chose this topic because it relates to me as a highschooler, a member of the LGBTQ+ community, and as someone who has struggled with depression and anxiety. While researching, I used search engines like Google Scholar and the online library ERIC (Education Resources Information Center)  to find articles and graphs on the pandemic, LGBTQ+ mental health and suicide rates, and positive/negative school climates. </a:t>
            </a:r>
            <a:endParaRPr sz="3400" dirty="0"/>
          </a:p>
        </p:txBody>
      </p:sp>
      <p:sp>
        <p:nvSpPr>
          <p:cNvPr id="32" name="Google Shape;32;p1"/>
          <p:cNvSpPr txBox="1">
            <a:spLocks noGrp="1"/>
          </p:cNvSpPr>
          <p:nvPr>
            <p:ph type="body" idx="3"/>
          </p:nvPr>
        </p:nvSpPr>
        <p:spPr>
          <a:xfrm>
            <a:off x="700626" y="16182240"/>
            <a:ext cx="13585200" cy="1066800"/>
          </a:xfrm>
          <a:prstGeom prst="rect">
            <a:avLst/>
          </a:prstGeom>
          <a:solidFill>
            <a:srgbClr val="E06666"/>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3657600" indent="914400">
              <a:spcBef>
                <a:spcPts val="0"/>
              </a:spcBef>
            </a:pPr>
            <a:r>
              <a:rPr lang="en-US" sz="6400" b="0">
                <a:solidFill>
                  <a:schemeClr val="dk1"/>
                </a:solidFill>
                <a:latin typeface="Lexend Medium"/>
                <a:ea typeface="Lexend Medium"/>
                <a:cs typeface="Lexend Medium"/>
                <a:sym typeface="Lexend Medium"/>
              </a:rPr>
              <a:t>Background</a:t>
            </a:r>
            <a:r>
              <a:rPr lang="en-US" sz="6400">
                <a:solidFill>
                  <a:schemeClr val="dk1"/>
                </a:solidFill>
                <a:latin typeface="Actor"/>
                <a:ea typeface="Actor"/>
                <a:cs typeface="Actor"/>
                <a:sym typeface="Actor"/>
              </a:rPr>
              <a:t> </a:t>
            </a:r>
            <a:endParaRPr sz="6400">
              <a:solidFill>
                <a:schemeClr val="dk1"/>
              </a:solidFill>
              <a:latin typeface="Actor"/>
              <a:ea typeface="Actor"/>
              <a:cs typeface="Actor"/>
              <a:sym typeface="Actor"/>
            </a:endParaRPr>
          </a:p>
        </p:txBody>
      </p:sp>
      <p:sp>
        <p:nvSpPr>
          <p:cNvPr id="33" name="Google Shape;33;p1"/>
          <p:cNvSpPr txBox="1">
            <a:spLocks noGrp="1"/>
          </p:cNvSpPr>
          <p:nvPr>
            <p:ph type="body" idx="4"/>
          </p:nvPr>
        </p:nvSpPr>
        <p:spPr>
          <a:xfrm>
            <a:off x="696650" y="17249764"/>
            <a:ext cx="13585200" cy="1890660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SzPts val="1100"/>
            </a:pPr>
            <a:r>
              <a:rPr lang="en-US" sz="3400" b="1" dirty="0"/>
              <a:t>LGBTQ+</a:t>
            </a:r>
            <a:endParaRPr sz="3400" b="1" dirty="0"/>
          </a:p>
          <a:p>
            <a:pPr indent="-673100">
              <a:lnSpc>
                <a:spcPct val="115000"/>
              </a:lnSpc>
              <a:spcBef>
                <a:spcPts val="0"/>
              </a:spcBef>
              <a:buSzPts val="1700"/>
              <a:buFont typeface="Times New Roman"/>
              <a:buChar char="●"/>
            </a:pPr>
            <a:r>
              <a:rPr lang="en-US" sz="3400" dirty="0"/>
              <a:t>As of 2022, approximately 20% of Generation Z (Americans born 1997-2012) identified as LGBTQ (lesbian, gay, bisexual, transgender, and questioning/queer)</a:t>
            </a:r>
            <a:endParaRPr sz="3400" dirty="0"/>
          </a:p>
          <a:p>
            <a:pPr indent="-673100">
              <a:lnSpc>
                <a:spcPct val="115000"/>
              </a:lnSpc>
              <a:spcBef>
                <a:spcPts val="0"/>
              </a:spcBef>
              <a:buSzPts val="1700"/>
              <a:buFont typeface="Times New Roman"/>
              <a:buChar char="●"/>
            </a:pPr>
            <a:r>
              <a:rPr lang="en-US" sz="3400" dirty="0"/>
              <a:t>42% of LGBTQ+ youth seriously considered attempting suicide in the past year, including more than half of transgender and nonbinary youth.(The Trevor Project,2022)</a:t>
            </a:r>
            <a:endParaRPr sz="3400" dirty="0"/>
          </a:p>
          <a:p>
            <a:pPr indent="-673100">
              <a:lnSpc>
                <a:spcPct val="115000"/>
              </a:lnSpc>
              <a:spcBef>
                <a:spcPts val="0"/>
              </a:spcBef>
              <a:buSzPts val="1700"/>
              <a:buFont typeface="Times New Roman"/>
              <a:buChar char="●"/>
            </a:pPr>
            <a:r>
              <a:rPr lang="en-US" sz="3400" dirty="0"/>
              <a:t>The CDC found that 32% of LGB students faced poly victimization - exposure to multiple types of violence or victimization - compared to 13% of heterosexual students</a:t>
            </a:r>
            <a:endParaRPr sz="3400" dirty="0"/>
          </a:p>
          <a:p>
            <a:pPr indent="-673100">
              <a:lnSpc>
                <a:spcPct val="115000"/>
              </a:lnSpc>
              <a:spcBef>
                <a:spcPts val="0"/>
              </a:spcBef>
              <a:buSzPts val="1700"/>
              <a:buChar char="●"/>
            </a:pPr>
            <a:r>
              <a:rPr lang="en-US" sz="3400" dirty="0"/>
              <a:t>LGBTQ+ affirmation refers to the support of LGBTQ+ individuals and their rights</a:t>
            </a:r>
            <a:endParaRPr sz="3400" dirty="0"/>
          </a:p>
          <a:p>
            <a:pPr indent="-673100">
              <a:lnSpc>
                <a:spcPct val="115000"/>
              </a:lnSpc>
              <a:spcBef>
                <a:spcPts val="0"/>
              </a:spcBef>
              <a:buSzPts val="1700"/>
              <a:buChar char="●"/>
            </a:pPr>
            <a:r>
              <a:rPr lang="en-US" sz="3400" dirty="0"/>
              <a:t>Victimization refers to the act of singling someone out for cruel or unjust treatment</a:t>
            </a:r>
            <a:endParaRPr sz="3400" dirty="0"/>
          </a:p>
          <a:p>
            <a:pPr marL="0" indent="0">
              <a:lnSpc>
                <a:spcPct val="115000"/>
              </a:lnSpc>
              <a:spcBef>
                <a:spcPts val="0"/>
              </a:spcBef>
              <a:buSzPts val="1100"/>
            </a:pPr>
            <a:r>
              <a:rPr lang="en-US" sz="3400" b="1" dirty="0"/>
              <a:t>Covid-19 Pandemic</a:t>
            </a:r>
            <a:endParaRPr sz="3400" b="1" dirty="0"/>
          </a:p>
          <a:p>
            <a:pPr indent="-673100">
              <a:lnSpc>
                <a:spcPct val="115000"/>
              </a:lnSpc>
              <a:spcBef>
                <a:spcPts val="0"/>
              </a:spcBef>
              <a:buSzPts val="1700"/>
              <a:buFont typeface="Times New Roman"/>
              <a:buChar char="●"/>
            </a:pPr>
            <a:r>
              <a:rPr lang="en-US" sz="3400" dirty="0"/>
              <a:t>In March 2020, the World Health Organization declared a global pandemic</a:t>
            </a:r>
            <a:endParaRPr sz="3400" dirty="0"/>
          </a:p>
          <a:p>
            <a:pPr indent="-673100">
              <a:lnSpc>
                <a:spcPct val="115000"/>
              </a:lnSpc>
              <a:spcBef>
                <a:spcPts val="0"/>
              </a:spcBef>
              <a:buSzPts val="1700"/>
              <a:buFont typeface="Times New Roman"/>
              <a:buChar char="●"/>
            </a:pPr>
            <a:r>
              <a:rPr lang="en-US" sz="3400" dirty="0"/>
              <a:t>This quickly resulted in lockdowns, quarantines, social distancing, school and work closures, and the decline of the US economy </a:t>
            </a:r>
            <a:endParaRPr sz="3400" dirty="0"/>
          </a:p>
          <a:p>
            <a:pPr indent="-673100">
              <a:lnSpc>
                <a:spcPct val="115000"/>
              </a:lnSpc>
              <a:spcBef>
                <a:spcPts val="0"/>
              </a:spcBef>
              <a:buSzPts val="1700"/>
              <a:buFont typeface="Times New Roman"/>
              <a:buChar char="●"/>
            </a:pPr>
            <a:r>
              <a:rPr lang="en-US" sz="3400" dirty="0"/>
              <a:t>70% of LGBTQ+ youth stated that their mental health was "poor" most of the time or always during COVID-19.(2022, The Trevor Project)</a:t>
            </a:r>
            <a:endParaRPr sz="3400" dirty="0"/>
          </a:p>
          <a:p>
            <a:pPr marL="0" indent="0">
              <a:lnSpc>
                <a:spcPct val="115000"/>
              </a:lnSpc>
              <a:spcBef>
                <a:spcPts val="0"/>
              </a:spcBef>
              <a:buSzPts val="1100"/>
            </a:pPr>
            <a:r>
              <a:rPr lang="en-US" sz="3400" b="1" dirty="0"/>
              <a:t>School Safe Spaces</a:t>
            </a:r>
            <a:endParaRPr sz="3400" b="1" dirty="0"/>
          </a:p>
          <a:p>
            <a:pPr indent="-673100">
              <a:lnSpc>
                <a:spcPct val="115000"/>
              </a:lnSpc>
              <a:spcBef>
                <a:spcPts val="0"/>
              </a:spcBef>
              <a:buSzPts val="1700"/>
              <a:buFont typeface="Times New Roman"/>
              <a:buChar char="●"/>
            </a:pPr>
            <a:r>
              <a:rPr lang="en-US" sz="3400" dirty="0"/>
              <a:t>Safe and supportive communities within schools such as Gender Sexuality Alliances (GSA) provide mental health resources, positive student-teacher relationships, and a safe place for students facing victimization. (Porta, 2017)</a:t>
            </a:r>
            <a:endParaRPr sz="3400" dirty="0"/>
          </a:p>
          <a:p>
            <a:pPr indent="0">
              <a:lnSpc>
                <a:spcPct val="115000"/>
              </a:lnSpc>
              <a:spcBef>
                <a:spcPts val="0"/>
              </a:spcBef>
            </a:pPr>
            <a:endParaRPr sz="3400" dirty="0"/>
          </a:p>
          <a:p>
            <a:pPr marL="0" indent="0">
              <a:lnSpc>
                <a:spcPct val="115000"/>
              </a:lnSpc>
              <a:spcBef>
                <a:spcPts val="0"/>
              </a:spcBef>
              <a:buSzPts val="1100"/>
            </a:pPr>
            <a:endParaRPr sz="3400" dirty="0"/>
          </a:p>
        </p:txBody>
      </p:sp>
      <p:sp>
        <p:nvSpPr>
          <p:cNvPr id="34" name="Google Shape;34;p1"/>
          <p:cNvSpPr txBox="1">
            <a:spLocks noGrp="1"/>
          </p:cNvSpPr>
          <p:nvPr>
            <p:ph type="body" idx="7"/>
          </p:nvPr>
        </p:nvSpPr>
        <p:spPr>
          <a:xfrm>
            <a:off x="15153016" y="6596050"/>
            <a:ext cx="13585200" cy="1066800"/>
          </a:xfrm>
          <a:prstGeom prst="rect">
            <a:avLst/>
          </a:prstGeom>
          <a:solidFill>
            <a:srgbClr val="E06666"/>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spcBef>
                <a:spcPts val="0"/>
              </a:spcBef>
            </a:pPr>
            <a:r>
              <a:rPr lang="en-US" sz="6000" b="0">
                <a:solidFill>
                  <a:schemeClr val="dk1"/>
                </a:solidFill>
                <a:latin typeface="Lexend SemiBold"/>
                <a:ea typeface="Lexend SemiBold"/>
                <a:cs typeface="Lexend SemiBold"/>
                <a:sym typeface="Lexend SemiBold"/>
              </a:rPr>
              <a:t>                   Data Analysis </a:t>
            </a:r>
            <a:endParaRPr sz="6000" b="0">
              <a:solidFill>
                <a:schemeClr val="dk1"/>
              </a:solidFill>
              <a:latin typeface="Lexend SemiBold"/>
              <a:ea typeface="Lexend SemiBold"/>
              <a:cs typeface="Lexend SemiBold"/>
              <a:sym typeface="Lexend SemiBold"/>
            </a:endParaRPr>
          </a:p>
        </p:txBody>
      </p:sp>
      <p:sp>
        <p:nvSpPr>
          <p:cNvPr id="35" name="Google Shape;35;p1"/>
          <p:cNvSpPr txBox="1">
            <a:spLocks noGrp="1"/>
          </p:cNvSpPr>
          <p:nvPr>
            <p:ph type="body" idx="8"/>
          </p:nvPr>
        </p:nvSpPr>
        <p:spPr>
          <a:xfrm>
            <a:off x="29609150" y="26515900"/>
            <a:ext cx="13585200" cy="538320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SzPts val="1100"/>
              <a:buNone/>
            </a:pPr>
            <a:r>
              <a:rPr lang="en-US" sz="3400"/>
              <a:t>Schools that make safe, supportive spaces available have had positive impacts on LGBTQ+ highschoolers struggling with mental health after the Covid-19 pandemic. While schools can become a breeding ground for victimization, they can also be the only safe place LGBTQ+ kids have to express themselves freely. Teachers, counselors, and administrators should be educated on inclusivity and visibility and make efforts to create a safe space for LGBTQ+ students. </a:t>
            </a:r>
            <a:endParaRPr sz="4000"/>
          </a:p>
        </p:txBody>
      </p:sp>
      <p:sp>
        <p:nvSpPr>
          <p:cNvPr id="36" name="Google Shape;36;p1"/>
          <p:cNvSpPr txBox="1">
            <a:spLocks noGrp="1"/>
          </p:cNvSpPr>
          <p:nvPr>
            <p:ph type="body" idx="9"/>
          </p:nvPr>
        </p:nvSpPr>
        <p:spPr>
          <a:xfrm>
            <a:off x="29608944" y="14528876"/>
            <a:ext cx="13585200" cy="1066800"/>
          </a:xfrm>
          <a:prstGeom prst="rect">
            <a:avLst/>
          </a:prstGeom>
          <a:solidFill>
            <a:srgbClr val="E06666"/>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b="0">
                <a:solidFill>
                  <a:schemeClr val="dk1"/>
                </a:solidFill>
                <a:latin typeface="Lexend SemiBold"/>
                <a:ea typeface="Lexend SemiBold"/>
                <a:cs typeface="Lexend SemiBold"/>
                <a:sym typeface="Lexend SemiBold"/>
              </a:rPr>
              <a:t>Results </a:t>
            </a:r>
            <a:endParaRPr sz="6000" b="0">
              <a:solidFill>
                <a:schemeClr val="dk1"/>
              </a:solidFill>
              <a:latin typeface="Lexend SemiBold"/>
              <a:ea typeface="Lexend SemiBold"/>
              <a:cs typeface="Lexend SemiBold"/>
              <a:sym typeface="Lexend SemiBold"/>
            </a:endParaRPr>
          </a:p>
        </p:txBody>
      </p:sp>
      <p:sp>
        <p:nvSpPr>
          <p:cNvPr id="37" name="Google Shape;37;p1"/>
          <p:cNvSpPr txBox="1">
            <a:spLocks noGrp="1"/>
          </p:cNvSpPr>
          <p:nvPr>
            <p:ph type="body" idx="13"/>
          </p:nvPr>
        </p:nvSpPr>
        <p:spPr>
          <a:xfrm>
            <a:off x="29605150" y="16301450"/>
            <a:ext cx="13585200" cy="855300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SzPts val="1100"/>
              <a:buNone/>
            </a:pPr>
            <a:r>
              <a:rPr lang="en-US" sz="3400"/>
              <a:t>Due to the pandemic, mental health in all young people, especially LGBTQ+ teens, deteriorated. The state of the world at the time, coupled with common adolescent stressors, difficult home life, and victimization at school contributed to increases in depression and anxiety. Students found it difficult to cope with isolation in the absence of friends, extracurricular clubs, and supportive adults that they may not have had at home.</a:t>
            </a:r>
            <a:endParaRPr sz="3400"/>
          </a:p>
          <a:p>
            <a:pPr marL="0" indent="0">
              <a:lnSpc>
                <a:spcPct val="115000"/>
              </a:lnSpc>
              <a:spcBef>
                <a:spcPts val="0"/>
              </a:spcBef>
              <a:buSzPts val="1100"/>
              <a:buNone/>
            </a:pPr>
            <a:endParaRPr sz="3400"/>
          </a:p>
          <a:p>
            <a:pPr marL="0" indent="0">
              <a:lnSpc>
                <a:spcPct val="115000"/>
              </a:lnSpc>
              <a:spcBef>
                <a:spcPts val="0"/>
              </a:spcBef>
              <a:buSzPts val="1100"/>
              <a:buNone/>
            </a:pPr>
            <a:r>
              <a:rPr lang="en-US" sz="3400"/>
              <a:t>Despite these challenges, schools with initiative can help eleviate these stressors. For example, Gender Sexuality Alliances (GSAs) are proven to help reduce depression and anxiety symptoms. Students can make new friends and form bonds with supportive adults, knowing they all have something in common. Additionally, GSAs serve as a resource for struggling students and, can help them find counseling, support groups, and academic help.(Porta, 2017)</a:t>
            </a:r>
            <a:endParaRPr sz="4000"/>
          </a:p>
        </p:txBody>
      </p:sp>
      <p:sp>
        <p:nvSpPr>
          <p:cNvPr id="38" name="Google Shape;38;p1"/>
          <p:cNvSpPr txBox="1">
            <a:spLocks noGrp="1"/>
          </p:cNvSpPr>
          <p:nvPr>
            <p:ph type="body" idx="14"/>
          </p:nvPr>
        </p:nvSpPr>
        <p:spPr>
          <a:xfrm>
            <a:off x="29609244" y="25166600"/>
            <a:ext cx="13585200" cy="1066800"/>
          </a:xfrm>
          <a:prstGeom prst="rect">
            <a:avLst/>
          </a:prstGeom>
          <a:solidFill>
            <a:srgbClr val="E06666"/>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a:solidFill>
                  <a:schemeClr val="dk1"/>
                </a:solidFill>
                <a:latin typeface="Calibri"/>
                <a:ea typeface="Calibri"/>
                <a:cs typeface="Calibri"/>
                <a:sym typeface="Calibri"/>
              </a:rPr>
              <a:t>Conclusion</a:t>
            </a:r>
            <a:r>
              <a:rPr lang="en-US" sz="6000">
                <a:latin typeface="Calibri"/>
                <a:ea typeface="Calibri"/>
                <a:cs typeface="Calibri"/>
                <a:sym typeface="Calibri"/>
              </a:rPr>
              <a:t> </a:t>
            </a:r>
            <a:endParaRPr sz="6000">
              <a:latin typeface="Calibri"/>
              <a:ea typeface="Calibri"/>
              <a:cs typeface="Calibri"/>
              <a:sym typeface="Calibri"/>
            </a:endParaRPr>
          </a:p>
        </p:txBody>
      </p:sp>
      <p:sp>
        <p:nvSpPr>
          <p:cNvPr id="39" name="Google Shape;39;p1"/>
          <p:cNvSpPr txBox="1">
            <a:spLocks noGrp="1"/>
          </p:cNvSpPr>
          <p:nvPr>
            <p:ph type="body" idx="15"/>
          </p:nvPr>
        </p:nvSpPr>
        <p:spPr>
          <a:xfrm>
            <a:off x="15152900" y="7662850"/>
            <a:ext cx="13585200" cy="2727960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SzPts val="1100"/>
            </a:pPr>
            <a:r>
              <a:rPr lang="en-US" sz="3400" b="1" dirty="0">
                <a:solidFill>
                  <a:srgbClr val="000000"/>
                </a:solidFill>
              </a:rPr>
              <a:t>Covid-19 and the LGBTQ+ Mental Health Crisis</a:t>
            </a:r>
            <a:endParaRPr sz="3400" b="1" dirty="0">
              <a:solidFill>
                <a:srgbClr val="000000"/>
              </a:solidFill>
            </a:endParaRPr>
          </a:p>
          <a:p>
            <a:pPr marL="0" indent="0">
              <a:lnSpc>
                <a:spcPct val="115000"/>
              </a:lnSpc>
              <a:spcBef>
                <a:spcPts val="0"/>
              </a:spcBef>
              <a:buSzPts val="1100"/>
            </a:pPr>
            <a:r>
              <a:rPr lang="en-US" sz="3400" i="1" dirty="0">
                <a:solidFill>
                  <a:srgbClr val="000000"/>
                </a:solidFill>
              </a:rPr>
              <a:t>Unsupportive Homes</a:t>
            </a:r>
            <a:endParaRPr sz="3400" i="1" dirty="0">
              <a:solidFill>
                <a:srgbClr val="000000"/>
              </a:solidFill>
            </a:endParaRPr>
          </a:p>
          <a:p>
            <a:pPr indent="-673100">
              <a:lnSpc>
                <a:spcPct val="115000"/>
              </a:lnSpc>
              <a:spcBef>
                <a:spcPts val="0"/>
              </a:spcBef>
              <a:buClr>
                <a:srgbClr val="000000"/>
              </a:buClr>
              <a:buSzPts val="1700"/>
              <a:buFont typeface="Times New Roman"/>
              <a:buChar char="●"/>
            </a:pPr>
            <a:r>
              <a:rPr lang="en-US" sz="3400" dirty="0">
                <a:solidFill>
                  <a:srgbClr val="000000"/>
                </a:solidFill>
              </a:rPr>
              <a:t>According to The Trevor Project’s 2022 mental health survey, over 80% of LGBTQ+ youth stated that the pandemic made their living situation more stressful </a:t>
            </a:r>
            <a:endParaRPr sz="3400" dirty="0">
              <a:solidFill>
                <a:srgbClr val="000000"/>
              </a:solidFill>
            </a:endParaRPr>
          </a:p>
          <a:p>
            <a:pPr indent="-673100">
              <a:lnSpc>
                <a:spcPct val="115000"/>
              </a:lnSpc>
              <a:spcBef>
                <a:spcPts val="0"/>
              </a:spcBef>
              <a:buClr>
                <a:srgbClr val="000000"/>
              </a:buClr>
              <a:buSzPts val="1700"/>
              <a:buFont typeface="Times New Roman"/>
              <a:buChar char="●"/>
            </a:pPr>
            <a:r>
              <a:rPr lang="en-US" sz="3400" dirty="0">
                <a:solidFill>
                  <a:srgbClr val="000000"/>
                </a:solidFill>
              </a:rPr>
              <a:t>Additionally, only 1 in 3 LGBTQ+ youth live in LGBTQ+-affirming homes.</a:t>
            </a:r>
            <a:endParaRPr sz="3400" dirty="0">
              <a:solidFill>
                <a:srgbClr val="000000"/>
              </a:solidFill>
            </a:endParaRPr>
          </a:p>
          <a:p>
            <a:pPr indent="-673100">
              <a:lnSpc>
                <a:spcPct val="115000"/>
              </a:lnSpc>
              <a:spcBef>
                <a:spcPts val="0"/>
              </a:spcBef>
              <a:buClr>
                <a:srgbClr val="000000"/>
              </a:buClr>
              <a:buSzPts val="1700"/>
              <a:buChar char="●"/>
            </a:pPr>
            <a:r>
              <a:rPr lang="en-US" sz="3400" dirty="0">
                <a:solidFill>
                  <a:srgbClr val="000000"/>
                </a:solidFill>
              </a:rPr>
              <a:t>Some LGBTQ+ adolescents that received counseling at school before the pandemic were unable to continue due to fear of being overheard by their parents.(Journal of Adolescent Health, 2020)</a:t>
            </a:r>
            <a:endParaRPr sz="3400" dirty="0">
              <a:solidFill>
                <a:srgbClr val="000000"/>
              </a:solidFill>
            </a:endParaRPr>
          </a:p>
          <a:p>
            <a:pPr marL="0" indent="0">
              <a:lnSpc>
                <a:spcPct val="115000"/>
              </a:lnSpc>
              <a:spcBef>
                <a:spcPts val="0"/>
              </a:spcBef>
              <a:buSzPts val="1100"/>
            </a:pPr>
            <a:r>
              <a:rPr lang="en-US" sz="3400" i="1" dirty="0">
                <a:solidFill>
                  <a:srgbClr val="000000"/>
                </a:solidFill>
              </a:rPr>
              <a:t>Anti-LGBTQ+ Victimization</a:t>
            </a:r>
            <a:endParaRPr sz="3400" i="1" dirty="0">
              <a:solidFill>
                <a:srgbClr val="000000"/>
              </a:solidFill>
            </a:endParaRPr>
          </a:p>
          <a:p>
            <a:pPr indent="-673100">
              <a:lnSpc>
                <a:spcPct val="115000"/>
              </a:lnSpc>
              <a:spcBef>
                <a:spcPts val="0"/>
              </a:spcBef>
              <a:buClr>
                <a:srgbClr val="000000"/>
              </a:buClr>
              <a:buSzPts val="1700"/>
              <a:buFont typeface="Times New Roman"/>
              <a:buChar char="●"/>
            </a:pPr>
            <a:r>
              <a:rPr lang="en-US" sz="3400" dirty="0">
                <a:solidFill>
                  <a:srgbClr val="000000"/>
                </a:solidFill>
              </a:rPr>
              <a:t>75% of LGBTQ+ youth reported that they had experienced discrimination because of their sexual orientation or gender identity at least once in their lifetime.(The Trevor Project, 2022)</a:t>
            </a:r>
            <a:endParaRPr sz="3400" dirty="0">
              <a:solidFill>
                <a:srgbClr val="000000"/>
              </a:solidFill>
            </a:endParaRPr>
          </a:p>
          <a:p>
            <a:pPr indent="-673100">
              <a:lnSpc>
                <a:spcPct val="115000"/>
              </a:lnSpc>
              <a:spcBef>
                <a:spcPts val="0"/>
              </a:spcBef>
              <a:buClr>
                <a:srgbClr val="000000"/>
              </a:buClr>
              <a:buSzPts val="1700"/>
              <a:buFont typeface="Times New Roman"/>
              <a:buChar char="●"/>
            </a:pPr>
            <a:r>
              <a:rPr lang="en-US" sz="3400" dirty="0">
                <a:solidFill>
                  <a:srgbClr val="000000"/>
                </a:solidFill>
              </a:rPr>
              <a:t>34% of LGB students report being bullied at school compared to 19% of heterosexual students.(Youth Behavioral Surveillance System, 2015)</a:t>
            </a:r>
            <a:endParaRPr sz="3400" dirty="0">
              <a:solidFill>
                <a:srgbClr val="000000"/>
              </a:solidFill>
            </a:endParaRPr>
          </a:p>
          <a:p>
            <a:pPr marL="0" indent="0">
              <a:lnSpc>
                <a:spcPct val="115000"/>
              </a:lnSpc>
              <a:spcBef>
                <a:spcPts val="0"/>
              </a:spcBef>
            </a:pPr>
            <a:endParaRPr sz="3400" dirty="0">
              <a:solidFill>
                <a:srgbClr val="000000"/>
              </a:solidFill>
            </a:endParaRPr>
          </a:p>
          <a:p>
            <a:pPr marL="0" indent="0">
              <a:lnSpc>
                <a:spcPct val="115000"/>
              </a:lnSpc>
              <a:spcBef>
                <a:spcPts val="0"/>
              </a:spcBef>
            </a:pPr>
            <a:endParaRPr sz="3400" dirty="0">
              <a:solidFill>
                <a:srgbClr val="000000"/>
              </a:solidFill>
            </a:endParaRPr>
          </a:p>
          <a:p>
            <a:pPr marL="0" indent="0">
              <a:lnSpc>
                <a:spcPct val="115000"/>
              </a:lnSpc>
              <a:spcBef>
                <a:spcPts val="0"/>
              </a:spcBef>
            </a:pPr>
            <a:endParaRPr sz="3400" dirty="0">
              <a:solidFill>
                <a:srgbClr val="000000"/>
              </a:solidFill>
            </a:endParaRPr>
          </a:p>
          <a:p>
            <a:pPr marL="0" indent="0">
              <a:lnSpc>
                <a:spcPct val="115000"/>
              </a:lnSpc>
              <a:spcBef>
                <a:spcPts val="0"/>
              </a:spcBef>
            </a:pPr>
            <a:endParaRPr sz="3400" dirty="0">
              <a:solidFill>
                <a:srgbClr val="000000"/>
              </a:solidFill>
            </a:endParaRPr>
          </a:p>
          <a:p>
            <a:pPr marL="0" indent="0">
              <a:lnSpc>
                <a:spcPct val="115000"/>
              </a:lnSpc>
              <a:spcBef>
                <a:spcPts val="0"/>
              </a:spcBef>
            </a:pPr>
            <a:endParaRPr sz="3400" dirty="0">
              <a:solidFill>
                <a:srgbClr val="000000"/>
              </a:solidFill>
            </a:endParaRPr>
          </a:p>
          <a:p>
            <a:pPr marL="0" indent="0">
              <a:lnSpc>
                <a:spcPct val="115000"/>
              </a:lnSpc>
              <a:spcBef>
                <a:spcPts val="0"/>
              </a:spcBef>
            </a:pPr>
            <a:endParaRPr sz="3400" dirty="0">
              <a:solidFill>
                <a:srgbClr val="000000"/>
              </a:solidFill>
            </a:endParaRPr>
          </a:p>
          <a:p>
            <a:pPr marL="0" indent="0">
              <a:lnSpc>
                <a:spcPct val="115000"/>
              </a:lnSpc>
              <a:spcBef>
                <a:spcPts val="0"/>
              </a:spcBef>
            </a:pPr>
            <a:endParaRPr sz="3400" dirty="0">
              <a:solidFill>
                <a:srgbClr val="000000"/>
              </a:solidFill>
            </a:endParaRPr>
          </a:p>
          <a:p>
            <a:pPr marL="0" indent="0">
              <a:lnSpc>
                <a:spcPct val="115000"/>
              </a:lnSpc>
              <a:spcBef>
                <a:spcPts val="0"/>
              </a:spcBef>
            </a:pPr>
            <a:endParaRPr sz="3400" dirty="0">
              <a:solidFill>
                <a:srgbClr val="000000"/>
              </a:solidFill>
            </a:endParaRPr>
          </a:p>
          <a:p>
            <a:pPr marL="0" indent="0">
              <a:lnSpc>
                <a:spcPct val="115000"/>
              </a:lnSpc>
              <a:spcBef>
                <a:spcPts val="0"/>
              </a:spcBef>
            </a:pPr>
            <a:endParaRPr sz="3400" dirty="0">
              <a:solidFill>
                <a:srgbClr val="000000"/>
              </a:solidFill>
            </a:endParaRPr>
          </a:p>
          <a:p>
            <a:pPr marL="0" indent="0">
              <a:lnSpc>
                <a:spcPct val="115000"/>
              </a:lnSpc>
              <a:spcBef>
                <a:spcPts val="0"/>
              </a:spcBef>
            </a:pPr>
            <a:endParaRPr sz="3400" dirty="0">
              <a:solidFill>
                <a:srgbClr val="000000"/>
              </a:solidFill>
            </a:endParaRPr>
          </a:p>
          <a:p>
            <a:pPr marL="0" indent="0">
              <a:lnSpc>
                <a:spcPct val="115000"/>
              </a:lnSpc>
              <a:spcBef>
                <a:spcPts val="0"/>
              </a:spcBef>
            </a:pPr>
            <a:endParaRPr sz="3400" dirty="0">
              <a:solidFill>
                <a:srgbClr val="000000"/>
              </a:solidFill>
            </a:endParaRPr>
          </a:p>
          <a:p>
            <a:pPr marL="0" indent="0">
              <a:lnSpc>
                <a:spcPct val="115000"/>
              </a:lnSpc>
              <a:spcBef>
                <a:spcPts val="0"/>
              </a:spcBef>
              <a:buSzPts val="1100"/>
            </a:pPr>
            <a:r>
              <a:rPr lang="en-US" sz="3400" i="1" dirty="0">
                <a:solidFill>
                  <a:srgbClr val="000000"/>
                </a:solidFill>
              </a:rPr>
              <a:t>Common Adolescent Stressors</a:t>
            </a:r>
            <a:endParaRPr sz="3400" i="1" dirty="0">
              <a:solidFill>
                <a:srgbClr val="000000"/>
              </a:solidFill>
            </a:endParaRPr>
          </a:p>
          <a:p>
            <a:pPr indent="-673100">
              <a:lnSpc>
                <a:spcPct val="115000"/>
              </a:lnSpc>
              <a:spcBef>
                <a:spcPts val="0"/>
              </a:spcBef>
              <a:buClr>
                <a:srgbClr val="000000"/>
              </a:buClr>
              <a:buSzPts val="1700"/>
              <a:buFont typeface="Times New Roman"/>
              <a:buChar char="●"/>
            </a:pPr>
            <a:r>
              <a:rPr lang="en-US" sz="3400" dirty="0">
                <a:solidFill>
                  <a:srgbClr val="000000"/>
                </a:solidFill>
              </a:rPr>
              <a:t>In the Trevor Project’s 2022 survey, 94% of LGBTQ+ youth reported that recent politics (</a:t>
            </a:r>
            <a:r>
              <a:rPr lang="en-US" sz="3400" dirty="0" err="1">
                <a:solidFill>
                  <a:srgbClr val="000000"/>
                </a:solidFill>
              </a:rPr>
              <a:t>ie</a:t>
            </a:r>
            <a:r>
              <a:rPr lang="en-US" sz="3400" dirty="0">
                <a:solidFill>
                  <a:srgbClr val="000000"/>
                </a:solidFill>
              </a:rPr>
              <a:t>. anti-abortion, conservative extremism, anti-LGBTQ+) negatively impacted their mental health.</a:t>
            </a:r>
            <a:endParaRPr sz="3400" dirty="0">
              <a:solidFill>
                <a:srgbClr val="000000"/>
              </a:solidFill>
            </a:endParaRPr>
          </a:p>
          <a:p>
            <a:pPr indent="-673100">
              <a:lnSpc>
                <a:spcPct val="115000"/>
              </a:lnSpc>
              <a:spcBef>
                <a:spcPts val="0"/>
              </a:spcBef>
              <a:buClr>
                <a:srgbClr val="000000"/>
              </a:buClr>
              <a:buSzPts val="1700"/>
              <a:buFont typeface="Times New Roman"/>
              <a:buChar char="●"/>
            </a:pPr>
            <a:r>
              <a:rPr lang="en-US" sz="3400" dirty="0">
                <a:solidFill>
                  <a:srgbClr val="000000"/>
                </a:solidFill>
              </a:rPr>
              <a:t>Since the pandemic, mental health has worsened in all young people. In a 2021 survey conducted by the CDC, it was found that 37% of high school students reported that their overall mental health was not good</a:t>
            </a:r>
            <a:endParaRPr sz="3400" dirty="0">
              <a:solidFill>
                <a:srgbClr val="000000"/>
              </a:solidFill>
            </a:endParaRPr>
          </a:p>
          <a:p>
            <a:pPr indent="-673100">
              <a:lnSpc>
                <a:spcPct val="115000"/>
              </a:lnSpc>
              <a:spcBef>
                <a:spcPts val="0"/>
              </a:spcBef>
              <a:buClr>
                <a:srgbClr val="000000"/>
              </a:buClr>
              <a:buSzPts val="1700"/>
              <a:buChar char="●"/>
            </a:pPr>
            <a:r>
              <a:rPr lang="en-US" sz="3400" dirty="0">
                <a:solidFill>
                  <a:srgbClr val="000000"/>
                </a:solidFill>
              </a:rPr>
              <a:t>83% of teens report that school is their greatest source of stress. (Smith, 2019)</a:t>
            </a:r>
            <a:endParaRPr sz="3400" dirty="0">
              <a:solidFill>
                <a:srgbClr val="000000"/>
              </a:solidFill>
            </a:endParaRPr>
          </a:p>
          <a:p>
            <a:pPr marL="0" indent="0">
              <a:lnSpc>
                <a:spcPct val="115000"/>
              </a:lnSpc>
              <a:spcBef>
                <a:spcPts val="0"/>
              </a:spcBef>
            </a:pPr>
            <a:r>
              <a:rPr lang="en-US" sz="3400" b="1" dirty="0">
                <a:solidFill>
                  <a:srgbClr val="000000"/>
                </a:solidFill>
              </a:rPr>
              <a:t>How Schools Can Make an Impact</a:t>
            </a:r>
            <a:endParaRPr sz="3400" b="1" dirty="0">
              <a:solidFill>
                <a:srgbClr val="000000"/>
              </a:solidFill>
            </a:endParaRPr>
          </a:p>
          <a:p>
            <a:pPr marL="0" indent="0">
              <a:lnSpc>
                <a:spcPct val="115000"/>
              </a:lnSpc>
              <a:spcBef>
                <a:spcPts val="0"/>
              </a:spcBef>
              <a:buSzPts val="1100"/>
            </a:pPr>
            <a:r>
              <a:rPr lang="en-US" sz="3400" i="1" dirty="0">
                <a:solidFill>
                  <a:srgbClr val="000000"/>
                </a:solidFill>
              </a:rPr>
              <a:t>Safe Spaces</a:t>
            </a:r>
            <a:endParaRPr sz="3400" i="1" dirty="0">
              <a:solidFill>
                <a:srgbClr val="000000"/>
              </a:solidFill>
            </a:endParaRPr>
          </a:p>
          <a:p>
            <a:pPr indent="-673100">
              <a:lnSpc>
                <a:spcPct val="115000"/>
              </a:lnSpc>
              <a:spcBef>
                <a:spcPts val="0"/>
              </a:spcBef>
              <a:buClr>
                <a:srgbClr val="000000"/>
              </a:buClr>
              <a:buSzPts val="1700"/>
              <a:buFont typeface="Times New Roman"/>
              <a:buChar char="●"/>
            </a:pPr>
            <a:r>
              <a:rPr lang="en-US" sz="3400" dirty="0">
                <a:solidFill>
                  <a:srgbClr val="000000"/>
                </a:solidFill>
              </a:rPr>
              <a:t>LGBTQ+ youth who had access to spaces that affirmed their sexual orientation and gender identity reported lower rates of attempting suicide.(Porta, 2017)</a:t>
            </a:r>
            <a:endParaRPr sz="3400" dirty="0">
              <a:solidFill>
                <a:srgbClr val="000000"/>
              </a:solidFill>
            </a:endParaRPr>
          </a:p>
          <a:p>
            <a:pPr marL="0" indent="0">
              <a:spcBef>
                <a:spcPts val="0"/>
              </a:spcBef>
            </a:pPr>
            <a:endParaRPr sz="3400" dirty="0">
              <a:solidFill>
                <a:srgbClr val="000000"/>
              </a:solidFill>
            </a:endParaRPr>
          </a:p>
        </p:txBody>
      </p:sp>
      <p:pic>
        <p:nvPicPr>
          <p:cNvPr id="40" name="Google Shape;40;p1"/>
          <p:cNvPicPr preferRelativeResize="0"/>
          <p:nvPr/>
        </p:nvPicPr>
        <p:blipFill rotWithShape="1">
          <a:blip r:embed="rId3">
            <a:alphaModFix/>
          </a:blip>
          <a:srcRect/>
          <a:stretch/>
        </p:blipFill>
        <p:spPr>
          <a:xfrm>
            <a:off x="17735974" y="17686651"/>
            <a:ext cx="8609552" cy="6200098"/>
          </a:xfrm>
          <a:prstGeom prst="rect">
            <a:avLst/>
          </a:prstGeom>
          <a:noFill/>
          <a:ln>
            <a:noFill/>
          </a:ln>
        </p:spPr>
      </p:pic>
      <p:sp>
        <p:nvSpPr>
          <p:cNvPr id="41" name="Google Shape;41;p1"/>
          <p:cNvSpPr txBox="1"/>
          <p:nvPr/>
        </p:nvSpPr>
        <p:spPr>
          <a:xfrm>
            <a:off x="29609150" y="3982551"/>
            <a:ext cx="13585200" cy="10701330"/>
          </a:xfrm>
          <a:prstGeom prst="rect">
            <a:avLst/>
          </a:prstGeom>
          <a:noFill/>
          <a:ln>
            <a:noFill/>
          </a:ln>
        </p:spPr>
        <p:txBody>
          <a:bodyPr spcFirstLastPara="1" wrap="square" lIns="182850" tIns="182850" rIns="182850" bIns="182850" anchor="t" anchorCtr="0">
            <a:spAutoFit/>
          </a:bodyPr>
          <a:lstStyle/>
          <a:p>
            <a:pPr marL="914400" indent="-673100">
              <a:lnSpc>
                <a:spcPct val="115000"/>
              </a:lnSpc>
              <a:buClr>
                <a:schemeClr val="dk1"/>
              </a:buClr>
              <a:buSzPts val="1700"/>
              <a:buFont typeface="Times New Roman"/>
              <a:buChar char="●"/>
            </a:pPr>
            <a:r>
              <a:rPr lang="en-US" sz="3400">
                <a:solidFill>
                  <a:schemeClr val="dk1"/>
                </a:solidFill>
                <a:latin typeface="Times New Roman"/>
                <a:ea typeface="Times New Roman"/>
                <a:cs typeface="Times New Roman"/>
                <a:sym typeface="Times New Roman"/>
              </a:rPr>
              <a:t>According to the Journal of School Health, “GSAs have been found to reduce mental health and substance abuse issues, including suicide, depression, alcohol use, and smoking.”</a:t>
            </a:r>
            <a:endParaRPr sz="3400">
              <a:solidFill>
                <a:schemeClr val="dk1"/>
              </a:solidFill>
              <a:latin typeface="Times New Roman"/>
              <a:ea typeface="Times New Roman"/>
              <a:cs typeface="Times New Roman"/>
              <a:sym typeface="Times New Roman"/>
            </a:endParaRPr>
          </a:p>
          <a:p>
            <a:pPr marL="914400" indent="-673100">
              <a:lnSpc>
                <a:spcPct val="115000"/>
              </a:lnSpc>
              <a:buClr>
                <a:schemeClr val="dk1"/>
              </a:buClr>
              <a:buSzPts val="1700"/>
              <a:buFont typeface="Times New Roman"/>
              <a:buChar char="●"/>
            </a:pPr>
            <a:r>
              <a:rPr lang="en-US" sz="3400">
                <a:solidFill>
                  <a:schemeClr val="dk1"/>
                </a:solidFill>
                <a:latin typeface="Times New Roman"/>
                <a:ea typeface="Times New Roman"/>
                <a:cs typeface="Times New Roman"/>
                <a:sym typeface="Times New Roman"/>
              </a:rPr>
              <a:t>School climates that promote healthy growth and development of students have been linked to lower levels of violence, bullying, and a greater perceived safety among LGBTQ+ students.(Ancheta, 2021)</a:t>
            </a:r>
            <a:endParaRPr sz="3200" i="1">
              <a:solidFill>
                <a:schemeClr val="dk1"/>
              </a:solidFill>
              <a:latin typeface="Times New Roman"/>
              <a:ea typeface="Times New Roman"/>
              <a:cs typeface="Times New Roman"/>
              <a:sym typeface="Times New Roman"/>
            </a:endParaRPr>
          </a:p>
          <a:p>
            <a:pPr>
              <a:lnSpc>
                <a:spcPct val="115000"/>
              </a:lnSpc>
              <a:buSzPts val="1600"/>
            </a:pPr>
            <a:r>
              <a:rPr lang="en-US" sz="3200" i="1">
                <a:solidFill>
                  <a:schemeClr val="dk1"/>
                </a:solidFill>
                <a:latin typeface="Times New Roman"/>
                <a:ea typeface="Times New Roman"/>
                <a:cs typeface="Times New Roman"/>
                <a:sym typeface="Times New Roman"/>
              </a:rPr>
              <a:t>Counseling</a:t>
            </a:r>
            <a:endParaRPr sz="3200" i="1">
              <a:solidFill>
                <a:schemeClr val="dk1"/>
              </a:solidFill>
              <a:latin typeface="Times New Roman"/>
              <a:ea typeface="Times New Roman"/>
              <a:cs typeface="Times New Roman"/>
              <a:sym typeface="Times New Roman"/>
            </a:endParaRPr>
          </a:p>
          <a:p>
            <a:pPr marL="914400" indent="-660400">
              <a:lnSpc>
                <a:spcPct val="115000"/>
              </a:lnSpc>
              <a:buClr>
                <a:schemeClr val="dk1"/>
              </a:buClr>
              <a:buSzPts val="1600"/>
              <a:buFont typeface="Times New Roman"/>
              <a:buChar char="●"/>
            </a:pPr>
            <a:r>
              <a:rPr lang="en-US" sz="3200">
                <a:solidFill>
                  <a:schemeClr val="dk1"/>
                </a:solidFill>
                <a:latin typeface="Times New Roman"/>
                <a:ea typeface="Times New Roman"/>
                <a:cs typeface="Times New Roman"/>
                <a:sym typeface="Times New Roman"/>
              </a:rPr>
              <a:t>In 2022, 48% of LGBTQ+ youth reported they wanted counseling from a mental health professional but were unable to receive it.(2022, The Trevor Project)</a:t>
            </a:r>
            <a:endParaRPr sz="3200">
              <a:solidFill>
                <a:schemeClr val="dk1"/>
              </a:solidFill>
              <a:latin typeface="Times New Roman"/>
              <a:ea typeface="Times New Roman"/>
              <a:cs typeface="Times New Roman"/>
              <a:sym typeface="Times New Roman"/>
            </a:endParaRPr>
          </a:p>
          <a:p>
            <a:pPr marL="914400" indent="-660400">
              <a:lnSpc>
                <a:spcPct val="115000"/>
              </a:lnSpc>
              <a:buClr>
                <a:schemeClr val="dk1"/>
              </a:buClr>
              <a:buSzPts val="1600"/>
              <a:buFont typeface="Times New Roman"/>
              <a:buChar char="●"/>
            </a:pPr>
            <a:r>
              <a:rPr lang="en-US" sz="3200">
                <a:solidFill>
                  <a:schemeClr val="dk1"/>
                </a:solidFill>
                <a:latin typeface="Times New Roman"/>
                <a:ea typeface="Times New Roman"/>
                <a:cs typeface="Times New Roman"/>
                <a:sym typeface="Times New Roman"/>
              </a:rPr>
              <a:t>Only 27% of LGBTQ+ students feel comfortable talking to school counselors about their identity.(Human Rights Campaign, 2020)</a:t>
            </a:r>
            <a:endParaRPr sz="3200">
              <a:solidFill>
                <a:schemeClr val="dk1"/>
              </a:solidFill>
              <a:latin typeface="Times New Roman"/>
              <a:ea typeface="Times New Roman"/>
              <a:cs typeface="Times New Roman"/>
              <a:sym typeface="Times New Roman"/>
            </a:endParaRPr>
          </a:p>
          <a:p>
            <a:pPr>
              <a:lnSpc>
                <a:spcPct val="115000"/>
              </a:lnSpc>
              <a:buSzPts val="1600"/>
            </a:pPr>
            <a:r>
              <a:rPr lang="en-US" sz="3200" i="1">
                <a:solidFill>
                  <a:schemeClr val="dk1"/>
                </a:solidFill>
                <a:latin typeface="Times New Roman"/>
                <a:ea typeface="Times New Roman"/>
                <a:cs typeface="Times New Roman"/>
                <a:sym typeface="Times New Roman"/>
              </a:rPr>
              <a:t>Supportive Peers</a:t>
            </a:r>
            <a:endParaRPr sz="3200" i="1">
              <a:solidFill>
                <a:schemeClr val="dk1"/>
              </a:solidFill>
              <a:latin typeface="Times New Roman"/>
              <a:ea typeface="Times New Roman"/>
              <a:cs typeface="Times New Roman"/>
              <a:sym typeface="Times New Roman"/>
            </a:endParaRPr>
          </a:p>
          <a:p>
            <a:pPr marL="914400" indent="-660400">
              <a:lnSpc>
                <a:spcPct val="115000"/>
              </a:lnSpc>
              <a:buClr>
                <a:schemeClr val="dk1"/>
              </a:buClr>
              <a:buSzPts val="1600"/>
              <a:buFont typeface="Times New Roman"/>
              <a:buChar char="●"/>
            </a:pPr>
            <a:r>
              <a:rPr lang="en-US" sz="3200">
                <a:solidFill>
                  <a:schemeClr val="dk1"/>
                </a:solidFill>
                <a:latin typeface="Times New Roman"/>
                <a:ea typeface="Times New Roman"/>
                <a:cs typeface="Times New Roman"/>
                <a:sym typeface="Times New Roman"/>
              </a:rPr>
              <a:t>LGBTQ+ students can find supportive peers with similar identities within safe spaces like GSAs.</a:t>
            </a:r>
            <a:endParaRPr sz="3200">
              <a:solidFill>
                <a:schemeClr val="dk1"/>
              </a:solidFill>
              <a:latin typeface="Times New Roman"/>
              <a:ea typeface="Times New Roman"/>
              <a:cs typeface="Times New Roman"/>
              <a:sym typeface="Times New Roman"/>
            </a:endParaRPr>
          </a:p>
          <a:p>
            <a:pPr marL="914400" indent="-660400">
              <a:lnSpc>
                <a:spcPct val="115000"/>
              </a:lnSpc>
              <a:buClr>
                <a:schemeClr val="dk1"/>
              </a:buClr>
              <a:buSzPts val="1600"/>
              <a:buFont typeface="Times New Roman"/>
              <a:buChar char="●"/>
            </a:pPr>
            <a:r>
              <a:rPr lang="en-US" sz="3200">
                <a:solidFill>
                  <a:schemeClr val="dk1"/>
                </a:solidFill>
                <a:latin typeface="Times New Roman"/>
                <a:ea typeface="Times New Roman"/>
                <a:cs typeface="Times New Roman"/>
                <a:sym typeface="Times New Roman"/>
              </a:rPr>
              <a:t>Being connected with students and teachers contributes to a positive school climate.(Porta, 2017)</a:t>
            </a:r>
            <a:endParaRPr sz="3200">
              <a:solidFill>
                <a:schemeClr val="dk1"/>
              </a:solidFill>
              <a:latin typeface="Times New Roman"/>
              <a:ea typeface="Times New Roman"/>
              <a:cs typeface="Times New Roman"/>
              <a:sym typeface="Times New Roman"/>
            </a:endParaRPr>
          </a:p>
          <a:p>
            <a:pPr>
              <a:buSzPts val="1600"/>
            </a:pPr>
            <a:endParaRPr sz="3200">
              <a:solidFill>
                <a:schemeClr val="dk1"/>
              </a:solidFill>
              <a:latin typeface="Times New Roman"/>
              <a:ea typeface="Times New Roman"/>
              <a:cs typeface="Times New Roman"/>
              <a:sym typeface="Times New Roman"/>
            </a:endParaRPr>
          </a:p>
        </p:txBody>
      </p:sp>
      <p:sp>
        <p:nvSpPr>
          <p:cNvPr id="42" name="Google Shape;42;p1"/>
          <p:cNvSpPr txBox="1"/>
          <p:nvPr/>
        </p:nvSpPr>
        <p:spPr>
          <a:xfrm>
            <a:off x="15152926" y="3982550"/>
            <a:ext cx="13585200" cy="3111600"/>
          </a:xfrm>
          <a:prstGeom prst="rect">
            <a:avLst/>
          </a:prstGeom>
          <a:noFill/>
          <a:ln>
            <a:noFill/>
          </a:ln>
        </p:spPr>
        <p:txBody>
          <a:bodyPr spcFirstLastPara="1" wrap="square" lIns="182850" tIns="182850" rIns="182850" bIns="182850" anchor="t" anchorCtr="0">
            <a:noAutofit/>
          </a:bodyPr>
          <a:lstStyle/>
          <a:p>
            <a:pPr>
              <a:lnSpc>
                <a:spcPct val="115000"/>
              </a:lnSpc>
              <a:buClr>
                <a:schemeClr val="dk1"/>
              </a:buClr>
              <a:buSzPts val="1400"/>
            </a:pPr>
            <a:r>
              <a:rPr lang="en-US" sz="3400" b="1">
                <a:solidFill>
                  <a:schemeClr val="dk1"/>
                </a:solidFill>
                <a:latin typeface="Times New Roman"/>
                <a:ea typeface="Times New Roman"/>
                <a:cs typeface="Times New Roman"/>
                <a:sym typeface="Times New Roman"/>
              </a:rPr>
              <a:t>Common Adolescent Stressors</a:t>
            </a:r>
            <a:endParaRPr sz="3400" b="1">
              <a:solidFill>
                <a:schemeClr val="dk1"/>
              </a:solidFill>
              <a:latin typeface="Times New Roman"/>
              <a:ea typeface="Times New Roman"/>
              <a:cs typeface="Times New Roman"/>
              <a:sym typeface="Times New Roman"/>
            </a:endParaRPr>
          </a:p>
          <a:p>
            <a:pPr marL="914400" indent="-673100">
              <a:lnSpc>
                <a:spcPct val="115000"/>
              </a:lnSpc>
              <a:buClr>
                <a:schemeClr val="dk1"/>
              </a:buClr>
              <a:buSzPts val="1700"/>
              <a:buFont typeface="Arial"/>
              <a:buChar char="●"/>
            </a:pPr>
            <a:r>
              <a:rPr lang="en-US" sz="3400">
                <a:solidFill>
                  <a:schemeClr val="dk1"/>
                </a:solidFill>
                <a:latin typeface="Times New Roman"/>
                <a:ea typeface="Times New Roman"/>
                <a:cs typeface="Times New Roman"/>
                <a:sym typeface="Times New Roman"/>
              </a:rPr>
              <a:t>The most commonly reported sources of teen stress are academic stress, social stress, family conflict, world events, traumatic events, and significant life changes. (American Institute of Stress, 2018)</a:t>
            </a:r>
            <a:endParaRPr/>
          </a:p>
        </p:txBody>
      </p:sp>
      <p:pic>
        <p:nvPicPr>
          <p:cNvPr id="2" name="Picture 2" descr="A qr code with a few black squares&#10;&#10;Description automatically generated">
            <a:extLst>
              <a:ext uri="{FF2B5EF4-FFF2-40B4-BE49-F238E27FC236}">
                <a16:creationId xmlns:a16="http://schemas.microsoft.com/office/drawing/2014/main" id="{DFAFC584-1341-2D5D-0928-C6FE88DFFB6C}"/>
              </a:ext>
            </a:extLst>
          </p:cNvPr>
          <p:cNvPicPr>
            <a:picLocks noChangeAspect="1"/>
          </p:cNvPicPr>
          <p:nvPr/>
        </p:nvPicPr>
        <p:blipFill>
          <a:blip r:embed="rId4"/>
          <a:stretch>
            <a:fillRect/>
          </a:stretch>
        </p:blipFill>
        <p:spPr>
          <a:xfrm>
            <a:off x="696486" y="492359"/>
            <a:ext cx="3003642" cy="287978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1159</Words>
  <Application>Microsoft Macintosh PowerPoint</Application>
  <PresentationFormat>Custom</PresentationFormat>
  <Paragraphs>67</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Actor</vt:lpstr>
      <vt:lpstr>Calibri</vt:lpstr>
      <vt:lpstr>Lexend Medium</vt:lpstr>
      <vt:lpstr>Arial</vt:lpstr>
      <vt:lpstr>Times New Roman</vt:lpstr>
      <vt:lpstr>Lexend SemiBold</vt:lpstr>
      <vt:lpstr>Office Theme</vt:lpstr>
      <vt:lpstr>Rainbows In The Storm: The Positive Impacts of School on Mental Health in LGBTQ+ Youth Hana Sato  Durham School of the 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Rainbows In The Storm: The Positive Impacts of School on Mental Health in LGBTQ+ Youth Hana Sato  Durham School of the Arts</dc:title>
  <cp:lastModifiedBy>Kennedy Ruff</cp:lastModifiedBy>
  <cp:revision>7</cp:revision>
  <dcterms:modified xsi:type="dcterms:W3CDTF">2023-07-28T02:05:28Z</dcterms:modified>
</cp:coreProperties>
</file>