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9" r:id="rId3"/>
  </p:sldMasterIdLst>
  <p:notesMasterIdLst>
    <p:notesMasterId r:id="rId4"/>
  </p:notesMasterIdLst>
  <p:sldIdLst>
    <p:sldId id="256" r:id="rId5"/>
  </p:sldIdLst>
  <p:sldSz cy="16459200" cx="219456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2"/>
          <p:cNvSpPr txBox="1"/>
          <p:nvPr>
            <p:ph type="title"/>
          </p:nvPr>
        </p:nvSpPr>
        <p:spPr>
          <a:xfrm>
            <a:off x="348343" y="304800"/>
            <a:ext cx="21248915"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91425" lIns="91425" spcFirstLastPara="1" rIns="91425" wrap="square" tIns="91425">
            <a:noAutofit/>
          </a:bodyPr>
          <a:lstStyle>
            <a:lvl1pPr indent="0" lvl="0" marL="0" marR="0" rtl="0" algn="ctr">
              <a:spcBef>
                <a:spcPts val="0"/>
              </a:spcBef>
              <a:spcAft>
                <a:spcPts val="0"/>
              </a:spcAft>
              <a:buClr>
                <a:schemeClr val="lt1"/>
              </a:buClr>
              <a:buSzPts val="1400"/>
              <a:buFont typeface="Arial"/>
              <a:buNone/>
              <a:defRPr b="1" i="0" sz="3100" u="none" cap="none" strike="noStrike">
                <a:solidFill>
                  <a:schemeClr val="lt1"/>
                </a:solidFill>
                <a:latin typeface="Arial"/>
                <a:ea typeface="Arial"/>
                <a:cs typeface="Arial"/>
                <a:sym typeface="Arial"/>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8" name="Google Shape;8;p2"/>
          <p:cNvSpPr txBox="1"/>
          <p:nvPr>
            <p:ph idx="1" type="body"/>
          </p:nvPr>
        </p:nvSpPr>
        <p:spPr>
          <a:xfrm>
            <a:off x="348343"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9" name="Google Shape;9;p2"/>
          <p:cNvSpPr txBox="1"/>
          <p:nvPr>
            <p:ph idx="2" type="body"/>
          </p:nvPr>
        </p:nvSpPr>
        <p:spPr>
          <a:xfrm>
            <a:off x="348343" y="2819400"/>
            <a:ext cx="6792685" cy="43434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0" name="Google Shape;10;p2"/>
          <p:cNvSpPr txBox="1"/>
          <p:nvPr>
            <p:ph idx="3" type="body"/>
          </p:nvPr>
        </p:nvSpPr>
        <p:spPr>
          <a:xfrm>
            <a:off x="348343" y="73152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1" name="Google Shape;11;p2"/>
          <p:cNvSpPr txBox="1"/>
          <p:nvPr>
            <p:ph idx="4" type="body"/>
          </p:nvPr>
        </p:nvSpPr>
        <p:spPr>
          <a:xfrm>
            <a:off x="348343" y="80010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2" name="Google Shape;12;p2"/>
          <p:cNvSpPr txBox="1"/>
          <p:nvPr>
            <p:ph idx="5" type="body"/>
          </p:nvPr>
        </p:nvSpPr>
        <p:spPr>
          <a:xfrm>
            <a:off x="348343"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3" name="Google Shape;13;p2"/>
          <p:cNvSpPr txBox="1"/>
          <p:nvPr>
            <p:ph idx="6" type="body"/>
          </p:nvPr>
        </p:nvSpPr>
        <p:spPr>
          <a:xfrm>
            <a:off x="348343" y="124968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4" name="Google Shape;14;p2"/>
          <p:cNvSpPr txBox="1"/>
          <p:nvPr>
            <p:ph idx="7" type="body"/>
          </p:nvPr>
        </p:nvSpPr>
        <p:spPr>
          <a:xfrm>
            <a:off x="7576458"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5" name="Google Shape;15;p2"/>
          <p:cNvSpPr txBox="1"/>
          <p:nvPr>
            <p:ph idx="8" type="body"/>
          </p:nvPr>
        </p:nvSpPr>
        <p:spPr>
          <a:xfrm>
            <a:off x="14804572" y="12496800"/>
            <a:ext cx="6792685" cy="36576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6" name="Google Shape;16;p2"/>
          <p:cNvSpPr txBox="1"/>
          <p:nvPr>
            <p:ph idx="9" type="body"/>
          </p:nvPr>
        </p:nvSpPr>
        <p:spPr>
          <a:xfrm>
            <a:off x="14804572"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7" name="Google Shape;17;p2"/>
          <p:cNvSpPr txBox="1"/>
          <p:nvPr>
            <p:ph idx="13" type="body"/>
          </p:nvPr>
        </p:nvSpPr>
        <p:spPr>
          <a:xfrm>
            <a:off x="14804572" y="2819400"/>
            <a:ext cx="6792685" cy="88392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8" name="Google Shape;18;p2"/>
          <p:cNvSpPr txBox="1"/>
          <p:nvPr>
            <p:ph idx="14" type="body"/>
          </p:nvPr>
        </p:nvSpPr>
        <p:spPr>
          <a:xfrm>
            <a:off x="14804572"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9" name="Google Shape;19;p2"/>
          <p:cNvSpPr txBox="1"/>
          <p:nvPr>
            <p:ph idx="15" type="body"/>
          </p:nvPr>
        </p:nvSpPr>
        <p:spPr>
          <a:xfrm>
            <a:off x="7576458" y="2819400"/>
            <a:ext cx="6792685" cy="13335001"/>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0" name="Google Shape;20;p2"/>
          <p:cNvSpPr/>
          <p:nvPr>
            <p:ph idx="16" type="pic"/>
          </p:nvPr>
        </p:nvSpPr>
        <p:spPr>
          <a:xfrm>
            <a:off x="609602"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1" name="Google Shape;21;p2"/>
          <p:cNvSpPr/>
          <p:nvPr>
            <p:ph idx="17" type="pic"/>
          </p:nvPr>
        </p:nvSpPr>
        <p:spPr>
          <a:xfrm>
            <a:off x="19855545"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2" name="Google Shape;22;p2"/>
          <p:cNvSpPr/>
          <p:nvPr>
            <p:ph idx="18" type="chart"/>
          </p:nvPr>
        </p:nvSpPr>
        <p:spPr>
          <a:xfrm>
            <a:off x="8098974" y="8077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3" name="Google Shape;23;p2"/>
          <p:cNvSpPr/>
          <p:nvPr>
            <p:ph idx="19" type="chart"/>
          </p:nvPr>
        </p:nvSpPr>
        <p:spPr>
          <a:xfrm>
            <a:off x="8098974" y="12268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2"/>
          <p:cNvPicPr preferRelativeResize="0"/>
          <p:nvPr/>
        </p:nvPicPr>
        <p:blipFill rotWithShape="1">
          <a:blip r:embed="rId2">
            <a:alphaModFix/>
          </a:blip>
          <a:srcRect b="0" l="0" r="0" t="0"/>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 Id="rId4" Type="http://schemas.openxmlformats.org/officeDocument/2006/relationships/image" Target="../media/image3.png"/><Relationship Id="rId5"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 name="Shape 28"/>
        <p:cNvGrpSpPr/>
        <p:nvPr/>
      </p:nvGrpSpPr>
      <p:grpSpPr>
        <a:xfrm>
          <a:off x="0" y="0"/>
          <a:ext cx="0" cy="0"/>
          <a:chOff x="0" y="0"/>
          <a:chExt cx="0" cy="0"/>
        </a:xfrm>
      </p:grpSpPr>
      <p:sp>
        <p:nvSpPr>
          <p:cNvPr id="29" name="Google Shape;29;p3"/>
          <p:cNvSpPr txBox="1"/>
          <p:nvPr>
            <p:ph type="title"/>
          </p:nvPr>
        </p:nvSpPr>
        <p:spPr>
          <a:xfrm>
            <a:off x="348343" y="304800"/>
            <a:ext cx="21249000" cy="1676400"/>
          </a:xfrm>
          <a:prstGeom prst="rect">
            <a:avLst/>
          </a:prstGeom>
          <a:solidFill>
            <a:srgbClr val="6AA84F"/>
          </a:solidFill>
          <a:ln cap="flat" cmpd="sng" w="9525">
            <a:solidFill>
              <a:srgbClr val="09306B"/>
            </a:solidFill>
            <a:prstDash val="solid"/>
            <a:round/>
            <a:headEnd len="sm" w="sm" type="none"/>
            <a:tailEnd len="sm" w="sm" type="none"/>
          </a:ln>
        </p:spPr>
        <p:txBody>
          <a:bodyPr anchorCtr="1" anchor="ctr" bIns="39175" lIns="78350" spcFirstLastPara="1" rIns="78350" wrap="square" tIns="39175">
            <a:noAutofit/>
          </a:bodyPr>
          <a:lstStyle/>
          <a:p>
            <a:pPr indent="457200" lvl="0" marL="0" marR="0" rtl="0" algn="ctr">
              <a:spcBef>
                <a:spcPts val="0"/>
              </a:spcBef>
              <a:spcAft>
                <a:spcPts val="0"/>
              </a:spcAft>
              <a:buClr>
                <a:schemeClr val="lt1"/>
              </a:buClr>
              <a:buFont typeface="Arial"/>
              <a:buNone/>
            </a:pPr>
            <a:r>
              <a:rPr lang="en-US" sz="3000"/>
              <a:t>Fractured Families:The Effects of Paternal Incarceration</a:t>
            </a:r>
            <a:endParaRPr sz="3000"/>
          </a:p>
          <a:p>
            <a:pPr indent="0" lvl="0" marL="0" marR="0" rtl="0" algn="ctr">
              <a:spcBef>
                <a:spcPts val="0"/>
              </a:spcBef>
              <a:spcAft>
                <a:spcPts val="0"/>
              </a:spcAft>
              <a:buClr>
                <a:schemeClr val="lt1"/>
              </a:buClr>
              <a:buFont typeface="Arial"/>
              <a:buNone/>
            </a:pPr>
            <a:r>
              <a:t/>
            </a:r>
            <a:endParaRPr b="0" sz="2400"/>
          </a:p>
          <a:p>
            <a:pPr indent="0" lvl="0" marL="0" marR="0" rtl="0" algn="ctr">
              <a:spcBef>
                <a:spcPts val="0"/>
              </a:spcBef>
              <a:spcAft>
                <a:spcPts val="0"/>
              </a:spcAft>
              <a:buClr>
                <a:schemeClr val="lt1"/>
              </a:buClr>
              <a:buFont typeface="Arial"/>
              <a:buNone/>
            </a:pPr>
            <a:r>
              <a:rPr b="0" lang="en-US" sz="2400"/>
              <a:t>Genevieve Furges || C. E. Jordan </a:t>
            </a:r>
            <a:r>
              <a:rPr b="0" lang="en-US" sz="2400"/>
              <a:t>High School</a:t>
            </a:r>
            <a:endParaRPr b="0" i="0" sz="2400" u="none" cap="none" strike="noStrike">
              <a:solidFill>
                <a:schemeClr val="lt1"/>
              </a:solidFill>
            </a:endParaRPr>
          </a:p>
        </p:txBody>
      </p:sp>
      <p:sp>
        <p:nvSpPr>
          <p:cNvPr id="30" name="Google Shape;30;p3"/>
          <p:cNvSpPr txBox="1"/>
          <p:nvPr>
            <p:ph idx="1" type="body"/>
          </p:nvPr>
        </p:nvSpPr>
        <p:spPr>
          <a:xfrm>
            <a:off x="348343" y="2133600"/>
            <a:ext cx="6792685" cy="533400"/>
          </a:xfrm>
          <a:prstGeom prst="rect">
            <a:avLst/>
          </a:prstGeom>
          <a:solidFill>
            <a:srgbClr val="38761D"/>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a:t>Introduction</a:t>
            </a:r>
            <a:endParaRPr b="1" i="0" sz="2100" u="none" cap="none" strike="noStrike">
              <a:solidFill>
                <a:schemeClr val="lt1"/>
              </a:solidFill>
              <a:latin typeface="Arial"/>
              <a:ea typeface="Arial"/>
              <a:cs typeface="Arial"/>
              <a:sym typeface="Arial"/>
            </a:endParaRPr>
          </a:p>
        </p:txBody>
      </p:sp>
      <p:sp>
        <p:nvSpPr>
          <p:cNvPr id="31" name="Google Shape;31;p3"/>
          <p:cNvSpPr txBox="1"/>
          <p:nvPr>
            <p:ph idx="2" type="body"/>
          </p:nvPr>
        </p:nvSpPr>
        <p:spPr>
          <a:xfrm>
            <a:off x="348350" y="2667000"/>
            <a:ext cx="6792600" cy="2668200"/>
          </a:xfrm>
          <a:prstGeom prst="rect">
            <a:avLst/>
          </a:prstGeom>
          <a:noFill/>
          <a:ln>
            <a:noFill/>
          </a:ln>
        </p:spPr>
        <p:txBody>
          <a:bodyPr anchorCtr="0" anchor="t" bIns="39175" lIns="78350" spcFirstLastPara="1" rIns="78350" wrap="square" tIns="39175">
            <a:noAutofit/>
          </a:bodyPr>
          <a:lstStyle/>
          <a:p>
            <a:pPr indent="0" lvl="0" marL="0" rtl="0" algn="l">
              <a:lnSpc>
                <a:spcPct val="100000"/>
              </a:lnSpc>
              <a:spcBef>
                <a:spcPts val="0"/>
              </a:spcBef>
              <a:spcAft>
                <a:spcPts val="0"/>
              </a:spcAft>
              <a:buClr>
                <a:schemeClr val="dk1"/>
              </a:buClr>
              <a:buSzPts val="1100"/>
              <a:buFont typeface="Arial"/>
              <a:buNone/>
            </a:pPr>
            <a:r>
              <a:rPr lang="en-US" sz="2000">
                <a:latin typeface="Arial"/>
                <a:ea typeface="Arial"/>
                <a:cs typeface="Arial"/>
                <a:sym typeface="Arial"/>
              </a:rPr>
              <a:t>As incarceration rates grow, the number of children exposed to paternal incarceration increases. The United States has the highest prison population in the world. Unfortunately, African American men are significantly more likely to be imprisoned compared to other marginalized groups. Child Trends, a national nonprofit, found</a:t>
            </a:r>
            <a:r>
              <a:rPr lang="en-US" sz="2000">
                <a:latin typeface="Arial"/>
                <a:ea typeface="Arial"/>
                <a:cs typeface="Arial"/>
                <a:sym typeface="Arial"/>
              </a:rPr>
              <a:t> th</a:t>
            </a:r>
            <a:r>
              <a:rPr lang="en-US" sz="2000">
                <a:latin typeface="Arial"/>
                <a:ea typeface="Arial"/>
                <a:cs typeface="Arial"/>
                <a:sym typeface="Arial"/>
              </a:rPr>
              <a:t>at one out of nine children has had a parent in prison. </a:t>
            </a:r>
            <a:r>
              <a:rPr b="1" lang="en-US" sz="2000">
                <a:latin typeface="Arial"/>
                <a:ea typeface="Arial"/>
                <a:cs typeface="Arial"/>
                <a:sym typeface="Arial"/>
              </a:rPr>
              <a:t>How does the incarnation of a Black father impact their children and their family structure?</a:t>
            </a:r>
            <a:endParaRPr b="1" sz="2000">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t/>
            </a:r>
            <a:endParaRPr sz="1100">
              <a:latin typeface="Arial"/>
              <a:ea typeface="Arial"/>
              <a:cs typeface="Arial"/>
              <a:sym typeface="Arial"/>
            </a:endParaRPr>
          </a:p>
          <a:p>
            <a:pPr indent="457200" lvl="0" marL="0" marR="0" rtl="0" algn="l">
              <a:spcBef>
                <a:spcPts val="0"/>
              </a:spcBef>
              <a:spcAft>
                <a:spcPts val="0"/>
              </a:spcAft>
              <a:buClr>
                <a:schemeClr val="dk1"/>
              </a:buClr>
              <a:buFont typeface="Arial"/>
              <a:buNone/>
            </a:pPr>
            <a:r>
              <a:t/>
            </a:r>
            <a:endParaRPr sz="1800">
              <a:latin typeface="Arial"/>
              <a:ea typeface="Arial"/>
              <a:cs typeface="Arial"/>
              <a:sym typeface="Arial"/>
            </a:endParaRPr>
          </a:p>
        </p:txBody>
      </p:sp>
      <p:sp>
        <p:nvSpPr>
          <p:cNvPr id="32" name="Google Shape;32;p3"/>
          <p:cNvSpPr txBox="1"/>
          <p:nvPr>
            <p:ph idx="3" type="body"/>
          </p:nvPr>
        </p:nvSpPr>
        <p:spPr>
          <a:xfrm>
            <a:off x="348343" y="5487600"/>
            <a:ext cx="6792600" cy="533400"/>
          </a:xfrm>
          <a:prstGeom prst="rect">
            <a:avLst/>
          </a:prstGeom>
          <a:solidFill>
            <a:srgbClr val="38761D"/>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a:t>Background</a:t>
            </a:r>
            <a:endParaRPr b="1" i="0" sz="2100" u="none" cap="none" strike="noStrike">
              <a:solidFill>
                <a:schemeClr val="lt1"/>
              </a:solidFill>
              <a:latin typeface="Arial"/>
              <a:ea typeface="Arial"/>
              <a:cs typeface="Arial"/>
              <a:sym typeface="Arial"/>
            </a:endParaRPr>
          </a:p>
        </p:txBody>
      </p:sp>
      <p:sp>
        <p:nvSpPr>
          <p:cNvPr id="33" name="Google Shape;33;p3"/>
          <p:cNvSpPr txBox="1"/>
          <p:nvPr>
            <p:ph idx="4" type="body"/>
          </p:nvPr>
        </p:nvSpPr>
        <p:spPr>
          <a:xfrm>
            <a:off x="348350" y="6097200"/>
            <a:ext cx="6792600" cy="3452100"/>
          </a:xfrm>
          <a:prstGeom prst="rect">
            <a:avLst/>
          </a:prstGeom>
          <a:noFill/>
          <a:ln>
            <a:noFill/>
          </a:ln>
        </p:spPr>
        <p:txBody>
          <a:bodyPr anchorCtr="0" anchor="t" bIns="39175" lIns="78350" spcFirstLastPara="1" rIns="78350" wrap="square" tIns="39175">
            <a:noAutofit/>
          </a:bodyPr>
          <a:lstStyle/>
          <a:p>
            <a:pPr indent="0" lvl="0" marL="0" rtl="0" algn="l">
              <a:lnSpc>
                <a:spcPct val="100000"/>
              </a:lnSpc>
              <a:spcBef>
                <a:spcPts val="0"/>
              </a:spcBef>
              <a:spcAft>
                <a:spcPts val="0"/>
              </a:spcAft>
              <a:buClr>
                <a:schemeClr val="dk1"/>
              </a:buClr>
              <a:buSzPts val="1100"/>
              <a:buFont typeface="Arial"/>
              <a:buNone/>
            </a:pPr>
            <a:r>
              <a:rPr lang="en-US" sz="2000">
                <a:latin typeface="Arial"/>
                <a:ea typeface="Arial"/>
                <a:cs typeface="Arial"/>
                <a:sym typeface="Arial"/>
              </a:rPr>
              <a:t>The term Parental Incarceration “refers to </a:t>
            </a:r>
            <a:r>
              <a:rPr lang="en-US" sz="2000">
                <a:solidFill>
                  <a:srgbClr val="111111"/>
                </a:solidFill>
                <a:latin typeface="Arial"/>
                <a:ea typeface="Arial"/>
                <a:cs typeface="Arial"/>
                <a:sym typeface="Arial"/>
              </a:rPr>
              <a:t>any kind of custodial confinement of a parent by the criminal justice system.”</a:t>
            </a:r>
            <a:endParaRPr sz="2000">
              <a:solidFill>
                <a:srgbClr val="111111"/>
              </a:solidFill>
              <a:latin typeface="Arial"/>
              <a:ea typeface="Arial"/>
              <a:cs typeface="Arial"/>
              <a:sym typeface="Arial"/>
            </a:endParaRPr>
          </a:p>
          <a:p>
            <a:pPr indent="0" lvl="0" marL="0" rtl="0" algn="l">
              <a:lnSpc>
                <a:spcPct val="100000"/>
              </a:lnSpc>
              <a:spcBef>
                <a:spcPts val="0"/>
              </a:spcBef>
              <a:spcAft>
                <a:spcPts val="0"/>
              </a:spcAft>
              <a:buClr>
                <a:schemeClr val="dk1"/>
              </a:buClr>
              <a:buSzPts val="1100"/>
              <a:buFont typeface="Arial"/>
              <a:buNone/>
            </a:pPr>
            <a:r>
              <a:rPr lang="en-US" sz="2000">
                <a:latin typeface="Arial"/>
                <a:ea typeface="Arial"/>
                <a:cs typeface="Arial"/>
                <a:sym typeface="Arial"/>
              </a:rPr>
              <a:t>According to a study done at Texas A and M University and Northeastern University, i</a:t>
            </a:r>
            <a:r>
              <a:rPr lang="en-US" sz="2000">
                <a:latin typeface="Arial"/>
                <a:ea typeface="Arial"/>
                <a:cs typeface="Arial"/>
                <a:sym typeface="Arial"/>
              </a:rPr>
              <a:t>ncarceration is steadily increasing in the US population compared to the 1970s, when incarceration was rare.</a:t>
            </a:r>
            <a:r>
              <a:rPr lang="en-US" sz="2000">
                <a:latin typeface="Arial"/>
                <a:ea typeface="Arial"/>
                <a:cs typeface="Arial"/>
                <a:sym typeface="Arial"/>
              </a:rPr>
              <a:t> M</a:t>
            </a:r>
            <a:r>
              <a:rPr lang="en-US" sz="2000">
                <a:latin typeface="Arial"/>
                <a:ea typeface="Arial"/>
                <a:cs typeface="Arial"/>
                <a:sym typeface="Arial"/>
              </a:rPr>
              <a:t>en make up 93% of the prison population. The rate of incarceration for </a:t>
            </a:r>
            <a:r>
              <a:rPr lang="en-US" sz="2000">
                <a:latin typeface="Arial"/>
                <a:ea typeface="Arial"/>
                <a:cs typeface="Arial"/>
                <a:sym typeface="Arial"/>
              </a:rPr>
              <a:t>Black</a:t>
            </a:r>
            <a:r>
              <a:rPr lang="en-US" sz="2000">
                <a:latin typeface="Arial"/>
                <a:ea typeface="Arial"/>
                <a:cs typeface="Arial"/>
                <a:sym typeface="Arial"/>
              </a:rPr>
              <a:t> men is seven times more likely than white men. Similarly, Black women are three times more likely to become incarcerated than white women. In 2011, about half of the prison population left behind at least one child. These rates are proportionately distributed by race and ethnicity.  Paternal incarceration is experienced by 6.7–11% of Black children.</a:t>
            </a:r>
            <a:endParaRPr sz="2000">
              <a:latin typeface="Arial"/>
              <a:ea typeface="Arial"/>
              <a:cs typeface="Arial"/>
              <a:sym typeface="Arial"/>
            </a:endParaRPr>
          </a:p>
        </p:txBody>
      </p:sp>
      <p:sp>
        <p:nvSpPr>
          <p:cNvPr id="34" name="Google Shape;34;p3"/>
          <p:cNvSpPr txBox="1"/>
          <p:nvPr>
            <p:ph idx="5" type="body"/>
          </p:nvPr>
        </p:nvSpPr>
        <p:spPr>
          <a:xfrm>
            <a:off x="348362" y="10696350"/>
            <a:ext cx="6792600" cy="533400"/>
          </a:xfrm>
          <a:prstGeom prst="rect">
            <a:avLst/>
          </a:prstGeom>
          <a:solidFill>
            <a:srgbClr val="38761D"/>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a:t>Methodology</a:t>
            </a:r>
            <a:endParaRPr b="1" i="0" sz="2100" u="none" cap="none" strike="noStrike">
              <a:solidFill>
                <a:schemeClr val="lt1"/>
              </a:solidFill>
              <a:latin typeface="Arial"/>
              <a:ea typeface="Arial"/>
              <a:cs typeface="Arial"/>
              <a:sym typeface="Arial"/>
            </a:endParaRPr>
          </a:p>
        </p:txBody>
      </p:sp>
      <p:sp>
        <p:nvSpPr>
          <p:cNvPr id="35" name="Google Shape;35;p3"/>
          <p:cNvSpPr txBox="1"/>
          <p:nvPr>
            <p:ph idx="6" type="body"/>
          </p:nvPr>
        </p:nvSpPr>
        <p:spPr>
          <a:xfrm>
            <a:off x="349693" y="11229750"/>
            <a:ext cx="6792600" cy="3657600"/>
          </a:xfrm>
          <a:prstGeom prst="rect">
            <a:avLst/>
          </a:prstGeom>
          <a:noFill/>
          <a:ln>
            <a:noFill/>
          </a:ln>
        </p:spPr>
        <p:txBody>
          <a:bodyPr anchorCtr="0" anchor="t" bIns="39175" lIns="78350" spcFirstLastPara="1" rIns="78350" wrap="square" tIns="39175">
            <a:noAutofit/>
          </a:bodyPr>
          <a:lstStyle/>
          <a:p>
            <a:pPr indent="0" lvl="0" marL="0" rtl="0" algn="l">
              <a:lnSpc>
                <a:spcPct val="100000"/>
              </a:lnSpc>
              <a:spcBef>
                <a:spcPts val="0"/>
              </a:spcBef>
              <a:spcAft>
                <a:spcPts val="0"/>
              </a:spcAft>
              <a:buClr>
                <a:schemeClr val="dk1"/>
              </a:buClr>
              <a:buSzPts val="1100"/>
              <a:buFont typeface="Arial"/>
              <a:buNone/>
            </a:pPr>
            <a:r>
              <a:rPr lang="en-US" sz="2000">
                <a:latin typeface="Arial"/>
                <a:ea typeface="Arial"/>
                <a:cs typeface="Arial"/>
                <a:sym typeface="Arial"/>
              </a:rPr>
              <a:t>When I was researching this topic, I used sources from Proquest, found through the Duke Library database. There was a large number of studies about parental incarceration, but very little specifically about Black fathers incarcerated. The majority of the studies I've found consisted of qualitative data through interviews and observation. Many of the sources I reviewed described the effects of paternal incarceration and maternal incarceration, the incarceration of a child's mother. Throughout the process of collecting sources, many articles addressed certain limitations. One of the main limitations is the difficulty of measuring the lasting effects of parental incarceration. A study from the University of Chicago addressed that many children in a data pool were living in stressful living environments. This made it difficult to determine if impacts were coming from their environment or paternal incarceration. </a:t>
            </a:r>
            <a:endParaRPr sz="2000">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t/>
            </a:r>
            <a:endParaRPr sz="1100">
              <a:latin typeface="Arial"/>
              <a:ea typeface="Arial"/>
              <a:cs typeface="Arial"/>
              <a:sym typeface="Arial"/>
            </a:endParaRPr>
          </a:p>
          <a:p>
            <a:pPr indent="0" lvl="0" marL="0" marR="0" rtl="0" algn="l">
              <a:lnSpc>
                <a:spcPct val="100000"/>
              </a:lnSpc>
              <a:spcBef>
                <a:spcPts val="0"/>
              </a:spcBef>
              <a:spcAft>
                <a:spcPts val="0"/>
              </a:spcAft>
              <a:buClr>
                <a:schemeClr val="dk1"/>
              </a:buClr>
              <a:buFont typeface="Arial"/>
              <a:buNone/>
            </a:pPr>
            <a:r>
              <a:t/>
            </a:r>
            <a:endParaRPr sz="1800">
              <a:latin typeface="Arial"/>
              <a:ea typeface="Arial"/>
              <a:cs typeface="Arial"/>
              <a:sym typeface="Arial"/>
            </a:endParaRPr>
          </a:p>
        </p:txBody>
      </p:sp>
      <p:sp>
        <p:nvSpPr>
          <p:cNvPr id="36" name="Google Shape;36;p3"/>
          <p:cNvSpPr txBox="1"/>
          <p:nvPr>
            <p:ph idx="7" type="body"/>
          </p:nvPr>
        </p:nvSpPr>
        <p:spPr>
          <a:xfrm>
            <a:off x="7576450" y="2133600"/>
            <a:ext cx="14019300" cy="533400"/>
          </a:xfrm>
          <a:prstGeom prst="rect">
            <a:avLst/>
          </a:prstGeom>
          <a:solidFill>
            <a:srgbClr val="38761D"/>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a:t>Data/Results</a:t>
            </a:r>
            <a:endParaRPr b="1" i="0" sz="2100" u="none" cap="none" strike="noStrike">
              <a:solidFill>
                <a:schemeClr val="lt1"/>
              </a:solidFill>
              <a:latin typeface="Arial"/>
              <a:ea typeface="Arial"/>
              <a:cs typeface="Arial"/>
              <a:sym typeface="Arial"/>
            </a:endParaRPr>
          </a:p>
        </p:txBody>
      </p:sp>
      <p:sp>
        <p:nvSpPr>
          <p:cNvPr id="37" name="Google Shape;37;p3"/>
          <p:cNvSpPr txBox="1"/>
          <p:nvPr>
            <p:ph idx="9" type="body"/>
          </p:nvPr>
        </p:nvSpPr>
        <p:spPr>
          <a:xfrm>
            <a:off x="14803097" y="11626350"/>
            <a:ext cx="6792600" cy="533400"/>
          </a:xfrm>
          <a:prstGeom prst="rect">
            <a:avLst/>
          </a:prstGeom>
          <a:solidFill>
            <a:srgbClr val="38761D"/>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a:t>Conclusion</a:t>
            </a:r>
            <a:endParaRPr b="1" i="0" sz="2100" u="none" cap="none" strike="noStrike">
              <a:solidFill>
                <a:schemeClr val="lt1"/>
              </a:solidFill>
              <a:latin typeface="Arial"/>
              <a:ea typeface="Arial"/>
              <a:cs typeface="Arial"/>
              <a:sym typeface="Arial"/>
            </a:endParaRPr>
          </a:p>
        </p:txBody>
      </p:sp>
      <p:sp>
        <p:nvSpPr>
          <p:cNvPr id="38" name="Google Shape;38;p3"/>
          <p:cNvSpPr txBox="1"/>
          <p:nvPr>
            <p:ph idx="13" type="body"/>
          </p:nvPr>
        </p:nvSpPr>
        <p:spPr>
          <a:xfrm>
            <a:off x="14803100" y="12270600"/>
            <a:ext cx="6792600" cy="3452100"/>
          </a:xfrm>
          <a:prstGeom prst="rect">
            <a:avLst/>
          </a:prstGeom>
          <a:noFill/>
          <a:ln>
            <a:noFill/>
          </a:ln>
        </p:spPr>
        <p:txBody>
          <a:bodyPr anchorCtr="0" anchor="t" bIns="39175" lIns="78350" spcFirstLastPara="1" rIns="78350" wrap="square" tIns="39175">
            <a:noAutofit/>
          </a:bodyPr>
          <a:lstStyle/>
          <a:p>
            <a:pPr indent="0" lvl="0" marL="0" marR="0" rtl="0" algn="l">
              <a:spcBef>
                <a:spcPts val="0"/>
              </a:spcBef>
              <a:spcAft>
                <a:spcPts val="0"/>
              </a:spcAft>
              <a:buClr>
                <a:schemeClr val="dk1"/>
              </a:buClr>
              <a:buSzPts val="1400"/>
              <a:buFont typeface="Arial"/>
              <a:buNone/>
            </a:pPr>
            <a:r>
              <a:rPr lang="en-US" sz="2000">
                <a:latin typeface="Arial"/>
                <a:ea typeface="Arial"/>
                <a:cs typeface="Arial"/>
                <a:sym typeface="Arial"/>
              </a:rPr>
              <a:t>Although many children are negatively impacted by paternal incarceration, this does not mean these children can not succeed. Most children in this situation turn to extra-curricular activities like sports, theatre, and the church as coping mechanisms. Children with incarcerated parents have found active support systems in their life. Many organizations provide resources to help these families combat these hardships. Some may argue that these effects are the fault of the fathers and their poor actions. But the high incarceration rates of Black fathers show the fruits of an unjust, biased, and racist system that disproportionately punishes Black fathers and their descendants for generations. </a:t>
            </a:r>
            <a:endParaRPr i="0" sz="2000" u="none" cap="none" strike="noStrike">
              <a:solidFill>
                <a:schemeClr val="dk1"/>
              </a:solidFill>
              <a:latin typeface="Arial"/>
              <a:ea typeface="Arial"/>
              <a:cs typeface="Arial"/>
              <a:sym typeface="Arial"/>
            </a:endParaRPr>
          </a:p>
        </p:txBody>
      </p:sp>
      <p:sp>
        <p:nvSpPr>
          <p:cNvPr id="39" name="Google Shape;39;p3"/>
          <p:cNvSpPr txBox="1"/>
          <p:nvPr>
            <p:ph idx="15" type="body"/>
          </p:nvPr>
        </p:nvSpPr>
        <p:spPr>
          <a:xfrm>
            <a:off x="7576400" y="2819399"/>
            <a:ext cx="6792600" cy="13140000"/>
          </a:xfrm>
          <a:prstGeom prst="rect">
            <a:avLst/>
          </a:prstGeom>
          <a:noFill/>
          <a:ln>
            <a:noFill/>
          </a:ln>
        </p:spPr>
        <p:txBody>
          <a:bodyPr anchorCtr="0" anchor="t" bIns="39175" lIns="78350" spcFirstLastPara="1" rIns="78350" wrap="square" tIns="39175">
            <a:noAutofit/>
          </a:bodyPr>
          <a:lstStyle/>
          <a:p>
            <a:pPr indent="0" lvl="0" marL="0" rtl="0" algn="l">
              <a:lnSpc>
                <a:spcPct val="100000"/>
              </a:lnSpc>
              <a:spcBef>
                <a:spcPts val="0"/>
              </a:spcBef>
              <a:spcAft>
                <a:spcPts val="0"/>
              </a:spcAft>
              <a:buClr>
                <a:schemeClr val="dk1"/>
              </a:buClr>
              <a:buSzPts val="1100"/>
              <a:buFont typeface="Arial"/>
              <a:buNone/>
            </a:pPr>
            <a:r>
              <a:rPr lang="en-US" sz="2000">
                <a:latin typeface="Arial"/>
                <a:ea typeface="Arial"/>
                <a:cs typeface="Arial"/>
                <a:sym typeface="Arial"/>
              </a:rPr>
              <a:t>Paternal incarceration greatly impacts a child and their family's well being. It can affect them socially, financially, mentally, and emotionally.</a:t>
            </a:r>
            <a:endParaRPr sz="2000">
              <a:latin typeface="Arial"/>
              <a:ea typeface="Arial"/>
              <a:cs typeface="Arial"/>
              <a:sym typeface="Arial"/>
            </a:endParaRPr>
          </a:p>
          <a:p>
            <a:pPr indent="0" lvl="0" marL="0" rtl="0" algn="l">
              <a:lnSpc>
                <a:spcPct val="100000"/>
              </a:lnSpc>
              <a:spcBef>
                <a:spcPts val="0"/>
              </a:spcBef>
              <a:spcAft>
                <a:spcPts val="0"/>
              </a:spcAft>
              <a:buClr>
                <a:schemeClr val="dk1"/>
              </a:buClr>
              <a:buSzPts val="1100"/>
              <a:buFont typeface="Arial"/>
              <a:buNone/>
            </a:pPr>
            <a:r>
              <a:rPr b="1" lang="en-US" sz="2000">
                <a:latin typeface="Arial"/>
                <a:ea typeface="Arial"/>
                <a:cs typeface="Arial"/>
                <a:sym typeface="Arial"/>
              </a:rPr>
              <a:t>Social Impacts</a:t>
            </a:r>
            <a:endParaRPr b="1" sz="2000">
              <a:latin typeface="Arial"/>
              <a:ea typeface="Arial"/>
              <a:cs typeface="Arial"/>
              <a:sym typeface="Arial"/>
            </a:endParaRPr>
          </a:p>
          <a:p>
            <a:pPr indent="-355600" lvl="0" marL="457200" rtl="0" algn="l">
              <a:lnSpc>
                <a:spcPct val="100000"/>
              </a:lnSpc>
              <a:spcBef>
                <a:spcPts val="0"/>
              </a:spcBef>
              <a:spcAft>
                <a:spcPts val="0"/>
              </a:spcAft>
              <a:buSzPts val="2000"/>
              <a:buFont typeface="Arial"/>
              <a:buChar char="●"/>
            </a:pPr>
            <a:r>
              <a:rPr lang="en-US" sz="2000">
                <a:latin typeface="Arial"/>
                <a:ea typeface="Arial"/>
                <a:cs typeface="Arial"/>
                <a:sym typeface="Arial"/>
              </a:rPr>
              <a:t>Affects their relationships with friends and family because of the social stigma related to incarceration in the US.</a:t>
            </a:r>
            <a:endParaRPr sz="2000">
              <a:latin typeface="Arial"/>
              <a:ea typeface="Arial"/>
              <a:cs typeface="Arial"/>
              <a:sym typeface="Arial"/>
            </a:endParaRPr>
          </a:p>
          <a:p>
            <a:pPr indent="-355600" lvl="0" marL="457200" rtl="0" algn="l">
              <a:lnSpc>
                <a:spcPct val="100000"/>
              </a:lnSpc>
              <a:spcBef>
                <a:spcPts val="0"/>
              </a:spcBef>
              <a:spcAft>
                <a:spcPts val="0"/>
              </a:spcAft>
              <a:buSzPts val="2000"/>
              <a:buFont typeface="Arial"/>
              <a:buChar char="●"/>
            </a:pPr>
            <a:r>
              <a:rPr lang="en-US" sz="2000">
                <a:latin typeface="Arial"/>
                <a:ea typeface="Arial"/>
                <a:cs typeface="Arial"/>
                <a:sym typeface="Arial"/>
              </a:rPr>
              <a:t>It is more difficult to trust people-impacting relationships</a:t>
            </a:r>
            <a:endParaRPr sz="2000">
              <a:latin typeface="Arial"/>
              <a:ea typeface="Arial"/>
              <a:cs typeface="Arial"/>
              <a:sym typeface="Arial"/>
            </a:endParaRPr>
          </a:p>
          <a:p>
            <a:pPr indent="-355600" lvl="0" marL="457200" rtl="0" algn="l">
              <a:lnSpc>
                <a:spcPct val="100000"/>
              </a:lnSpc>
              <a:spcBef>
                <a:spcPts val="0"/>
              </a:spcBef>
              <a:spcAft>
                <a:spcPts val="0"/>
              </a:spcAft>
              <a:buSzPts val="2000"/>
              <a:buFont typeface="Arial"/>
              <a:buChar char="●"/>
            </a:pPr>
            <a:r>
              <a:rPr lang="en-US" sz="2000">
                <a:latin typeface="Arial"/>
                <a:ea typeface="Arial"/>
                <a:cs typeface="Arial"/>
                <a:sym typeface="Arial"/>
              </a:rPr>
              <a:t>Social exclusion from being homeless or in foster care.</a:t>
            </a:r>
            <a:endParaRPr sz="2000">
              <a:latin typeface="Arial"/>
              <a:ea typeface="Arial"/>
              <a:cs typeface="Arial"/>
              <a:sym typeface="Arial"/>
            </a:endParaRPr>
          </a:p>
          <a:p>
            <a:pPr indent="-355600" lvl="0" marL="457200" rtl="0" algn="l">
              <a:lnSpc>
                <a:spcPct val="100000"/>
              </a:lnSpc>
              <a:spcBef>
                <a:spcPts val="0"/>
              </a:spcBef>
              <a:spcAft>
                <a:spcPts val="0"/>
              </a:spcAft>
              <a:buSzPts val="2000"/>
              <a:buFont typeface="Arial"/>
              <a:buChar char="●"/>
            </a:pPr>
            <a:r>
              <a:rPr lang="en-US" sz="2000">
                <a:latin typeface="Arial"/>
                <a:ea typeface="Arial"/>
                <a:cs typeface="Arial"/>
                <a:sym typeface="Arial"/>
              </a:rPr>
              <a:t>Caregivers can feel burdened with the responsibility of the child.</a:t>
            </a:r>
            <a:endParaRPr sz="2000">
              <a:latin typeface="Arial"/>
              <a:ea typeface="Arial"/>
              <a:cs typeface="Arial"/>
              <a:sym typeface="Arial"/>
            </a:endParaRPr>
          </a:p>
          <a:p>
            <a:pPr indent="-355600" lvl="0" marL="457200" rtl="0" algn="l">
              <a:lnSpc>
                <a:spcPct val="100000"/>
              </a:lnSpc>
              <a:spcBef>
                <a:spcPts val="0"/>
              </a:spcBef>
              <a:spcAft>
                <a:spcPts val="0"/>
              </a:spcAft>
              <a:buSzPts val="2000"/>
              <a:buFont typeface="Arial"/>
              <a:buChar char="●"/>
            </a:pPr>
            <a:r>
              <a:rPr lang="en-US" sz="2000">
                <a:latin typeface="Arial"/>
                <a:ea typeface="Arial"/>
                <a:cs typeface="Arial"/>
                <a:sym typeface="Arial"/>
              </a:rPr>
              <a:t>Often become withdrawn, anxious or isolated.</a:t>
            </a:r>
            <a:endParaRPr sz="2000">
              <a:latin typeface="Arial"/>
              <a:ea typeface="Arial"/>
              <a:cs typeface="Arial"/>
              <a:sym typeface="Arial"/>
            </a:endParaRPr>
          </a:p>
          <a:p>
            <a:pPr indent="0" lvl="0" marL="0" rtl="0" algn="l">
              <a:lnSpc>
                <a:spcPct val="100000"/>
              </a:lnSpc>
              <a:spcBef>
                <a:spcPts val="0"/>
              </a:spcBef>
              <a:spcAft>
                <a:spcPts val="0"/>
              </a:spcAft>
              <a:buClr>
                <a:schemeClr val="dk1"/>
              </a:buClr>
              <a:buSzPts val="1100"/>
              <a:buFont typeface="Arial"/>
              <a:buNone/>
            </a:pPr>
            <a:r>
              <a:rPr b="1" lang="en-US" sz="2000">
                <a:latin typeface="Arial"/>
                <a:ea typeface="Arial"/>
                <a:cs typeface="Arial"/>
                <a:sym typeface="Arial"/>
              </a:rPr>
              <a:t>Financial Impacts</a:t>
            </a:r>
            <a:endParaRPr b="1" sz="2000">
              <a:latin typeface="Arial"/>
              <a:ea typeface="Arial"/>
              <a:cs typeface="Arial"/>
              <a:sym typeface="Arial"/>
            </a:endParaRPr>
          </a:p>
          <a:p>
            <a:pPr indent="-355600" lvl="0" marL="457200" rtl="0" algn="l">
              <a:lnSpc>
                <a:spcPct val="100000"/>
              </a:lnSpc>
              <a:spcBef>
                <a:spcPts val="0"/>
              </a:spcBef>
              <a:spcAft>
                <a:spcPts val="0"/>
              </a:spcAft>
              <a:buSzPts val="2000"/>
              <a:buFont typeface="Arial"/>
              <a:buChar char="●"/>
            </a:pPr>
            <a:r>
              <a:rPr lang="en-US" sz="2000">
                <a:latin typeface="Arial"/>
                <a:ea typeface="Arial"/>
                <a:cs typeface="Arial"/>
                <a:sym typeface="Arial"/>
              </a:rPr>
              <a:t>Children experience food insecurity and poverty because of their fathers’ financial hardships.</a:t>
            </a:r>
            <a:endParaRPr sz="2000">
              <a:latin typeface="Arial"/>
              <a:ea typeface="Arial"/>
              <a:cs typeface="Arial"/>
              <a:sym typeface="Arial"/>
            </a:endParaRPr>
          </a:p>
          <a:p>
            <a:pPr indent="-355600" lvl="0" marL="457200" rtl="0" algn="l">
              <a:lnSpc>
                <a:spcPct val="100000"/>
              </a:lnSpc>
              <a:spcBef>
                <a:spcPts val="0"/>
              </a:spcBef>
              <a:spcAft>
                <a:spcPts val="0"/>
              </a:spcAft>
              <a:buSzPts val="2000"/>
              <a:buFont typeface="Arial"/>
              <a:buChar char="●"/>
            </a:pPr>
            <a:r>
              <a:rPr lang="en-US" sz="2000">
                <a:latin typeface="Arial"/>
                <a:ea typeface="Arial"/>
                <a:cs typeface="Arial"/>
                <a:sym typeface="Arial"/>
              </a:rPr>
              <a:t>Fathers will have difficulty providing financially because of the strain of finding employment and paying for legal fees and fines to defend themselves in court.</a:t>
            </a:r>
            <a:endParaRPr sz="2000">
              <a:latin typeface="Arial"/>
              <a:ea typeface="Arial"/>
              <a:cs typeface="Arial"/>
              <a:sym typeface="Arial"/>
            </a:endParaRPr>
          </a:p>
          <a:p>
            <a:pPr indent="0" lvl="0" marL="0" rtl="0" algn="l">
              <a:lnSpc>
                <a:spcPct val="100000"/>
              </a:lnSpc>
              <a:spcBef>
                <a:spcPts val="0"/>
              </a:spcBef>
              <a:spcAft>
                <a:spcPts val="0"/>
              </a:spcAft>
              <a:buNone/>
            </a:pPr>
            <a:r>
              <a:t/>
            </a:r>
            <a:endParaRPr sz="1800">
              <a:latin typeface="Arial"/>
              <a:ea typeface="Arial"/>
              <a:cs typeface="Arial"/>
              <a:sym typeface="Arial"/>
            </a:endParaRPr>
          </a:p>
          <a:p>
            <a:pPr indent="0" lvl="0" marL="0" rtl="0" algn="l">
              <a:lnSpc>
                <a:spcPct val="100000"/>
              </a:lnSpc>
              <a:spcBef>
                <a:spcPts val="0"/>
              </a:spcBef>
              <a:spcAft>
                <a:spcPts val="0"/>
              </a:spcAft>
              <a:buNone/>
            </a:pPr>
            <a:r>
              <a:t/>
            </a:r>
            <a:endParaRPr sz="1800">
              <a:latin typeface="Arial"/>
              <a:ea typeface="Arial"/>
              <a:cs typeface="Arial"/>
              <a:sym typeface="Arial"/>
            </a:endParaRPr>
          </a:p>
          <a:p>
            <a:pPr indent="0" lvl="0" marL="0" rtl="0" algn="l">
              <a:lnSpc>
                <a:spcPct val="100000"/>
              </a:lnSpc>
              <a:spcBef>
                <a:spcPts val="0"/>
              </a:spcBef>
              <a:spcAft>
                <a:spcPts val="0"/>
              </a:spcAft>
              <a:buNone/>
            </a:pPr>
            <a:r>
              <a:t/>
            </a:r>
            <a:endParaRPr sz="1800">
              <a:latin typeface="Arial"/>
              <a:ea typeface="Arial"/>
              <a:cs typeface="Arial"/>
              <a:sym typeface="Arial"/>
            </a:endParaRPr>
          </a:p>
          <a:p>
            <a:pPr indent="0" lvl="0" marL="0" rtl="0" algn="l">
              <a:lnSpc>
                <a:spcPct val="100000"/>
              </a:lnSpc>
              <a:spcBef>
                <a:spcPts val="0"/>
              </a:spcBef>
              <a:spcAft>
                <a:spcPts val="0"/>
              </a:spcAft>
              <a:buNone/>
            </a:pPr>
            <a:r>
              <a:t/>
            </a:r>
            <a:endParaRPr sz="1800">
              <a:latin typeface="Arial"/>
              <a:ea typeface="Arial"/>
              <a:cs typeface="Arial"/>
              <a:sym typeface="Arial"/>
            </a:endParaRPr>
          </a:p>
          <a:p>
            <a:pPr indent="0" lvl="0" marL="0" rtl="0" algn="l">
              <a:lnSpc>
                <a:spcPct val="100000"/>
              </a:lnSpc>
              <a:spcBef>
                <a:spcPts val="0"/>
              </a:spcBef>
              <a:spcAft>
                <a:spcPts val="0"/>
              </a:spcAft>
              <a:buNone/>
            </a:pPr>
            <a:r>
              <a:t/>
            </a:r>
            <a:endParaRPr sz="1800">
              <a:latin typeface="Arial"/>
              <a:ea typeface="Arial"/>
              <a:cs typeface="Arial"/>
              <a:sym typeface="Arial"/>
            </a:endParaRPr>
          </a:p>
          <a:p>
            <a:pPr indent="0" lvl="0" marL="0" rtl="0" algn="l">
              <a:lnSpc>
                <a:spcPct val="100000"/>
              </a:lnSpc>
              <a:spcBef>
                <a:spcPts val="0"/>
              </a:spcBef>
              <a:spcAft>
                <a:spcPts val="0"/>
              </a:spcAft>
              <a:buNone/>
            </a:pPr>
            <a:r>
              <a:t/>
            </a:r>
            <a:endParaRPr sz="1800">
              <a:latin typeface="Arial"/>
              <a:ea typeface="Arial"/>
              <a:cs typeface="Arial"/>
              <a:sym typeface="Arial"/>
            </a:endParaRPr>
          </a:p>
          <a:p>
            <a:pPr indent="0" lvl="0" marL="0" rtl="0" algn="l">
              <a:lnSpc>
                <a:spcPct val="100000"/>
              </a:lnSpc>
              <a:spcBef>
                <a:spcPts val="0"/>
              </a:spcBef>
              <a:spcAft>
                <a:spcPts val="0"/>
              </a:spcAft>
              <a:buNone/>
            </a:pPr>
            <a:r>
              <a:t/>
            </a:r>
            <a:endParaRPr sz="1800">
              <a:latin typeface="Arial"/>
              <a:ea typeface="Arial"/>
              <a:cs typeface="Arial"/>
              <a:sym typeface="Arial"/>
            </a:endParaRPr>
          </a:p>
          <a:p>
            <a:pPr indent="0" lvl="0" marL="0" rtl="0" algn="l">
              <a:lnSpc>
                <a:spcPct val="100000"/>
              </a:lnSpc>
              <a:spcBef>
                <a:spcPts val="0"/>
              </a:spcBef>
              <a:spcAft>
                <a:spcPts val="0"/>
              </a:spcAft>
              <a:buNone/>
            </a:pPr>
            <a:r>
              <a:t/>
            </a:r>
            <a:endParaRPr sz="1800">
              <a:latin typeface="Arial"/>
              <a:ea typeface="Arial"/>
              <a:cs typeface="Arial"/>
              <a:sym typeface="Arial"/>
            </a:endParaRPr>
          </a:p>
          <a:p>
            <a:pPr indent="0" lvl="0" marL="0" rtl="0" algn="l">
              <a:lnSpc>
                <a:spcPct val="100000"/>
              </a:lnSpc>
              <a:spcBef>
                <a:spcPts val="0"/>
              </a:spcBef>
              <a:spcAft>
                <a:spcPts val="0"/>
              </a:spcAft>
              <a:buNone/>
            </a:pPr>
            <a:r>
              <a:t/>
            </a:r>
            <a:endParaRPr sz="1800">
              <a:latin typeface="Arial"/>
              <a:ea typeface="Arial"/>
              <a:cs typeface="Arial"/>
              <a:sym typeface="Arial"/>
            </a:endParaRPr>
          </a:p>
          <a:p>
            <a:pPr indent="0" lvl="0" marL="0" rtl="0" algn="l">
              <a:lnSpc>
                <a:spcPct val="100000"/>
              </a:lnSpc>
              <a:spcBef>
                <a:spcPts val="0"/>
              </a:spcBef>
              <a:spcAft>
                <a:spcPts val="0"/>
              </a:spcAft>
              <a:buNone/>
            </a:pPr>
            <a:r>
              <a:t/>
            </a:r>
            <a:endParaRPr sz="1800">
              <a:latin typeface="Arial"/>
              <a:ea typeface="Arial"/>
              <a:cs typeface="Arial"/>
              <a:sym typeface="Arial"/>
            </a:endParaRPr>
          </a:p>
          <a:p>
            <a:pPr indent="0" lvl="0" marL="0" rtl="0" algn="l">
              <a:lnSpc>
                <a:spcPct val="100000"/>
              </a:lnSpc>
              <a:spcBef>
                <a:spcPts val="0"/>
              </a:spcBef>
              <a:spcAft>
                <a:spcPts val="0"/>
              </a:spcAft>
              <a:buNone/>
            </a:pPr>
            <a:r>
              <a:t/>
            </a:r>
            <a:endParaRPr sz="1800">
              <a:latin typeface="Arial"/>
              <a:ea typeface="Arial"/>
              <a:cs typeface="Arial"/>
              <a:sym typeface="Arial"/>
            </a:endParaRPr>
          </a:p>
          <a:p>
            <a:pPr indent="0" lvl="0" marL="0" rtl="0" algn="l">
              <a:lnSpc>
                <a:spcPct val="100000"/>
              </a:lnSpc>
              <a:spcBef>
                <a:spcPts val="0"/>
              </a:spcBef>
              <a:spcAft>
                <a:spcPts val="0"/>
              </a:spcAft>
              <a:buNone/>
            </a:pPr>
            <a:r>
              <a:t/>
            </a:r>
            <a:endParaRPr sz="1800">
              <a:latin typeface="Arial"/>
              <a:ea typeface="Arial"/>
              <a:cs typeface="Arial"/>
              <a:sym typeface="Arial"/>
            </a:endParaRPr>
          </a:p>
          <a:p>
            <a:pPr indent="0" lvl="0" marL="0" rtl="0" algn="l">
              <a:lnSpc>
                <a:spcPct val="100000"/>
              </a:lnSpc>
              <a:spcBef>
                <a:spcPts val="0"/>
              </a:spcBef>
              <a:spcAft>
                <a:spcPts val="0"/>
              </a:spcAft>
              <a:buNone/>
            </a:pPr>
            <a:r>
              <a:t/>
            </a:r>
            <a:endParaRPr sz="1800">
              <a:latin typeface="Arial"/>
              <a:ea typeface="Arial"/>
              <a:cs typeface="Arial"/>
              <a:sym typeface="Arial"/>
            </a:endParaRPr>
          </a:p>
          <a:p>
            <a:pPr indent="0" lvl="0" marL="0" rtl="0" algn="l">
              <a:lnSpc>
                <a:spcPct val="100000"/>
              </a:lnSpc>
              <a:spcBef>
                <a:spcPts val="0"/>
              </a:spcBef>
              <a:spcAft>
                <a:spcPts val="0"/>
              </a:spcAft>
              <a:buNone/>
            </a:pPr>
            <a:r>
              <a:t/>
            </a:r>
            <a:endParaRPr sz="2000">
              <a:latin typeface="Arial"/>
              <a:ea typeface="Arial"/>
              <a:cs typeface="Arial"/>
              <a:sym typeface="Arial"/>
            </a:endParaRPr>
          </a:p>
          <a:p>
            <a:pPr indent="0" lvl="0" marL="0" rtl="0" algn="l">
              <a:lnSpc>
                <a:spcPct val="100000"/>
              </a:lnSpc>
              <a:spcBef>
                <a:spcPts val="0"/>
              </a:spcBef>
              <a:spcAft>
                <a:spcPts val="0"/>
              </a:spcAft>
              <a:buClr>
                <a:schemeClr val="dk1"/>
              </a:buClr>
              <a:buSzPts val="1100"/>
              <a:buFont typeface="Arial"/>
              <a:buNone/>
            </a:pPr>
            <a:r>
              <a:t/>
            </a:r>
            <a:endParaRPr sz="2000">
              <a:latin typeface="Arial"/>
              <a:ea typeface="Arial"/>
              <a:cs typeface="Arial"/>
              <a:sym typeface="Arial"/>
            </a:endParaRPr>
          </a:p>
          <a:p>
            <a:pPr indent="0" lvl="0" marL="0" rtl="0" algn="l">
              <a:lnSpc>
                <a:spcPct val="100000"/>
              </a:lnSpc>
              <a:spcBef>
                <a:spcPts val="0"/>
              </a:spcBef>
              <a:spcAft>
                <a:spcPts val="0"/>
              </a:spcAft>
              <a:buClr>
                <a:schemeClr val="dk1"/>
              </a:buClr>
              <a:buSzPts val="1100"/>
              <a:buFont typeface="Arial"/>
              <a:buNone/>
            </a:pPr>
            <a:r>
              <a:rPr b="1" lang="en-US" sz="2000">
                <a:latin typeface="Arial"/>
                <a:ea typeface="Arial"/>
                <a:cs typeface="Arial"/>
                <a:sym typeface="Arial"/>
              </a:rPr>
              <a:t>Mental/Emotional Impacts</a:t>
            </a:r>
            <a:endParaRPr b="1" sz="2000">
              <a:latin typeface="Arial"/>
              <a:ea typeface="Arial"/>
              <a:cs typeface="Arial"/>
              <a:sym typeface="Arial"/>
            </a:endParaRPr>
          </a:p>
          <a:p>
            <a:pPr indent="-355600" lvl="0" marL="457200" rtl="0" algn="l">
              <a:lnSpc>
                <a:spcPct val="100000"/>
              </a:lnSpc>
              <a:spcBef>
                <a:spcPts val="0"/>
              </a:spcBef>
              <a:spcAft>
                <a:spcPts val="0"/>
              </a:spcAft>
              <a:buSzPts val="2000"/>
              <a:buFont typeface="Arial"/>
              <a:buChar char="●"/>
            </a:pPr>
            <a:r>
              <a:rPr lang="en-US" sz="2000">
                <a:latin typeface="Arial"/>
                <a:ea typeface="Arial"/>
                <a:cs typeface="Arial"/>
                <a:sym typeface="Arial"/>
              </a:rPr>
              <a:t>Children will tend to struggle with </a:t>
            </a:r>
            <a:r>
              <a:rPr lang="en-US" sz="2000">
                <a:latin typeface="Arial"/>
                <a:ea typeface="Arial"/>
                <a:cs typeface="Arial"/>
                <a:sym typeface="Arial"/>
              </a:rPr>
              <a:t>feelings</a:t>
            </a:r>
            <a:r>
              <a:rPr lang="en-US" sz="2000">
                <a:latin typeface="Arial"/>
                <a:ea typeface="Arial"/>
                <a:cs typeface="Arial"/>
                <a:sym typeface="Arial"/>
              </a:rPr>
              <a:t> of:</a:t>
            </a:r>
            <a:endParaRPr sz="2000">
              <a:latin typeface="Arial"/>
              <a:ea typeface="Arial"/>
              <a:cs typeface="Arial"/>
              <a:sym typeface="Arial"/>
            </a:endParaRPr>
          </a:p>
          <a:p>
            <a:pPr indent="-355600" lvl="1" marL="914400" rtl="0" algn="l">
              <a:lnSpc>
                <a:spcPct val="100000"/>
              </a:lnSpc>
              <a:spcBef>
                <a:spcPts val="0"/>
              </a:spcBef>
              <a:spcAft>
                <a:spcPts val="0"/>
              </a:spcAft>
              <a:buSzPts val="2000"/>
              <a:buFont typeface="Arial"/>
              <a:buChar char="○"/>
            </a:pPr>
            <a:r>
              <a:rPr lang="en-US" sz="2000">
                <a:latin typeface="Arial"/>
                <a:ea typeface="Arial"/>
                <a:cs typeface="Arial"/>
                <a:sym typeface="Arial"/>
              </a:rPr>
              <a:t>Anger</a:t>
            </a:r>
            <a:endParaRPr sz="2000">
              <a:latin typeface="Arial"/>
              <a:ea typeface="Arial"/>
              <a:cs typeface="Arial"/>
              <a:sym typeface="Arial"/>
            </a:endParaRPr>
          </a:p>
          <a:p>
            <a:pPr indent="-355600" lvl="1" marL="914400" rtl="0" algn="l">
              <a:lnSpc>
                <a:spcPct val="100000"/>
              </a:lnSpc>
              <a:spcBef>
                <a:spcPts val="0"/>
              </a:spcBef>
              <a:spcAft>
                <a:spcPts val="0"/>
              </a:spcAft>
              <a:buSzPts val="2000"/>
              <a:buFont typeface="Arial"/>
              <a:buChar char="○"/>
            </a:pPr>
            <a:r>
              <a:rPr lang="en-US" sz="2000">
                <a:latin typeface="Arial"/>
                <a:ea typeface="Arial"/>
                <a:cs typeface="Arial"/>
                <a:sym typeface="Arial"/>
              </a:rPr>
              <a:t>Disappointment </a:t>
            </a:r>
            <a:endParaRPr sz="2000">
              <a:latin typeface="Arial"/>
              <a:ea typeface="Arial"/>
              <a:cs typeface="Arial"/>
              <a:sym typeface="Arial"/>
            </a:endParaRPr>
          </a:p>
          <a:p>
            <a:pPr indent="-355600" lvl="1" marL="914400" rtl="0" algn="l">
              <a:lnSpc>
                <a:spcPct val="100000"/>
              </a:lnSpc>
              <a:spcBef>
                <a:spcPts val="0"/>
              </a:spcBef>
              <a:spcAft>
                <a:spcPts val="0"/>
              </a:spcAft>
              <a:buSzPts val="2000"/>
              <a:buFont typeface="Arial"/>
              <a:buChar char="○"/>
            </a:pPr>
            <a:r>
              <a:rPr lang="en-US" sz="2000">
                <a:latin typeface="Arial"/>
                <a:ea typeface="Arial"/>
                <a:cs typeface="Arial"/>
                <a:sym typeface="Arial"/>
              </a:rPr>
              <a:t>Worry or anxiety</a:t>
            </a:r>
            <a:endParaRPr sz="2000">
              <a:latin typeface="Arial"/>
              <a:ea typeface="Arial"/>
              <a:cs typeface="Arial"/>
              <a:sym typeface="Arial"/>
            </a:endParaRPr>
          </a:p>
          <a:p>
            <a:pPr indent="-355600" lvl="1" marL="914400" rtl="0" algn="l">
              <a:lnSpc>
                <a:spcPct val="100000"/>
              </a:lnSpc>
              <a:spcBef>
                <a:spcPts val="0"/>
              </a:spcBef>
              <a:spcAft>
                <a:spcPts val="0"/>
              </a:spcAft>
              <a:buSzPts val="2000"/>
              <a:buFont typeface="Arial"/>
              <a:buChar char="○"/>
            </a:pPr>
            <a:r>
              <a:rPr lang="en-US" sz="2000">
                <a:latin typeface="Arial"/>
                <a:ea typeface="Arial"/>
                <a:cs typeface="Arial"/>
                <a:sym typeface="Arial"/>
              </a:rPr>
              <a:t>Guilt</a:t>
            </a:r>
            <a:endParaRPr sz="2000">
              <a:latin typeface="Arial"/>
              <a:ea typeface="Arial"/>
              <a:cs typeface="Arial"/>
              <a:sym typeface="Arial"/>
            </a:endParaRPr>
          </a:p>
          <a:p>
            <a:pPr indent="-355600" lvl="1" marL="914400" rtl="0" algn="l">
              <a:lnSpc>
                <a:spcPct val="100000"/>
              </a:lnSpc>
              <a:spcBef>
                <a:spcPts val="0"/>
              </a:spcBef>
              <a:spcAft>
                <a:spcPts val="0"/>
              </a:spcAft>
              <a:buSzPts val="2000"/>
              <a:buFont typeface="Arial"/>
              <a:buChar char="○"/>
            </a:pPr>
            <a:r>
              <a:rPr lang="en-US" sz="2000">
                <a:latin typeface="Arial"/>
                <a:ea typeface="Arial"/>
                <a:cs typeface="Arial"/>
                <a:sym typeface="Arial"/>
              </a:rPr>
              <a:t>Emotional withdraw</a:t>
            </a:r>
            <a:endParaRPr sz="2000">
              <a:latin typeface="Arial"/>
              <a:ea typeface="Arial"/>
              <a:cs typeface="Arial"/>
              <a:sym typeface="Arial"/>
            </a:endParaRPr>
          </a:p>
          <a:p>
            <a:pPr indent="-355600" lvl="1" marL="914400" rtl="0" algn="l">
              <a:lnSpc>
                <a:spcPct val="100000"/>
              </a:lnSpc>
              <a:spcBef>
                <a:spcPts val="0"/>
              </a:spcBef>
              <a:spcAft>
                <a:spcPts val="0"/>
              </a:spcAft>
              <a:buSzPts val="2000"/>
              <a:buFont typeface="Arial"/>
              <a:buChar char="○"/>
            </a:pPr>
            <a:r>
              <a:rPr lang="en-US" sz="2000">
                <a:latin typeface="Arial"/>
                <a:ea typeface="Arial"/>
                <a:cs typeface="Arial"/>
                <a:sym typeface="Arial"/>
              </a:rPr>
              <a:t>Depression</a:t>
            </a:r>
            <a:endParaRPr sz="2000">
              <a:latin typeface="Arial"/>
              <a:ea typeface="Arial"/>
              <a:cs typeface="Arial"/>
              <a:sym typeface="Arial"/>
            </a:endParaRPr>
          </a:p>
          <a:p>
            <a:pPr indent="-355600" lvl="1" marL="914400" rtl="0" algn="l">
              <a:lnSpc>
                <a:spcPct val="100000"/>
              </a:lnSpc>
              <a:spcBef>
                <a:spcPts val="0"/>
              </a:spcBef>
              <a:spcAft>
                <a:spcPts val="0"/>
              </a:spcAft>
              <a:buSzPts val="2000"/>
              <a:buFont typeface="Arial"/>
              <a:buChar char="○"/>
            </a:pPr>
            <a:r>
              <a:rPr lang="en-US" sz="2000">
                <a:latin typeface="Arial"/>
                <a:ea typeface="Arial"/>
                <a:cs typeface="Arial"/>
                <a:sym typeface="Arial"/>
              </a:rPr>
              <a:t>Abusing alcohol and drugs</a:t>
            </a:r>
            <a:endParaRPr sz="2000">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t/>
            </a:r>
            <a:endParaRPr sz="1100">
              <a:latin typeface="Arial"/>
              <a:ea typeface="Arial"/>
              <a:cs typeface="Arial"/>
              <a:sym typeface="Arial"/>
            </a:endParaRPr>
          </a:p>
          <a:p>
            <a:pPr indent="0" lvl="0" marL="0" rtl="0" algn="l">
              <a:spcBef>
                <a:spcPts val="0"/>
              </a:spcBef>
              <a:spcAft>
                <a:spcPts val="0"/>
              </a:spcAft>
              <a:buNone/>
            </a:pPr>
            <a:r>
              <a:t/>
            </a:r>
            <a:endParaRPr sz="1800">
              <a:latin typeface="Arial"/>
              <a:ea typeface="Arial"/>
              <a:cs typeface="Arial"/>
              <a:sym typeface="Arial"/>
            </a:endParaRPr>
          </a:p>
        </p:txBody>
      </p:sp>
      <p:pic>
        <p:nvPicPr>
          <p:cNvPr id="40" name="Google Shape;40;p3" title="Paternal Incarceration Based on Race"/>
          <p:cNvPicPr preferRelativeResize="0"/>
          <p:nvPr/>
        </p:nvPicPr>
        <p:blipFill>
          <a:blip r:embed="rId3">
            <a:alphaModFix/>
          </a:blip>
          <a:stretch>
            <a:fillRect/>
          </a:stretch>
        </p:blipFill>
        <p:spPr>
          <a:xfrm>
            <a:off x="14968960" y="3037237"/>
            <a:ext cx="6460881" cy="3994974"/>
          </a:xfrm>
          <a:prstGeom prst="rect">
            <a:avLst/>
          </a:prstGeom>
          <a:noFill/>
          <a:ln cap="flat" cmpd="sng" w="9525">
            <a:solidFill>
              <a:srgbClr val="FFFFFF"/>
            </a:solidFill>
            <a:prstDash val="solid"/>
            <a:round/>
            <a:headEnd len="sm" w="sm" type="none"/>
            <a:tailEnd len="sm" w="sm" type="none"/>
          </a:ln>
        </p:spPr>
      </p:pic>
      <p:pic>
        <p:nvPicPr>
          <p:cNvPr id="41" name="Google Shape;41;p3" title="Percentage of People in Poverty by Race"/>
          <p:cNvPicPr preferRelativeResize="0"/>
          <p:nvPr/>
        </p:nvPicPr>
        <p:blipFill>
          <a:blip r:embed="rId4">
            <a:alphaModFix/>
          </a:blip>
          <a:stretch>
            <a:fillRect/>
          </a:stretch>
        </p:blipFill>
        <p:spPr>
          <a:xfrm>
            <a:off x="14968950" y="7663350"/>
            <a:ext cx="6460899" cy="3452101"/>
          </a:xfrm>
          <a:prstGeom prst="rect">
            <a:avLst/>
          </a:prstGeom>
          <a:noFill/>
          <a:ln cap="flat" cmpd="sng" w="9525">
            <a:solidFill>
              <a:srgbClr val="FFFFFF"/>
            </a:solidFill>
            <a:prstDash val="solid"/>
            <a:round/>
            <a:headEnd len="sm" w="sm" type="none"/>
            <a:tailEnd len="sm" w="sm" type="none"/>
          </a:ln>
        </p:spPr>
      </p:pic>
      <p:pic>
        <p:nvPicPr>
          <p:cNvPr id="42" name="Google Shape;42;p3" title="Percentage of Poverty Rates by Family Status"/>
          <p:cNvPicPr preferRelativeResize="0"/>
          <p:nvPr/>
        </p:nvPicPr>
        <p:blipFill>
          <a:blip r:embed="rId5">
            <a:alphaModFix/>
          </a:blip>
          <a:stretch>
            <a:fillRect/>
          </a:stretch>
        </p:blipFill>
        <p:spPr>
          <a:xfrm>
            <a:off x="8332800" y="9134250"/>
            <a:ext cx="6206301" cy="3657600"/>
          </a:xfrm>
          <a:prstGeom prst="rect">
            <a:avLst/>
          </a:prstGeom>
          <a:noFill/>
          <a:ln cap="flat" cmpd="sng" w="9525">
            <a:solidFill>
              <a:srgbClr val="FFFFFF"/>
            </a:solidFill>
            <a:prstDash val="solid"/>
            <a:round/>
            <a:headEnd len="sm" w="sm" type="none"/>
            <a:tailEnd len="sm" w="sm" type="none"/>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