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9" r:id="rId1"/>
  </p:sldMasterIdLst>
  <p:notesMasterIdLst>
    <p:notesMasterId r:id="rId3"/>
  </p:notesMasterIdLst>
  <p:sldIdLst>
    <p:sldId id="256" r:id="rId2"/>
  </p:sldIdLst>
  <p:sldSz cx="21945600" cy="164592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B69A59D-9D23-4C88-856B-79F6E7959054}" v="55" dt="2023-07-26T14:42:09.981"/>
    <p1510:client id="{0F1D8E9B-1AF8-48D6-B96C-C4DF769CF81E}" v="5" dt="2023-07-27T19:47:58.858"/>
    <p1510:client id="{1B614B2C-DC1F-487D-8ABB-1E46A8AC6821}" v="28" dt="2023-07-25T17:39:44.189"/>
    <p1510:client id="{3BC278F6-0008-47D9-AA10-0A9E98A1F595}" v="515" dt="2023-07-27T18:11:01.588"/>
    <p1510:client id="{4F7BE58E-84DA-4B95-B162-669715F6A21A}" v="1" dt="2023-07-27T23:22:00.246"/>
    <p1510:client id="{83E5353F-A96E-40EE-AD76-EA789D888446}" v="16" dt="2023-07-27T20:08:24.759"/>
    <p1510:client id="{937829AF-5C82-4B98-AB38-D2109B8FC3C5}" v="64" dt="2023-07-28T00:34:34.71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melie Novio" clId="Web-{937829AF-5C82-4B98-AB38-D2109B8FC3C5}"/>
    <pc:docChg chg="modSld">
      <pc:chgData name="Amelie Novio" userId="" providerId="" clId="Web-{937829AF-5C82-4B98-AB38-D2109B8FC3C5}" dt="2023-07-28T00:34:34.716" v="60" actId="14100"/>
      <pc:docMkLst>
        <pc:docMk/>
      </pc:docMkLst>
      <pc:sldChg chg="modSp">
        <pc:chgData name="Amelie Novio" userId="" providerId="" clId="Web-{937829AF-5C82-4B98-AB38-D2109B8FC3C5}" dt="2023-07-28T00:34:34.716" v="60" actId="14100"/>
        <pc:sldMkLst>
          <pc:docMk/>
          <pc:sldMk cId="0" sldId="256"/>
        </pc:sldMkLst>
        <pc:spChg chg="mod">
          <ac:chgData name="Amelie Novio" userId="" providerId="" clId="Web-{937829AF-5C82-4B98-AB38-D2109B8FC3C5}" dt="2023-07-28T00:32:59.729" v="38" actId="14100"/>
          <ac:spMkLst>
            <pc:docMk/>
            <pc:sldMk cId="0" sldId="256"/>
            <ac:spMk id="14" creationId="{BB787852-9D78-2191-1AB8-7D0F3318F5E8}"/>
          </ac:spMkLst>
        </pc:spChg>
        <pc:spChg chg="mod">
          <ac:chgData name="Amelie Novio" userId="" providerId="" clId="Web-{937829AF-5C82-4B98-AB38-D2109B8FC3C5}" dt="2023-07-28T00:30:03.428" v="14" actId="20577"/>
          <ac:spMkLst>
            <pc:docMk/>
            <pc:sldMk cId="0" sldId="256"/>
            <ac:spMk id="29" creationId="{00000000-0000-0000-0000-000000000000}"/>
          </ac:spMkLst>
        </pc:spChg>
        <pc:spChg chg="mod">
          <ac:chgData name="Amelie Novio" userId="" providerId="" clId="Web-{937829AF-5C82-4B98-AB38-D2109B8FC3C5}" dt="2023-07-28T00:32:06.400" v="26" actId="14100"/>
          <ac:spMkLst>
            <pc:docMk/>
            <pc:sldMk cId="0" sldId="256"/>
            <ac:spMk id="32" creationId="{00000000-0000-0000-0000-000000000000}"/>
          </ac:spMkLst>
        </pc:spChg>
        <pc:spChg chg="mod">
          <ac:chgData name="Amelie Novio" userId="" providerId="" clId="Web-{937829AF-5C82-4B98-AB38-D2109B8FC3C5}" dt="2023-07-28T00:29:08.599" v="0" actId="20577"/>
          <ac:spMkLst>
            <pc:docMk/>
            <pc:sldMk cId="0" sldId="256"/>
            <ac:spMk id="33" creationId="{00000000-0000-0000-0000-000000000000}"/>
          </ac:spMkLst>
        </pc:spChg>
        <pc:spChg chg="mod">
          <ac:chgData name="Amelie Novio" userId="" providerId="" clId="Web-{937829AF-5C82-4B98-AB38-D2109B8FC3C5}" dt="2023-07-28T00:34:34.716" v="60" actId="14100"/>
          <ac:spMkLst>
            <pc:docMk/>
            <pc:sldMk cId="0" sldId="256"/>
            <ac:spMk id="37" creationId="{00000000-0000-0000-0000-000000000000}"/>
          </ac:spMkLst>
        </pc:spChg>
        <pc:spChg chg="mod">
          <ac:chgData name="Amelie Novio" userId="" providerId="" clId="Web-{937829AF-5C82-4B98-AB38-D2109B8FC3C5}" dt="2023-07-28T00:31:34.524" v="24" actId="20577"/>
          <ac:spMkLst>
            <pc:docMk/>
            <pc:sldMk cId="0" sldId="256"/>
            <ac:spMk id="38" creationId="{00000000-0000-0000-0000-000000000000}"/>
          </ac:spMkLst>
        </pc:spChg>
        <pc:spChg chg="mod">
          <ac:chgData name="Amelie Novio" userId="" providerId="" clId="Web-{937829AF-5C82-4B98-AB38-D2109B8FC3C5}" dt="2023-07-28T00:30:42.867" v="18" actId="20577"/>
          <ac:spMkLst>
            <pc:docMk/>
            <pc:sldMk cId="0" sldId="256"/>
            <ac:spMk id="40" creationId="{00000000-0000-0000-0000-000000000000}"/>
          </ac:spMkLst>
        </pc:spChg>
      </pc:sldChg>
    </pc:docChg>
  </pc:docChgLst>
  <pc:docChgLst>
    <pc:chgData name="Amelie Novio" clId="Web-{0F1D8E9B-1AF8-48D6-B96C-C4DF769CF81E}"/>
    <pc:docChg chg="modSld">
      <pc:chgData name="Amelie Novio" userId="" providerId="" clId="Web-{0F1D8E9B-1AF8-48D6-B96C-C4DF769CF81E}" dt="2023-07-27T19:47:58.858" v="3" actId="1076"/>
      <pc:docMkLst>
        <pc:docMk/>
      </pc:docMkLst>
      <pc:sldChg chg="addSp modSp">
        <pc:chgData name="Amelie Novio" userId="" providerId="" clId="Web-{0F1D8E9B-1AF8-48D6-B96C-C4DF769CF81E}" dt="2023-07-27T19:47:58.858" v="3" actId="1076"/>
        <pc:sldMkLst>
          <pc:docMk/>
          <pc:sldMk cId="0" sldId="256"/>
        </pc:sldMkLst>
        <pc:picChg chg="add mod">
          <ac:chgData name="Amelie Novio" userId="" providerId="" clId="Web-{0F1D8E9B-1AF8-48D6-B96C-C4DF769CF81E}" dt="2023-07-27T19:47:58.858" v="3" actId="1076"/>
          <ac:picMkLst>
            <pc:docMk/>
            <pc:sldMk cId="0" sldId="256"/>
            <ac:picMk id="4" creationId="{82C02C43-B756-0DCC-ABE5-5758B694932D}"/>
          </ac:picMkLst>
        </pc:picChg>
      </pc:sldChg>
    </pc:docChg>
  </pc:docChgLst>
  <pc:docChgLst>
    <pc:chgData name="Amelie Novio" clId="Web-{83E5353F-A96E-40EE-AD76-EA789D888446}"/>
    <pc:docChg chg="modSld">
      <pc:chgData name="Amelie Novio" userId="" providerId="" clId="Web-{83E5353F-A96E-40EE-AD76-EA789D888446}" dt="2023-07-27T20:08:24.759" v="15" actId="14100"/>
      <pc:docMkLst>
        <pc:docMk/>
      </pc:docMkLst>
      <pc:sldChg chg="modSp">
        <pc:chgData name="Amelie Novio" userId="" providerId="" clId="Web-{83E5353F-A96E-40EE-AD76-EA789D888446}" dt="2023-07-27T20:08:24.759" v="15" actId="14100"/>
        <pc:sldMkLst>
          <pc:docMk/>
          <pc:sldMk cId="0" sldId="256"/>
        </pc:sldMkLst>
        <pc:spChg chg="mod">
          <ac:chgData name="Amelie Novio" userId="" providerId="" clId="Web-{83E5353F-A96E-40EE-AD76-EA789D888446}" dt="2023-07-27T20:08:07.118" v="12" actId="20577"/>
          <ac:spMkLst>
            <pc:docMk/>
            <pc:sldMk cId="0" sldId="256"/>
            <ac:spMk id="30" creationId="{00000000-0000-0000-0000-000000000000}"/>
          </ac:spMkLst>
        </pc:spChg>
        <pc:spChg chg="mod">
          <ac:chgData name="Amelie Novio" userId="" providerId="" clId="Web-{83E5353F-A96E-40EE-AD76-EA789D888446}" dt="2023-07-27T20:08:24.759" v="15" actId="14100"/>
          <ac:spMkLst>
            <pc:docMk/>
            <pc:sldMk cId="0" sldId="256"/>
            <ac:spMk id="32" creationId="{00000000-0000-0000-0000-000000000000}"/>
          </ac:spMkLst>
        </pc:spChg>
        <pc:spChg chg="mod">
          <ac:chgData name="Amelie Novio" userId="" providerId="" clId="Web-{83E5353F-A96E-40EE-AD76-EA789D888446}" dt="2023-07-27T20:06:41.380" v="4" actId="1076"/>
          <ac:spMkLst>
            <pc:docMk/>
            <pc:sldMk cId="0" sldId="256"/>
            <ac:spMk id="36" creationId="{00000000-0000-0000-0000-000000000000}"/>
          </ac:spMkLst>
        </pc:spChg>
        <pc:spChg chg="mod">
          <ac:chgData name="Amelie Novio" userId="" providerId="" clId="Web-{83E5353F-A96E-40EE-AD76-EA789D888446}" dt="2023-07-27T20:06:12.691" v="1" actId="1076"/>
          <ac:spMkLst>
            <pc:docMk/>
            <pc:sldMk cId="0" sldId="256"/>
            <ac:spMk id="38" creationId="{00000000-0000-0000-0000-000000000000}"/>
          </ac:spMkLst>
        </pc:spChg>
        <pc:spChg chg="mod">
          <ac:chgData name="Amelie Novio" userId="" providerId="" clId="Web-{83E5353F-A96E-40EE-AD76-EA789D888446}" dt="2023-07-27T20:06:17.769" v="2" actId="1076"/>
          <ac:spMkLst>
            <pc:docMk/>
            <pc:sldMk cId="0" sldId="256"/>
            <ac:spMk id="41" creationId="{00000000-0000-0000-0000-000000000000}"/>
          </ac:spMkLst>
        </pc:spChg>
      </pc:sldChg>
    </pc:docChg>
  </pc:docChgLst>
  <pc:docChgLst>
    <pc:chgData name="Amelie Novio" clId="Web-{4F7BE58E-84DA-4B95-B162-669715F6A21A}"/>
    <pc:docChg chg="modSld">
      <pc:chgData name="Amelie Novio" userId="" providerId="" clId="Web-{4F7BE58E-84DA-4B95-B162-669715F6A21A}" dt="2023-07-27T23:22:00.246" v="0" actId="20577"/>
      <pc:docMkLst>
        <pc:docMk/>
      </pc:docMkLst>
      <pc:sldChg chg="modSp">
        <pc:chgData name="Amelie Novio" userId="" providerId="" clId="Web-{4F7BE58E-84DA-4B95-B162-669715F6A21A}" dt="2023-07-27T23:22:00.246" v="0" actId="20577"/>
        <pc:sldMkLst>
          <pc:docMk/>
          <pc:sldMk cId="0" sldId="256"/>
        </pc:sldMkLst>
        <pc:spChg chg="mod">
          <ac:chgData name="Amelie Novio" userId="" providerId="" clId="Web-{4F7BE58E-84DA-4B95-B162-669715F6A21A}" dt="2023-07-27T23:22:00.246" v="0" actId="20577"/>
          <ac:spMkLst>
            <pc:docMk/>
            <pc:sldMk cId="0" sldId="256"/>
            <ac:spMk id="40" creationId="{00000000-0000-0000-0000-000000000000}"/>
          </ac:spMkLst>
        </pc:spChg>
      </pc:sldChg>
    </pc:docChg>
  </pc:docChgLst>
</pc:chgInfo>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3-07-26T01:39:18.429"/>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0,'0'0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3-07-26T01:39:22.790"/>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 0,'0'0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3-07-26T01:39:27.230"/>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 0,'0'0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3-07-26T01:39:29.629"/>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 0,'0'0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3-07-26T01:39:37.178"/>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 1,'0'0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
        <p:cNvGrpSpPr/>
        <p:nvPr/>
      </p:nvGrpSpPr>
      <p:grpSpPr>
        <a:xfrm>
          <a:off x="0" y="0"/>
          <a:ext cx="0" cy="0"/>
          <a:chOff x="0" y="0"/>
          <a:chExt cx="0" cy="0"/>
        </a:xfrm>
      </p:grpSpPr>
      <p:sp>
        <p:nvSpPr>
          <p:cNvPr id="26" name="Google Shape;26;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36&quot; x 48&quot; Poster">
  <p:cSld name="36&quot; x 48&quot; Poster">
    <p:spTree>
      <p:nvGrpSpPr>
        <p:cNvPr id="1" name="Shape 6"/>
        <p:cNvGrpSpPr/>
        <p:nvPr/>
      </p:nvGrpSpPr>
      <p:grpSpPr>
        <a:xfrm>
          <a:off x="0" y="0"/>
          <a:ext cx="0" cy="0"/>
          <a:chOff x="0" y="0"/>
          <a:chExt cx="0" cy="0"/>
        </a:xfrm>
      </p:grpSpPr>
      <p:sp>
        <p:nvSpPr>
          <p:cNvPr id="7" name="Google Shape;7;p2"/>
          <p:cNvSpPr txBox="1">
            <a:spLocks noGrp="1"/>
          </p:cNvSpPr>
          <p:nvPr>
            <p:ph type="title"/>
          </p:nvPr>
        </p:nvSpPr>
        <p:spPr>
          <a:xfrm>
            <a:off x="348343" y="304800"/>
            <a:ext cx="21248915" cy="1676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ctr" anchorCtr="1">
            <a:noAutofit/>
          </a:bodyPr>
          <a:lstStyle>
            <a:lvl1pPr marL="0" marR="0" lvl="0" indent="0" algn="ctr" rtl="0">
              <a:spcBef>
                <a:spcPts val="0"/>
              </a:spcBef>
              <a:spcAft>
                <a:spcPts val="0"/>
              </a:spcAft>
              <a:buClr>
                <a:schemeClr val="lt1"/>
              </a:buClr>
              <a:buSzPts val="1400"/>
              <a:buFont typeface="Arial"/>
              <a:buNone/>
              <a:defRPr sz="3100" b="1" i="0" u="none" strike="noStrike" cap="none">
                <a:solidFill>
                  <a:schemeClr val="lt1"/>
                </a:solidFill>
                <a:latin typeface="Arial"/>
                <a:ea typeface="Arial"/>
                <a:cs typeface="Arial"/>
                <a:sym typeface="Arial"/>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8" name="Google Shape;8;p2"/>
          <p:cNvSpPr txBox="1">
            <a:spLocks noGrp="1"/>
          </p:cNvSpPr>
          <p:nvPr>
            <p:ph type="body" idx="1"/>
          </p:nvPr>
        </p:nvSpPr>
        <p:spPr>
          <a:xfrm>
            <a:off x="348343" y="21336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9" name="Google Shape;9;p2"/>
          <p:cNvSpPr txBox="1">
            <a:spLocks noGrp="1"/>
          </p:cNvSpPr>
          <p:nvPr>
            <p:ph type="body" idx="2"/>
          </p:nvPr>
        </p:nvSpPr>
        <p:spPr>
          <a:xfrm>
            <a:off x="348343" y="2819400"/>
            <a:ext cx="6792685" cy="4343400"/>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0" name="Google Shape;10;p2"/>
          <p:cNvSpPr txBox="1">
            <a:spLocks noGrp="1"/>
          </p:cNvSpPr>
          <p:nvPr>
            <p:ph type="body" idx="3"/>
          </p:nvPr>
        </p:nvSpPr>
        <p:spPr>
          <a:xfrm>
            <a:off x="348343" y="73152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1" name="Google Shape;11;p2"/>
          <p:cNvSpPr txBox="1">
            <a:spLocks noGrp="1"/>
          </p:cNvSpPr>
          <p:nvPr>
            <p:ph type="body" idx="4"/>
          </p:nvPr>
        </p:nvSpPr>
        <p:spPr>
          <a:xfrm>
            <a:off x="348343" y="8001000"/>
            <a:ext cx="6792685" cy="3657600"/>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2" name="Google Shape;12;p2"/>
          <p:cNvSpPr txBox="1">
            <a:spLocks noGrp="1"/>
          </p:cNvSpPr>
          <p:nvPr>
            <p:ph type="body" idx="5"/>
          </p:nvPr>
        </p:nvSpPr>
        <p:spPr>
          <a:xfrm>
            <a:off x="348343" y="118110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3" name="Google Shape;13;p2"/>
          <p:cNvSpPr txBox="1">
            <a:spLocks noGrp="1"/>
          </p:cNvSpPr>
          <p:nvPr>
            <p:ph type="body" idx="6"/>
          </p:nvPr>
        </p:nvSpPr>
        <p:spPr>
          <a:xfrm>
            <a:off x="348343" y="12496800"/>
            <a:ext cx="6792685" cy="3657600"/>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4" name="Google Shape;14;p2"/>
          <p:cNvSpPr txBox="1">
            <a:spLocks noGrp="1"/>
          </p:cNvSpPr>
          <p:nvPr>
            <p:ph type="body" idx="7"/>
          </p:nvPr>
        </p:nvSpPr>
        <p:spPr>
          <a:xfrm>
            <a:off x="7576458" y="21336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5" name="Google Shape;15;p2"/>
          <p:cNvSpPr txBox="1">
            <a:spLocks noGrp="1"/>
          </p:cNvSpPr>
          <p:nvPr>
            <p:ph type="body" idx="8"/>
          </p:nvPr>
        </p:nvSpPr>
        <p:spPr>
          <a:xfrm>
            <a:off x="14804572" y="12496800"/>
            <a:ext cx="6792685" cy="3657600"/>
          </a:xfrm>
          <a:prstGeom prst="rect">
            <a:avLst/>
          </a:prstGeom>
          <a:noFill/>
          <a:ln>
            <a:noFill/>
          </a:ln>
        </p:spPr>
        <p:txBody>
          <a:bodyPr spcFirstLastPara="1" wrap="square" lIns="91425" tIns="91425" rIns="91425" bIns="91425" anchor="t" anchorCtr="0">
            <a:noAutofit/>
          </a:bodyPr>
          <a:lstStyle>
            <a:lvl1pPr marL="457200" marR="0" lvl="0"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6" name="Google Shape;16;p2"/>
          <p:cNvSpPr txBox="1">
            <a:spLocks noGrp="1"/>
          </p:cNvSpPr>
          <p:nvPr>
            <p:ph type="body" idx="9"/>
          </p:nvPr>
        </p:nvSpPr>
        <p:spPr>
          <a:xfrm>
            <a:off x="14804572" y="21336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7" name="Google Shape;17;p2"/>
          <p:cNvSpPr txBox="1">
            <a:spLocks noGrp="1"/>
          </p:cNvSpPr>
          <p:nvPr>
            <p:ph type="body" idx="13"/>
          </p:nvPr>
        </p:nvSpPr>
        <p:spPr>
          <a:xfrm>
            <a:off x="14804572" y="2819400"/>
            <a:ext cx="6792685" cy="8839200"/>
          </a:xfrm>
          <a:prstGeom prst="rect">
            <a:avLst/>
          </a:prstGeom>
          <a:noFill/>
          <a:ln>
            <a:noFill/>
          </a:ln>
        </p:spPr>
        <p:txBody>
          <a:bodyPr spcFirstLastPara="1" wrap="square" lIns="91425" tIns="91425" rIns="91425" bIns="91425" anchor="t" anchorCtr="0">
            <a:noAutofit/>
          </a:bodyPr>
          <a:lstStyle>
            <a:lvl1pPr marL="457200" marR="0" lvl="0"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8" name="Google Shape;18;p2"/>
          <p:cNvSpPr txBox="1">
            <a:spLocks noGrp="1"/>
          </p:cNvSpPr>
          <p:nvPr>
            <p:ph type="body" idx="14"/>
          </p:nvPr>
        </p:nvSpPr>
        <p:spPr>
          <a:xfrm>
            <a:off x="14804572" y="118110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9" name="Google Shape;19;p2"/>
          <p:cNvSpPr txBox="1">
            <a:spLocks noGrp="1"/>
          </p:cNvSpPr>
          <p:nvPr>
            <p:ph type="body" idx="15"/>
          </p:nvPr>
        </p:nvSpPr>
        <p:spPr>
          <a:xfrm>
            <a:off x="7576458" y="2819400"/>
            <a:ext cx="6792685" cy="13335001"/>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20" name="Google Shape;20;p2"/>
          <p:cNvSpPr>
            <a:spLocks noGrp="1"/>
          </p:cNvSpPr>
          <p:nvPr>
            <p:ph type="pic" idx="16"/>
          </p:nvPr>
        </p:nvSpPr>
        <p:spPr>
          <a:xfrm>
            <a:off x="609602" y="457200"/>
            <a:ext cx="1567543" cy="1371600"/>
          </a:xfrm>
          <a:prstGeom prst="rect">
            <a:avLst/>
          </a:prstGeom>
          <a:solidFill>
            <a:schemeClr val="lt1"/>
          </a:solidFill>
          <a:ln>
            <a:noFill/>
          </a:ln>
        </p:spPr>
        <p:txBody>
          <a:bodyPr spcFirstLastPara="1" wrap="square" lIns="91425" tIns="91425" rIns="91425" bIns="91425" anchor="t" anchorCtr="0">
            <a:noAutofit/>
          </a:bodyPr>
          <a:lstStyle>
            <a:lvl1pPr marL="0" marR="0" lvl="0" indent="0" algn="l" rtl="0">
              <a:spcBef>
                <a:spcPts val="200"/>
              </a:spcBef>
              <a:spcAft>
                <a:spcPts val="0"/>
              </a:spcAft>
              <a:buClr>
                <a:schemeClr val="dk1"/>
              </a:buClr>
              <a:buSzPts val="1400"/>
              <a:buFont typeface="Arial"/>
              <a:buNone/>
              <a:defRPr sz="1000" b="0" i="0" u="none" strike="noStrike" cap="none">
                <a:solidFill>
                  <a:schemeClr val="dk1"/>
                </a:solidFill>
                <a:latin typeface="Times New Roman"/>
                <a:ea typeface="Times New Roman"/>
                <a:cs typeface="Times New Roman"/>
                <a:sym typeface="Times New Roman"/>
              </a:defRPr>
            </a:lvl1pPr>
            <a:lvl2pPr marL="1419070" marR="0" lvl="1" indent="-55547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2183185" marR="0" lvl="2" indent="-443284"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3056458" marR="0" lvl="3" indent="-440258"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3929731" marR="0" lvl="4" indent="-437231"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4803005" marR="0" lvl="5" indent="-446904"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5676278" marR="0" lvl="6" indent="-443877"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6549553" marR="0" lvl="7" indent="-440852"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7422826" marR="0" lvl="8" indent="-437826"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21" name="Google Shape;21;p2"/>
          <p:cNvSpPr>
            <a:spLocks noGrp="1"/>
          </p:cNvSpPr>
          <p:nvPr>
            <p:ph type="pic" idx="17"/>
          </p:nvPr>
        </p:nvSpPr>
        <p:spPr>
          <a:xfrm>
            <a:off x="19855545" y="457200"/>
            <a:ext cx="1567543" cy="1371600"/>
          </a:xfrm>
          <a:prstGeom prst="rect">
            <a:avLst/>
          </a:prstGeom>
          <a:solidFill>
            <a:schemeClr val="lt1"/>
          </a:solidFill>
          <a:ln>
            <a:noFill/>
          </a:ln>
        </p:spPr>
        <p:txBody>
          <a:bodyPr spcFirstLastPara="1" wrap="square" lIns="91425" tIns="91425" rIns="91425" bIns="91425" anchor="t" anchorCtr="0">
            <a:noAutofit/>
          </a:bodyPr>
          <a:lstStyle>
            <a:lvl1pPr marL="0" marR="0" lvl="0" indent="0" algn="l" rtl="0">
              <a:spcBef>
                <a:spcPts val="200"/>
              </a:spcBef>
              <a:spcAft>
                <a:spcPts val="0"/>
              </a:spcAft>
              <a:buClr>
                <a:schemeClr val="dk1"/>
              </a:buClr>
              <a:buSzPts val="1400"/>
              <a:buFont typeface="Arial"/>
              <a:buNone/>
              <a:defRPr sz="1000" b="0" i="0" u="none" strike="noStrike" cap="none">
                <a:solidFill>
                  <a:schemeClr val="dk1"/>
                </a:solidFill>
                <a:latin typeface="Times New Roman"/>
                <a:ea typeface="Times New Roman"/>
                <a:cs typeface="Times New Roman"/>
                <a:sym typeface="Times New Roman"/>
              </a:defRPr>
            </a:lvl1pPr>
            <a:lvl2pPr marL="1419070" marR="0" lvl="1" indent="-55547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2183185" marR="0" lvl="2" indent="-443284"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3056458" marR="0" lvl="3" indent="-440258"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3929731" marR="0" lvl="4" indent="-437231"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4803005" marR="0" lvl="5" indent="-446904"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5676278" marR="0" lvl="6" indent="-443877"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6549553" marR="0" lvl="7" indent="-440852"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7422826" marR="0" lvl="8" indent="-437826"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22" name="Google Shape;22;p2"/>
          <p:cNvSpPr>
            <a:spLocks noGrp="1"/>
          </p:cNvSpPr>
          <p:nvPr>
            <p:ph type="chart" idx="18"/>
          </p:nvPr>
        </p:nvSpPr>
        <p:spPr>
          <a:xfrm>
            <a:off x="8098974" y="8077200"/>
            <a:ext cx="5747657" cy="3352800"/>
          </a:xfrm>
          <a:prstGeom prst="rect">
            <a:avLst/>
          </a:prstGeom>
          <a:noFill/>
          <a:ln>
            <a:noFill/>
          </a:ln>
        </p:spPr>
        <p:txBody>
          <a:bodyPr spcFirstLastPara="1" wrap="square" lIns="91425" tIns="91425" rIns="91425" bIns="91425" anchor="t" anchorCtr="0">
            <a:noAutofit/>
          </a:bodyPr>
          <a:lstStyle>
            <a:lvl1pPr marL="0" marR="0" lvl="0" indent="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1419070" marR="0" lvl="1" indent="-55547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2183185" marR="0" lvl="2" indent="-443284"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3056458" marR="0" lvl="3" indent="-440258"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3929731" marR="0" lvl="4" indent="-437231"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4803005" marR="0" lvl="5" indent="-446904"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5676278" marR="0" lvl="6" indent="-443877"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6549553" marR="0" lvl="7" indent="-440852"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7422826" marR="0" lvl="8" indent="-437826"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23" name="Google Shape;23;p2"/>
          <p:cNvSpPr>
            <a:spLocks noGrp="1"/>
          </p:cNvSpPr>
          <p:nvPr>
            <p:ph type="chart" idx="19"/>
          </p:nvPr>
        </p:nvSpPr>
        <p:spPr>
          <a:xfrm>
            <a:off x="8098974" y="12268200"/>
            <a:ext cx="5747657" cy="3352800"/>
          </a:xfrm>
          <a:prstGeom prst="rect">
            <a:avLst/>
          </a:prstGeom>
          <a:noFill/>
          <a:ln>
            <a:noFill/>
          </a:ln>
        </p:spPr>
        <p:txBody>
          <a:bodyPr spcFirstLastPara="1" wrap="square" lIns="91425" tIns="91425" rIns="91425" bIns="91425" anchor="t" anchorCtr="0">
            <a:noAutofit/>
          </a:bodyPr>
          <a:lstStyle>
            <a:lvl1pPr marL="0" marR="0" lvl="0" indent="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1419070" marR="0" lvl="1" indent="-55547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2183185" marR="0" lvl="2" indent="-443284"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3056458" marR="0" lvl="3" indent="-440258"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3929731" marR="0" lvl="4" indent="-437231"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4803005" marR="0" lvl="5" indent="-446904"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5676278" marR="0" lvl="6" indent="-443877"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6549553" marR="0" lvl="7" indent="-440852"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7422826" marR="0" lvl="8" indent="-437826"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pic>
        <p:nvPicPr>
          <p:cNvPr id="24" name="Google Shape;24;p2" descr="Logo.jpg"/>
          <p:cNvPicPr preferRelativeResize="0"/>
          <p:nvPr/>
        </p:nvPicPr>
        <p:blipFill rotWithShape="1">
          <a:blip r:embed="rId2">
            <a:alphaModFix/>
          </a:blip>
          <a:srcRect/>
          <a:stretch/>
        </p:blipFill>
        <p:spPr>
          <a:xfrm>
            <a:off x="20269200" y="16208386"/>
            <a:ext cx="1371600" cy="219456"/>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8"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3" Type="http://schemas.openxmlformats.org/officeDocument/2006/relationships/customXml" Target="../ink/ink4.xml"/><Relationship Id="rId3" Type="http://schemas.openxmlformats.org/officeDocument/2006/relationships/image" Target="../media/image2.png"/><Relationship Id="rId12" Type="http://schemas.openxmlformats.org/officeDocument/2006/relationships/customXml" Target="../ink/ink3.xml"/><Relationship Id="rId2" Type="http://schemas.openxmlformats.org/officeDocument/2006/relationships/notesSlide" Target="../notesSlides/notesSlide1.xml"/><Relationship Id="rId1" Type="http://schemas.openxmlformats.org/officeDocument/2006/relationships/slideLayout" Target="../slideLayouts/slideLayout1.xml"/><Relationship Id="rId11" Type="http://schemas.openxmlformats.org/officeDocument/2006/relationships/customXml" Target="../ink/ink2.xml"/><Relationship Id="rId5" Type="http://schemas.openxmlformats.org/officeDocument/2006/relationships/customXml" Target="../ink/ink1.xml"/><Relationship Id="rId15" Type="http://schemas.openxmlformats.org/officeDocument/2006/relationships/image" Target="../media/image5.png"/><Relationship Id="rId10" Type="http://schemas.openxmlformats.org/officeDocument/2006/relationships/image" Target="../media/image4.png"/><Relationship Id="rId4" Type="http://schemas.openxmlformats.org/officeDocument/2006/relationships/image" Target="../media/image3.jpeg"/><Relationship Id="rId14" Type="http://schemas.openxmlformats.org/officeDocument/2006/relationships/customXml" Target="../ink/ink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8"/>
        <p:cNvGrpSpPr/>
        <p:nvPr/>
      </p:nvGrpSpPr>
      <p:grpSpPr>
        <a:xfrm>
          <a:off x="0" y="0"/>
          <a:ext cx="0" cy="0"/>
          <a:chOff x="0" y="0"/>
          <a:chExt cx="0" cy="0"/>
        </a:xfrm>
      </p:grpSpPr>
      <p:sp>
        <p:nvSpPr>
          <p:cNvPr id="29" name="Google Shape;29;p3"/>
          <p:cNvSpPr txBox="1">
            <a:spLocks noGrp="1"/>
          </p:cNvSpPr>
          <p:nvPr>
            <p:ph type="title"/>
          </p:nvPr>
        </p:nvSpPr>
        <p:spPr>
          <a:xfrm>
            <a:off x="315272" y="528481"/>
            <a:ext cx="21248915" cy="1676400"/>
          </a:xfrm>
          <a:prstGeom prst="rect">
            <a:avLst/>
          </a:prstGeom>
          <a:solidFill>
            <a:schemeClr val="accent3">
              <a:lumMod val="75000"/>
            </a:schemeClr>
          </a:solidFill>
          <a:ln w="9525" cap="flat" cmpd="sng">
            <a:solidFill>
              <a:srgbClr val="09306B"/>
            </a:solidFill>
            <a:prstDash val="solid"/>
            <a:round/>
            <a:headEnd type="none" w="sm" len="sm"/>
            <a:tailEnd type="none" w="sm" len="sm"/>
          </a:ln>
        </p:spPr>
        <p:txBody>
          <a:bodyPr spcFirstLastPara="1" wrap="square" lIns="78350" tIns="39175" rIns="78350" bIns="39175" anchor="ctr" anchorCtr="1">
            <a:noAutofit/>
          </a:bodyPr>
          <a:lstStyle/>
          <a:p>
            <a:r>
              <a:rPr lang="en-US" dirty="0"/>
              <a:t>The Impact of Hair Discrimination on Black Women’s Experience in the Workplace</a:t>
            </a:r>
            <a:br>
              <a:rPr lang="en-US" dirty="0"/>
            </a:br>
            <a:r>
              <a:rPr lang="en-US" dirty="0"/>
              <a:t>Genesis Crawford</a:t>
            </a:r>
            <a:br>
              <a:rPr lang="en-US" dirty="0"/>
            </a:br>
            <a:r>
              <a:rPr lang="en-US" dirty="0"/>
              <a:t>Riverside High School</a:t>
            </a:r>
            <a:endParaRPr lang="en-US" sz="3100" b="1" i="0" u="none" strike="noStrike" cap="none" dirty="0">
              <a:solidFill>
                <a:schemeClr val="lt1"/>
              </a:solidFill>
              <a:latin typeface="Arial"/>
              <a:ea typeface="Arial"/>
              <a:cs typeface="Arial"/>
            </a:endParaRPr>
          </a:p>
        </p:txBody>
      </p:sp>
      <p:sp>
        <p:nvSpPr>
          <p:cNvPr id="30" name="Google Shape;30;p3"/>
          <p:cNvSpPr txBox="1">
            <a:spLocks noGrp="1"/>
          </p:cNvSpPr>
          <p:nvPr>
            <p:ph type="body" idx="1"/>
          </p:nvPr>
        </p:nvSpPr>
        <p:spPr>
          <a:xfrm>
            <a:off x="324280" y="2326105"/>
            <a:ext cx="6792685" cy="533400"/>
          </a:xfrm>
          <a:prstGeom prst="rect">
            <a:avLst/>
          </a:prstGeom>
          <a:solidFill>
            <a:schemeClr val="accent3">
              <a:lumMod val="75000"/>
            </a:schemeClr>
          </a:solidFill>
          <a:ln w="9525" cap="flat" cmpd="sng">
            <a:solidFill>
              <a:srgbClr val="09306B"/>
            </a:solidFill>
            <a:prstDash val="solid"/>
            <a:round/>
            <a:headEnd type="none" w="sm" len="sm"/>
            <a:tailEnd type="none" w="sm" len="sm"/>
          </a:ln>
        </p:spPr>
        <p:txBody>
          <a:bodyPr spcFirstLastPara="1" wrap="square" lIns="78350" tIns="39175" rIns="78350" bIns="39175" anchor="t" anchorCtr="0">
            <a:noAutofit/>
          </a:bodyPr>
          <a:lstStyle/>
          <a:p>
            <a:pPr marL="0" indent="0" algn="ctr">
              <a:spcBef>
                <a:spcPts val="0"/>
              </a:spcBef>
            </a:pPr>
            <a:r>
              <a:rPr lang="en-US" sz="3000" dirty="0"/>
              <a:t>Introduction </a:t>
            </a:r>
            <a:endParaRPr lang="en-US" dirty="0"/>
          </a:p>
        </p:txBody>
      </p:sp>
      <p:sp>
        <p:nvSpPr>
          <p:cNvPr id="32" name="Google Shape;32;p3"/>
          <p:cNvSpPr txBox="1">
            <a:spLocks noGrp="1"/>
          </p:cNvSpPr>
          <p:nvPr>
            <p:ph type="body" idx="3"/>
          </p:nvPr>
        </p:nvSpPr>
        <p:spPr>
          <a:xfrm>
            <a:off x="326523" y="9000621"/>
            <a:ext cx="6926752" cy="486182"/>
          </a:xfrm>
          <a:prstGeom prst="rect">
            <a:avLst/>
          </a:prstGeom>
          <a:solidFill>
            <a:schemeClr val="accent3">
              <a:lumMod val="75000"/>
            </a:schemeClr>
          </a:solidFill>
          <a:ln w="9525" cap="flat" cmpd="sng">
            <a:solidFill>
              <a:srgbClr val="09306B"/>
            </a:solidFill>
            <a:prstDash val="solid"/>
            <a:round/>
            <a:headEnd type="none" w="sm" len="sm"/>
            <a:tailEnd type="none" w="sm" len="sm"/>
          </a:ln>
        </p:spPr>
        <p:txBody>
          <a:bodyPr spcFirstLastPara="1" wrap="square" lIns="78350" tIns="39175" rIns="78350" bIns="39175" anchor="t" anchorCtr="0">
            <a:noAutofit/>
          </a:bodyPr>
          <a:lstStyle/>
          <a:p>
            <a:pPr marL="1828800" indent="457200">
              <a:spcBef>
                <a:spcPts val="0"/>
              </a:spcBef>
            </a:pPr>
            <a:r>
              <a:rPr lang="en-US" sz="3000"/>
              <a:t>Background </a:t>
            </a:r>
            <a:endParaRPr lang="en-US" sz="3000" b="1" i="0" u="none" strike="noStrike" cap="none">
              <a:solidFill>
                <a:schemeClr val="lt1"/>
              </a:solidFill>
              <a:latin typeface="Arial"/>
              <a:ea typeface="Arial"/>
              <a:cs typeface="Arial"/>
            </a:endParaRPr>
          </a:p>
        </p:txBody>
      </p:sp>
      <p:sp>
        <p:nvSpPr>
          <p:cNvPr id="33" name="Google Shape;33;p3"/>
          <p:cNvSpPr txBox="1">
            <a:spLocks noGrp="1"/>
          </p:cNvSpPr>
          <p:nvPr>
            <p:ph type="body" idx="4"/>
          </p:nvPr>
        </p:nvSpPr>
        <p:spPr>
          <a:xfrm>
            <a:off x="-4384" y="9573167"/>
            <a:ext cx="7139160" cy="6756561"/>
          </a:xfrm>
          <a:prstGeom prst="rect">
            <a:avLst/>
          </a:prstGeom>
          <a:noFill/>
          <a:ln>
            <a:noFill/>
          </a:ln>
        </p:spPr>
        <p:txBody>
          <a:bodyPr spcFirstLastPara="1" wrap="square" lIns="78350" tIns="39175" rIns="78350" bIns="39175" anchor="t" anchorCtr="0">
            <a:noAutofit/>
          </a:bodyPr>
          <a:lstStyle/>
          <a:p>
            <a:pPr>
              <a:spcBef>
                <a:spcPts val="1200"/>
              </a:spcBef>
              <a:spcAft>
                <a:spcPts val="1200"/>
              </a:spcAft>
            </a:pPr>
            <a:r>
              <a:rPr lang="en-US" sz="1500" dirty="0">
                <a:solidFill>
                  <a:srgbClr val="252525"/>
                </a:solidFill>
                <a:latin typeface="Arial"/>
              </a:rPr>
              <a:t>           </a:t>
            </a:r>
            <a:r>
              <a:rPr lang="en-US" sz="1500" b="0" i="0" u="none" strike="noStrike" dirty="0">
                <a:solidFill>
                  <a:srgbClr val="252525"/>
                </a:solidFill>
                <a:effectLst/>
                <a:latin typeface="Arial"/>
              </a:rPr>
              <a:t>Due to the preconceived bias against </a:t>
            </a:r>
            <a:r>
              <a:rPr lang="en-US" sz="1500" dirty="0">
                <a:solidFill>
                  <a:srgbClr val="252525"/>
                </a:solidFill>
                <a:latin typeface="Arial"/>
              </a:rPr>
              <a:t>Bla</a:t>
            </a:r>
            <a:r>
              <a:rPr lang="en-US" sz="1500" b="0" i="0" u="none" strike="noStrike" dirty="0">
                <a:solidFill>
                  <a:srgbClr val="252525"/>
                </a:solidFill>
                <a:effectLst/>
                <a:latin typeface="Arial"/>
              </a:rPr>
              <a:t>ck women from employers of corporations, black hair discrimination frequently takes shape in the form of publicly using policies that single out, shame, racially profile, and unfairly punish black women for</a:t>
            </a:r>
            <a:r>
              <a:rPr lang="en-US" sz="1500" dirty="0">
                <a:solidFill>
                  <a:srgbClr val="252525"/>
                </a:solidFill>
                <a:latin typeface="Arial"/>
              </a:rPr>
              <a:t> </a:t>
            </a:r>
            <a:r>
              <a:rPr lang="en-US" sz="1500" b="0" i="0" u="none" strike="noStrike" dirty="0">
                <a:solidFill>
                  <a:srgbClr val="252525"/>
                </a:solidFill>
                <a:effectLst/>
                <a:latin typeface="Arial"/>
              </a:rPr>
              <a:t>embracing natural or protective hairstyles that are closely linked to black identity and culture</a:t>
            </a:r>
            <a:r>
              <a:rPr lang="en-US" sz="1500" dirty="0">
                <a:solidFill>
                  <a:srgbClr val="252525"/>
                </a:solidFill>
                <a:latin typeface="Arial"/>
              </a:rPr>
              <a:t> (NAAC Legal Defense  team) . </a:t>
            </a:r>
            <a:r>
              <a:rPr lang="en-US" sz="1500" b="0" i="0" u="none" strike="noStrike" dirty="0">
                <a:solidFill>
                  <a:srgbClr val="252525"/>
                </a:solidFill>
                <a:effectLst/>
                <a:latin typeface="Arial"/>
              </a:rPr>
              <a:t> Employers have used the terms ``Professional", and "Acceptable", to group their employees to fit the standard of European characteristics and mannerisms. This means that in order to be accepted by professionals, black women who don’t naturally conform to</a:t>
            </a:r>
            <a:r>
              <a:rPr lang="en-US" sz="1500" i="0" u="none" strike="noStrike" dirty="0">
                <a:solidFill>
                  <a:srgbClr val="252525"/>
                </a:solidFill>
                <a:effectLst/>
                <a:latin typeface="Arial"/>
              </a:rPr>
              <a:t> Eurocentric norms </a:t>
            </a:r>
            <a:r>
              <a:rPr lang="en-US" sz="1500" b="0" i="0" u="none" strike="noStrike" dirty="0">
                <a:solidFill>
                  <a:srgbClr val="252525"/>
                </a:solidFill>
                <a:effectLst/>
                <a:latin typeface="Arial"/>
              </a:rPr>
              <a:t>must undergo drastic and frequently irreparable alterations to their appearance. Black women have long utilized hair relaxers to conform to Eurocentric ideals.</a:t>
            </a:r>
            <a:r>
              <a:rPr lang="en-US" sz="1500" b="0" i="0" u="none" strike="noStrike" dirty="0">
                <a:solidFill>
                  <a:srgbClr val="000000"/>
                </a:solidFill>
                <a:effectLst/>
                <a:latin typeface="Arial"/>
              </a:rPr>
              <a:t> </a:t>
            </a:r>
            <a:r>
              <a:rPr lang="en-US" sz="1500" b="0" i="0" u="none" strike="noStrike" dirty="0">
                <a:solidFill>
                  <a:srgbClr val="252525"/>
                </a:solidFill>
                <a:effectLst/>
                <a:latin typeface="Arial"/>
              </a:rPr>
              <a:t>Black women who want straight hair temporarily change the texture of their natural hair with the use of hair relaxers. However, because hair relaxers are only temporary, they might return to their original state if exposed to humidity or washed. As a result, many black women frequently return to the salon to continue the chemical </a:t>
            </a:r>
            <a:r>
              <a:rPr lang="en-US" sz="1500" dirty="0">
                <a:solidFill>
                  <a:srgbClr val="252525"/>
                </a:solidFill>
                <a:latin typeface="Arial"/>
              </a:rPr>
              <a:t>process. (Perception Institute, </a:t>
            </a:r>
            <a:r>
              <a:rPr lang="en-US" sz="1500" dirty="0"/>
              <a:t>February,</a:t>
            </a:r>
            <a:r>
              <a:rPr lang="en-US" sz="1500" dirty="0">
                <a:solidFill>
                  <a:srgbClr val="252525"/>
                </a:solidFill>
                <a:latin typeface="Arial"/>
              </a:rPr>
              <a:t> 2017). </a:t>
            </a:r>
            <a:endParaRPr lang="en-US" sz="1500" dirty="0">
              <a:solidFill>
                <a:srgbClr val="000000"/>
              </a:solidFill>
              <a:latin typeface="Arial"/>
            </a:endParaRPr>
          </a:p>
          <a:p>
            <a:pPr indent="0">
              <a:spcBef>
                <a:spcPts val="1200"/>
              </a:spcBef>
              <a:spcAft>
                <a:spcPts val="1200"/>
              </a:spcAft>
            </a:pPr>
            <a:r>
              <a:rPr lang="en-US" sz="1500" dirty="0">
                <a:solidFill>
                  <a:srgbClr val="252525"/>
                </a:solidFill>
                <a:latin typeface="Arial"/>
              </a:rPr>
              <a:t>The</a:t>
            </a:r>
            <a:r>
              <a:rPr lang="en-US" sz="1500" b="0" i="0" u="none" strike="noStrike" dirty="0">
                <a:solidFill>
                  <a:srgbClr val="252525"/>
                </a:solidFill>
                <a:effectLst/>
                <a:latin typeface="Arial"/>
              </a:rPr>
              <a:t> Crown Act is a law that was recently passed by several states and the House of Representatives that prohibits any race-based hair discrimination. CROWN stands for "Create a Respectful and Open World for Natural Hair." Race-based hair discrimination negatively affects Black women who have been sent home from school</a:t>
            </a:r>
            <a:r>
              <a:rPr lang="en-US" sz="1500" dirty="0">
                <a:solidFill>
                  <a:srgbClr val="252525"/>
                </a:solidFill>
                <a:latin typeface="Arial"/>
              </a:rPr>
              <a:t> (</a:t>
            </a:r>
            <a:r>
              <a:rPr lang="en-US" sz="1100" dirty="0">
                <a:solidFill>
                  <a:srgbClr val="000000"/>
                </a:solidFill>
                <a:latin typeface="Arial"/>
                <a:cs typeface="Arial"/>
              </a:rPr>
              <a:t>Perry, Andre M., 9 Mar, 2022) </a:t>
            </a:r>
            <a:r>
              <a:rPr lang="en-US" sz="1500" dirty="0">
                <a:solidFill>
                  <a:srgbClr val="252525"/>
                </a:solidFill>
                <a:latin typeface="Arial"/>
              </a:rPr>
              <a:t> </a:t>
            </a:r>
            <a:r>
              <a:rPr lang="en-US" sz="1500" b="0" i="0" u="none" strike="noStrike" dirty="0">
                <a:solidFill>
                  <a:srgbClr val="252525"/>
                </a:solidFill>
                <a:effectLst/>
                <a:latin typeface="Arial"/>
              </a:rPr>
              <a:t>or dismissed from the workplace for certain hairstyles, such as braids, Bantu </a:t>
            </a:r>
            <a:r>
              <a:rPr lang="en-US" sz="1500" dirty="0">
                <a:solidFill>
                  <a:srgbClr val="252525"/>
                </a:solidFill>
                <a:latin typeface="Arial"/>
              </a:rPr>
              <a:t>K</a:t>
            </a:r>
            <a:r>
              <a:rPr lang="en-US" sz="1500" b="0" i="0" u="none" strike="noStrike" dirty="0">
                <a:solidFill>
                  <a:srgbClr val="252525"/>
                </a:solidFill>
                <a:effectLst/>
                <a:latin typeface="Arial"/>
              </a:rPr>
              <a:t>nots, </a:t>
            </a:r>
            <a:r>
              <a:rPr lang="en-US" sz="1500" dirty="0">
                <a:solidFill>
                  <a:srgbClr val="252525"/>
                </a:solidFill>
                <a:latin typeface="Arial"/>
              </a:rPr>
              <a:t>Locs</a:t>
            </a:r>
            <a:r>
              <a:rPr lang="en-US" sz="1500" b="0" i="0" u="none" strike="noStrike" dirty="0">
                <a:solidFill>
                  <a:srgbClr val="252525"/>
                </a:solidFill>
                <a:effectLst/>
                <a:latin typeface="Arial"/>
              </a:rPr>
              <a:t>, Twists, Cornrows, and Afros. One recent study found that over 20% of Black women ages 25–34 have been sent home from work because of their </a:t>
            </a:r>
            <a:r>
              <a:rPr lang="en-US" sz="1500" dirty="0">
                <a:solidFill>
                  <a:srgbClr val="252525"/>
                </a:solidFill>
                <a:latin typeface="Arial"/>
              </a:rPr>
              <a:t>hair. (</a:t>
            </a:r>
            <a:r>
              <a:rPr lang="en-US" sz="1100" dirty="0">
                <a:solidFill>
                  <a:srgbClr val="000000"/>
                </a:solidFill>
                <a:latin typeface="Arial"/>
                <a:cs typeface="Arial"/>
              </a:rPr>
              <a:t>Asare, Janice Gassam.,10 May,2023) )</a:t>
            </a:r>
            <a:endParaRPr lang="en-US" sz="1500" dirty="0">
              <a:solidFill>
                <a:srgbClr val="000000"/>
              </a:solidFill>
              <a:latin typeface="Arial"/>
            </a:endParaRPr>
          </a:p>
          <a:p>
            <a:pPr>
              <a:spcBef>
                <a:spcPts val="1200"/>
              </a:spcBef>
              <a:spcAft>
                <a:spcPts val="1200"/>
              </a:spcAft>
            </a:pPr>
            <a:endParaRPr lang="en-US" sz="1500" dirty="0">
              <a:solidFill>
                <a:srgbClr val="252525"/>
              </a:solidFill>
              <a:latin typeface="Arial"/>
            </a:endParaRPr>
          </a:p>
          <a:p>
            <a:br>
              <a:rPr lang="en-US" sz="1700" dirty="0"/>
            </a:br>
            <a:endParaRPr lang="en-US" sz="1700">
              <a:solidFill>
                <a:srgbClr val="000000"/>
              </a:solidFill>
            </a:endParaRPr>
          </a:p>
        </p:txBody>
      </p:sp>
      <p:sp>
        <p:nvSpPr>
          <p:cNvPr id="36" name="Google Shape;36;p3"/>
          <p:cNvSpPr txBox="1">
            <a:spLocks noGrp="1"/>
          </p:cNvSpPr>
          <p:nvPr>
            <p:ph type="body" idx="7"/>
          </p:nvPr>
        </p:nvSpPr>
        <p:spPr>
          <a:xfrm>
            <a:off x="7573429" y="2296822"/>
            <a:ext cx="6792685" cy="533400"/>
          </a:xfrm>
          <a:prstGeom prst="rect">
            <a:avLst/>
          </a:prstGeom>
          <a:solidFill>
            <a:schemeClr val="accent3">
              <a:lumMod val="75000"/>
            </a:schemeClr>
          </a:solidFill>
          <a:ln w="9525" cap="flat" cmpd="sng">
            <a:solidFill>
              <a:srgbClr val="09306B"/>
            </a:solidFill>
            <a:prstDash val="solid"/>
            <a:round/>
            <a:headEnd type="none" w="sm" len="sm"/>
            <a:tailEnd type="none" w="sm" len="sm"/>
          </a:ln>
        </p:spPr>
        <p:txBody>
          <a:bodyPr spcFirstLastPara="1" wrap="square" lIns="78350" tIns="39175" rIns="78350" bIns="39175" anchor="t" anchorCtr="0">
            <a:noAutofit/>
          </a:bodyPr>
          <a:lstStyle/>
          <a:p>
            <a:pPr marL="0" indent="0">
              <a:spcBef>
                <a:spcPts val="0"/>
              </a:spcBef>
            </a:pPr>
            <a:r>
              <a:rPr lang="en-US" sz="3000"/>
              <a:t>                   Data Analysis </a:t>
            </a:r>
            <a:endParaRPr sz="3000" b="1" i="0" u="none" strike="noStrike" cap="none">
              <a:solidFill>
                <a:schemeClr val="lt1"/>
              </a:solidFill>
              <a:latin typeface="Arial"/>
              <a:ea typeface="Arial"/>
              <a:cs typeface="Arial"/>
              <a:sym typeface="Arial"/>
            </a:endParaRPr>
          </a:p>
        </p:txBody>
      </p:sp>
      <p:sp>
        <p:nvSpPr>
          <p:cNvPr id="37" name="Google Shape;37;p3"/>
          <p:cNvSpPr txBox="1">
            <a:spLocks noGrp="1"/>
          </p:cNvSpPr>
          <p:nvPr>
            <p:ph type="body" idx="8"/>
          </p:nvPr>
        </p:nvSpPr>
        <p:spPr>
          <a:xfrm>
            <a:off x="13941238" y="10972089"/>
            <a:ext cx="7497764" cy="4337048"/>
          </a:xfrm>
          <a:prstGeom prst="rect">
            <a:avLst/>
          </a:prstGeom>
          <a:noFill/>
          <a:ln>
            <a:noFill/>
          </a:ln>
        </p:spPr>
        <p:txBody>
          <a:bodyPr spcFirstLastPara="1" wrap="square" lIns="78350" tIns="39175" rIns="78350" bIns="39175" anchor="t" anchorCtr="0">
            <a:noAutofit/>
          </a:bodyPr>
          <a:lstStyle/>
          <a:p>
            <a:pPr marL="654685" indent="0">
              <a:spcBef>
                <a:spcPts val="0"/>
              </a:spcBef>
              <a:buNone/>
            </a:pPr>
            <a:r>
              <a:rPr lang="en-US" sz="1700" b="0" i="0" u="none" strike="noStrike" dirty="0">
                <a:solidFill>
                  <a:srgbClr val="000000"/>
                </a:solidFill>
                <a:effectLst/>
                <a:latin typeface="Arial"/>
              </a:rPr>
              <a:t>Hair discrimination in the workplace is still not well understood in society.</a:t>
            </a:r>
            <a:r>
              <a:rPr lang="en-US" sz="1700" dirty="0">
                <a:solidFill>
                  <a:srgbClr val="000000"/>
                </a:solidFill>
                <a:latin typeface="Arial"/>
              </a:rPr>
              <a:t> </a:t>
            </a:r>
            <a:r>
              <a:rPr lang="en-US" sz="1700" b="0" i="0" u="none" strike="noStrike">
                <a:solidFill>
                  <a:srgbClr val="000000"/>
                </a:solidFill>
                <a:effectLst/>
                <a:latin typeface="Arial"/>
              </a:rPr>
              <a:t>The topic of hair discrimination should be brought up in any </a:t>
            </a:r>
            <a:r>
              <a:rPr lang="en-US" sz="1700" b="0" i="0" u="none" strike="noStrike" dirty="0">
                <a:solidFill>
                  <a:srgbClr val="000000"/>
                </a:solidFill>
                <a:effectLst/>
                <a:latin typeface="Arial"/>
              </a:rPr>
              <a:t>discussion on racial equity. Not only should the debate cover how hair discrimination harms black women, but it should also cover how to stop it from happening in the workplace. Managers, leaders, and anyone with the ability to make decisions should regularly get training on hair bias and how it affects Black women's experiences at work. Additionally, continual education about hair discrimination should be given to staff members. Employers should push for creating a safe and positive working environment that wouldn’t single out, harm, or unfairly punish black women for embracing themselves in the workplace. Everyone should be able to express themselves freely and come to work as their best selves in a positive, productive environment. Employers should take the time to not only educate themselves but their team as well. A good starting point would be by researching the legislation and laws that were created to help combat this issue. Employers could learn about the Crown Act. Advocating for this bill could be the first step for pushing for more diversity and inclusion in the workplace.</a:t>
            </a:r>
            <a:endParaRPr lang="en-US" sz="1700" b="0" i="0" u="none" strike="noStrike" cap="none">
              <a:latin typeface="Arial"/>
              <a:ea typeface="Times New Roman"/>
              <a:cs typeface="Times New Roman"/>
            </a:endParaRPr>
          </a:p>
        </p:txBody>
      </p:sp>
      <p:sp>
        <p:nvSpPr>
          <p:cNvPr id="38" name="Google Shape;38;p3"/>
          <p:cNvSpPr txBox="1">
            <a:spLocks noGrp="1"/>
          </p:cNvSpPr>
          <p:nvPr>
            <p:ph type="body" idx="9"/>
          </p:nvPr>
        </p:nvSpPr>
        <p:spPr>
          <a:xfrm>
            <a:off x="14756445" y="2302042"/>
            <a:ext cx="6792685" cy="533400"/>
          </a:xfrm>
          <a:prstGeom prst="rect">
            <a:avLst/>
          </a:prstGeom>
          <a:solidFill>
            <a:schemeClr val="accent3">
              <a:lumMod val="75000"/>
            </a:schemeClr>
          </a:solidFill>
          <a:ln w="9525" cap="flat" cmpd="sng">
            <a:solidFill>
              <a:srgbClr val="09306B"/>
            </a:solidFill>
            <a:prstDash val="solid"/>
            <a:round/>
            <a:headEnd type="none" w="sm" len="sm"/>
            <a:tailEnd type="none" w="sm" len="sm"/>
          </a:ln>
        </p:spPr>
        <p:txBody>
          <a:bodyPr spcFirstLastPara="1" wrap="square" lIns="78350" tIns="39175" rIns="78350" bIns="39175" anchor="t" anchorCtr="0">
            <a:noAutofit/>
          </a:bodyPr>
          <a:lstStyle/>
          <a:p>
            <a:pPr marL="0" indent="0" algn="ctr">
              <a:spcBef>
                <a:spcPts val="0"/>
              </a:spcBef>
            </a:pPr>
            <a:r>
              <a:rPr lang="en-US" sz="3000" dirty="0"/>
              <a:t>Chart </a:t>
            </a:r>
          </a:p>
        </p:txBody>
      </p:sp>
      <p:sp>
        <p:nvSpPr>
          <p:cNvPr id="39" name="Google Shape;39;p3"/>
          <p:cNvSpPr txBox="1">
            <a:spLocks noGrp="1"/>
          </p:cNvSpPr>
          <p:nvPr>
            <p:ph type="body" idx="13"/>
          </p:nvPr>
        </p:nvSpPr>
        <p:spPr>
          <a:xfrm>
            <a:off x="14701142" y="2819400"/>
            <a:ext cx="6447542" cy="8839200"/>
          </a:xfrm>
          <a:prstGeom prst="rect">
            <a:avLst/>
          </a:prstGeom>
          <a:noFill/>
          <a:ln>
            <a:noFill/>
          </a:ln>
        </p:spPr>
        <p:txBody>
          <a:bodyPr spcFirstLastPara="1" wrap="square" lIns="78350" tIns="39175" rIns="78350" bIns="39175" anchor="t" anchorCtr="0">
            <a:noAutofit/>
          </a:bodyPr>
          <a:lstStyle/>
          <a:p>
            <a:br>
              <a:rPr lang="en-US" sz="1400"/>
            </a:br>
            <a:endParaRPr lang="en-US" sz="1100">
              <a:latin typeface="Arial"/>
              <a:cs typeface="Arial"/>
            </a:endParaRPr>
          </a:p>
        </p:txBody>
      </p:sp>
      <p:sp>
        <p:nvSpPr>
          <p:cNvPr id="40" name="Google Shape;40;p3"/>
          <p:cNvSpPr txBox="1">
            <a:spLocks noGrp="1"/>
          </p:cNvSpPr>
          <p:nvPr>
            <p:ph type="body" idx="14"/>
          </p:nvPr>
        </p:nvSpPr>
        <p:spPr>
          <a:xfrm>
            <a:off x="14644289" y="10342013"/>
            <a:ext cx="6792685" cy="533400"/>
          </a:xfrm>
          <a:prstGeom prst="rect">
            <a:avLst/>
          </a:prstGeom>
          <a:solidFill>
            <a:schemeClr val="accent3">
              <a:lumMod val="75000"/>
            </a:schemeClr>
          </a:solidFill>
          <a:ln w="9525" cap="flat" cmpd="sng">
            <a:solidFill>
              <a:srgbClr val="09306B"/>
            </a:solidFill>
            <a:prstDash val="solid"/>
            <a:round/>
            <a:headEnd type="none" w="sm" len="sm"/>
            <a:tailEnd type="none" w="sm" len="sm"/>
          </a:ln>
        </p:spPr>
        <p:txBody>
          <a:bodyPr spcFirstLastPara="1" wrap="square" lIns="78350" tIns="39175" rIns="78350" bIns="39175" anchor="t" anchorCtr="0">
            <a:noAutofit/>
          </a:bodyPr>
          <a:lstStyle/>
          <a:p>
            <a:pPr marL="0" indent="0" algn="ctr">
              <a:spcBef>
                <a:spcPts val="0"/>
              </a:spcBef>
            </a:pPr>
            <a:r>
              <a:rPr lang="en-US" sz="3000" dirty="0"/>
              <a:t>Conclusion</a:t>
            </a:r>
            <a:endParaRPr lang="en-US"/>
          </a:p>
        </p:txBody>
      </p:sp>
      <p:sp>
        <p:nvSpPr>
          <p:cNvPr id="41" name="Google Shape;41;p3"/>
          <p:cNvSpPr txBox="1">
            <a:spLocks noGrp="1"/>
          </p:cNvSpPr>
          <p:nvPr>
            <p:ph type="body" idx="15"/>
          </p:nvPr>
        </p:nvSpPr>
        <p:spPr>
          <a:xfrm>
            <a:off x="7576458" y="3011905"/>
            <a:ext cx="6792685" cy="13335001"/>
          </a:xfrm>
          <a:prstGeom prst="rect">
            <a:avLst/>
          </a:prstGeom>
          <a:noFill/>
          <a:ln>
            <a:noFill/>
          </a:ln>
        </p:spPr>
        <p:txBody>
          <a:bodyPr spcFirstLastPara="1" wrap="square" lIns="78350" tIns="39175" rIns="78350" bIns="39175" anchor="t" anchorCtr="0">
            <a:noAutofit/>
          </a:bodyPr>
          <a:lstStyle/>
          <a:p>
            <a:r>
              <a:rPr lang="en-US" sz="2400">
                <a:solidFill>
                  <a:schemeClr val="bg1"/>
                </a:solidFill>
                <a:latin typeface="Arial"/>
                <a:cs typeface="Arial"/>
              </a:rPr>
              <a:t>because of their hair, which is even higher for women under 34 (⅓)</a:t>
            </a:r>
            <a:endParaRPr lang="en-US" sz="2400">
              <a:solidFill>
                <a:schemeClr val="bg1"/>
              </a:solidFill>
            </a:endParaRPr>
          </a:p>
          <a:p>
            <a:pPr marL="0" marR="0" lvl="0" indent="0" algn="l">
              <a:spcBef>
                <a:spcPts val="0"/>
              </a:spcBef>
              <a:spcAft>
                <a:spcPts val="0"/>
              </a:spcAft>
              <a:buFont typeface="Arial"/>
              <a:buNone/>
            </a:pPr>
            <a:endParaRPr lang="en-US" sz="1400" b="0" i="0" u="none" strike="noStrike" cap="none">
              <a:solidFill>
                <a:schemeClr val="bg1"/>
              </a:solidFill>
              <a:latin typeface="Times New Roman"/>
              <a:ea typeface="Times New Roman"/>
              <a:cs typeface="Times New Roman"/>
            </a:endParaRPr>
          </a:p>
        </p:txBody>
      </p:sp>
      <p:sp>
        <p:nvSpPr>
          <p:cNvPr id="43" name="Google Shape;43;p3"/>
          <p:cNvSpPr>
            <a:spLocks noGrp="1"/>
          </p:cNvSpPr>
          <p:nvPr>
            <p:ph type="chart" idx="19"/>
          </p:nvPr>
        </p:nvSpPr>
        <p:spPr>
          <a:xfrm>
            <a:off x="7764248" y="3144650"/>
            <a:ext cx="6254961" cy="4475994"/>
          </a:xfrm>
          <a:prstGeom prst="rect">
            <a:avLst/>
          </a:prstGeom>
          <a:noFill/>
          <a:ln>
            <a:noFill/>
          </a:ln>
        </p:spPr>
        <p:txBody>
          <a:bodyPr spcFirstLastPara="1" wrap="square" lIns="91425" tIns="91425" rIns="91425" bIns="91425" anchor="t" anchorCtr="0">
            <a:noAutofit/>
          </a:bodyPr>
          <a:lstStyle/>
          <a:p>
            <a:pPr indent="457200">
              <a:spcBef>
                <a:spcPts val="1200"/>
              </a:spcBef>
              <a:spcAft>
                <a:spcPts val="1200"/>
              </a:spcAft>
            </a:pPr>
            <a:r>
              <a:rPr lang="en-US" sz="1800" dirty="0">
                <a:solidFill>
                  <a:srgbClr val="252525"/>
                </a:solidFill>
                <a:latin typeface="+mn-lt"/>
              </a:rPr>
              <a:t> </a:t>
            </a:r>
            <a:r>
              <a:rPr lang="en-US" sz="1800" b="0" i="0" u="none" strike="noStrike" dirty="0">
                <a:solidFill>
                  <a:srgbClr val="252525"/>
                </a:solidFill>
                <a:effectLst/>
                <a:latin typeface="+mn-lt"/>
              </a:rPr>
              <a:t>A study done by Sage Journals demonstrated an experiment across four studies that showed a bias against black women with natural hairstyles in job recruitment. Study one had participants evaluate different profiles between black and white female job applicants across a variety of different hairstyles. The results of study one showed that black women with natural hairstyles were perceived to be less competent, less professional, and less likely to be selected for the job interview than black women with straightened hair and white women with curly or straight styles</a:t>
            </a:r>
            <a:r>
              <a:rPr lang="en-US" sz="1800" b="1" i="0" u="none" strike="noStrike" dirty="0">
                <a:solidFill>
                  <a:srgbClr val="252525"/>
                </a:solidFill>
                <a:effectLst/>
                <a:latin typeface="+mn-lt"/>
              </a:rPr>
              <a:t>.</a:t>
            </a:r>
            <a:r>
              <a:rPr lang="en-US" sz="1800" b="1" dirty="0">
                <a:solidFill>
                  <a:srgbClr val="252525"/>
                </a:solidFill>
                <a:latin typeface="+mn-lt"/>
              </a:rPr>
              <a:t> </a:t>
            </a:r>
            <a:r>
              <a:rPr lang="en-US" sz="1800" dirty="0">
                <a:solidFill>
                  <a:srgbClr val="252525"/>
                </a:solidFill>
                <a:latin typeface="+mn-lt"/>
              </a:rPr>
              <a:t> (</a:t>
            </a:r>
            <a:r>
              <a:rPr lang="en-US" sz="1100" dirty="0">
                <a:solidFill>
                  <a:srgbClr val="000000"/>
                </a:solidFill>
                <a:latin typeface="+mn-lt"/>
                <a:cs typeface="Arial"/>
              </a:rPr>
              <a:t>Koval, Christy  Zhou, and Ashleigh  Shelby Rosette. August 19, 2023) .</a:t>
            </a:r>
            <a:endParaRPr lang="en-US" sz="1100" dirty="0">
              <a:solidFill>
                <a:srgbClr val="333333"/>
              </a:solidFill>
              <a:effectLst/>
            </a:endParaRPr>
          </a:p>
          <a:p>
            <a:pPr marL="0" lvl="0" indent="0" algn="l" rtl="0">
              <a:spcBef>
                <a:spcPts val="280"/>
              </a:spcBef>
              <a:spcAft>
                <a:spcPts val="0"/>
              </a:spcAft>
              <a:buNone/>
            </a:pPr>
            <a:endParaRPr/>
          </a:p>
        </p:txBody>
      </p:sp>
      <p:pic>
        <p:nvPicPr>
          <p:cNvPr id="44" name="Google Shape;44;p3"/>
          <p:cNvPicPr preferRelativeResize="0"/>
          <p:nvPr/>
        </p:nvPicPr>
        <p:blipFill>
          <a:blip r:embed="rId3">
            <a:alphaModFix/>
          </a:blip>
          <a:stretch>
            <a:fillRect/>
          </a:stretch>
        </p:blipFill>
        <p:spPr>
          <a:xfrm>
            <a:off x="-7661149" y="10639393"/>
            <a:ext cx="6597818" cy="8124578"/>
          </a:xfrm>
          <a:prstGeom prst="rect">
            <a:avLst/>
          </a:prstGeom>
          <a:noFill/>
          <a:ln>
            <a:noFill/>
          </a:ln>
        </p:spPr>
      </p:pic>
      <p:sp>
        <p:nvSpPr>
          <p:cNvPr id="3" name="TextBox 2">
            <a:extLst>
              <a:ext uri="{FF2B5EF4-FFF2-40B4-BE49-F238E27FC236}">
                <a16:creationId xmlns:a16="http://schemas.microsoft.com/office/drawing/2014/main" id="{8F1E8FB3-A73D-15D0-C6D2-AB5E8B7DDC31}"/>
              </a:ext>
            </a:extLst>
          </p:cNvPr>
          <p:cNvSpPr txBox="1"/>
          <p:nvPr/>
        </p:nvSpPr>
        <p:spPr>
          <a:xfrm>
            <a:off x="-8410754" y="7931989"/>
            <a:ext cx="7608496"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1100"/>
          </a:p>
        </p:txBody>
      </p:sp>
      <p:graphicFrame>
        <p:nvGraphicFramePr>
          <p:cNvPr id="10" name="Table 9">
            <a:extLst>
              <a:ext uri="{FF2B5EF4-FFF2-40B4-BE49-F238E27FC236}">
                <a16:creationId xmlns:a16="http://schemas.microsoft.com/office/drawing/2014/main" id="{A37B4513-54C7-D4B5-5E1E-AE8201CEDEBC}"/>
              </a:ext>
            </a:extLst>
          </p:cNvPr>
          <p:cNvGraphicFramePr>
            <a:graphicFrameLocks noGrp="1"/>
          </p:cNvGraphicFramePr>
          <p:nvPr>
            <p:extLst>
              <p:ext uri="{D42A27DB-BD31-4B8C-83A1-F6EECF244321}">
                <p14:modId xmlns:p14="http://schemas.microsoft.com/office/powerpoint/2010/main" val="3658918814"/>
              </p:ext>
            </p:extLst>
          </p:nvPr>
        </p:nvGraphicFramePr>
        <p:xfrm>
          <a:off x="7749192" y="7519909"/>
          <a:ext cx="5943600" cy="3003548"/>
        </p:xfrm>
        <a:graphic>
          <a:graphicData uri="http://schemas.openxmlformats.org/drawingml/2006/table">
            <a:tbl>
              <a:tblPr/>
              <a:tblGrid>
                <a:gridCol w="1188720">
                  <a:extLst>
                    <a:ext uri="{9D8B030D-6E8A-4147-A177-3AD203B41FA5}">
                      <a16:colId xmlns:a16="http://schemas.microsoft.com/office/drawing/2014/main" val="2120457069"/>
                    </a:ext>
                  </a:extLst>
                </a:gridCol>
                <a:gridCol w="1188720">
                  <a:extLst>
                    <a:ext uri="{9D8B030D-6E8A-4147-A177-3AD203B41FA5}">
                      <a16:colId xmlns:a16="http://schemas.microsoft.com/office/drawing/2014/main" val="3342249659"/>
                    </a:ext>
                  </a:extLst>
                </a:gridCol>
                <a:gridCol w="1188720">
                  <a:extLst>
                    <a:ext uri="{9D8B030D-6E8A-4147-A177-3AD203B41FA5}">
                      <a16:colId xmlns:a16="http://schemas.microsoft.com/office/drawing/2014/main" val="556826899"/>
                    </a:ext>
                  </a:extLst>
                </a:gridCol>
                <a:gridCol w="1188720">
                  <a:extLst>
                    <a:ext uri="{9D8B030D-6E8A-4147-A177-3AD203B41FA5}">
                      <a16:colId xmlns:a16="http://schemas.microsoft.com/office/drawing/2014/main" val="730394468"/>
                    </a:ext>
                  </a:extLst>
                </a:gridCol>
                <a:gridCol w="1188720">
                  <a:extLst>
                    <a:ext uri="{9D8B030D-6E8A-4147-A177-3AD203B41FA5}">
                      <a16:colId xmlns:a16="http://schemas.microsoft.com/office/drawing/2014/main" val="1202078035"/>
                    </a:ext>
                  </a:extLst>
                </a:gridCol>
              </a:tblGrid>
              <a:tr h="658177">
                <a:tc rowSpan="2">
                  <a:txBody>
                    <a:bodyPr/>
                    <a:lstStyle/>
                    <a:p>
                      <a:pPr algn="ctr" rtl="0" fontAlgn="t">
                        <a:spcBef>
                          <a:spcPts val="0"/>
                        </a:spcBef>
                        <a:spcAft>
                          <a:spcPts val="0"/>
                        </a:spcAft>
                      </a:pPr>
                      <a:r>
                        <a:rPr lang="en-US" sz="1600" b="1" i="0" u="none" strike="noStrike">
                          <a:solidFill>
                            <a:srgbClr val="000000"/>
                          </a:solidFill>
                          <a:effectLst/>
                          <a:latin typeface="Arial" panose="020B0604020202020204" pitchFamily="34" charset="0"/>
                        </a:rPr>
                        <a:t>Variable</a:t>
                      </a:r>
                      <a:endParaRPr lang="en-US" sz="1600">
                        <a:effectLst/>
                      </a:endParaRPr>
                    </a:p>
                  </a:txBody>
                  <a:tcPr marL="63500" marR="63500" marT="63500" marB="63500">
                    <a:lnL>
                      <a:noFill/>
                    </a:lnL>
                    <a:lnR w="9525" cap="flat" cmpd="sng" algn="ctr">
                      <a:solidFill>
                        <a:srgbClr val="CCCCCC"/>
                      </a:solidFill>
                      <a:prstDash val="solid"/>
                      <a:round/>
                      <a:headEnd type="none" w="med" len="med"/>
                      <a:tailEnd type="none" w="med" len="med"/>
                    </a:lnR>
                    <a:lnT>
                      <a:noFill/>
                    </a:lnT>
                    <a:lnB w="9525" cap="flat" cmpd="sng" algn="ctr">
                      <a:solidFill>
                        <a:srgbClr val="CCCCCC"/>
                      </a:solidFill>
                      <a:prstDash val="solid"/>
                      <a:round/>
                      <a:headEnd type="none" w="med" len="med"/>
                      <a:tailEnd type="none" w="med" len="med"/>
                    </a:lnB>
                  </a:tcPr>
                </a:tc>
                <a:tc gridSpan="2">
                  <a:txBody>
                    <a:bodyPr/>
                    <a:lstStyle/>
                    <a:p>
                      <a:pPr algn="ctr" rtl="0" fontAlgn="t">
                        <a:spcBef>
                          <a:spcPts val="0"/>
                        </a:spcBef>
                        <a:spcAft>
                          <a:spcPts val="0"/>
                        </a:spcAft>
                      </a:pPr>
                      <a:r>
                        <a:rPr lang="en-US" sz="1600" b="1" i="0" u="none" strike="noStrike">
                          <a:solidFill>
                            <a:srgbClr val="000000"/>
                          </a:solidFill>
                          <a:effectLst/>
                          <a:latin typeface="Arial" panose="020B0604020202020204" pitchFamily="34" charset="0"/>
                        </a:rPr>
                        <a:t>Black Applicant</a:t>
                      </a:r>
                      <a:endParaRPr lang="en-US" sz="1600">
                        <a:effectLst/>
                      </a:endParaRPr>
                    </a:p>
                  </a:txBody>
                  <a:tcPr marL="63500" marR="63500" marT="63500" marB="6350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a:noFill/>
                    </a:lnT>
                    <a:lnB w="9525" cap="flat" cmpd="sng" algn="ctr">
                      <a:solidFill>
                        <a:srgbClr val="CCCCCC"/>
                      </a:solidFill>
                      <a:prstDash val="solid"/>
                      <a:round/>
                      <a:headEnd type="none" w="med" len="med"/>
                      <a:tailEnd type="none" w="med" len="med"/>
                    </a:lnB>
                  </a:tcPr>
                </a:tc>
                <a:tc hMerge="1">
                  <a:txBody>
                    <a:bodyPr/>
                    <a:lstStyle/>
                    <a:p>
                      <a:endParaRPr lang="en-US"/>
                    </a:p>
                  </a:txBody>
                  <a:tcPr/>
                </a:tc>
                <a:tc gridSpan="2">
                  <a:txBody>
                    <a:bodyPr/>
                    <a:lstStyle/>
                    <a:p>
                      <a:pPr algn="ctr" rtl="0" fontAlgn="t">
                        <a:spcBef>
                          <a:spcPts val="0"/>
                        </a:spcBef>
                        <a:spcAft>
                          <a:spcPts val="0"/>
                        </a:spcAft>
                      </a:pPr>
                      <a:r>
                        <a:rPr lang="en-US" sz="1600" b="1" i="0" u="none" strike="noStrike">
                          <a:solidFill>
                            <a:srgbClr val="000000"/>
                          </a:solidFill>
                          <a:effectLst/>
                          <a:latin typeface="Arial" panose="020B0604020202020204" pitchFamily="34" charset="0"/>
                        </a:rPr>
                        <a:t>White Applicant</a:t>
                      </a:r>
                      <a:endParaRPr lang="en-US" sz="1600">
                        <a:effectLst/>
                      </a:endParaRPr>
                    </a:p>
                  </a:txBody>
                  <a:tcPr marL="63500" marR="63500" marT="63500" marB="6350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a:noFill/>
                    </a:lnT>
                    <a:lnB w="9525" cap="flat" cmpd="sng" algn="ctr">
                      <a:solidFill>
                        <a:srgbClr val="CCCCCC"/>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541915474"/>
                  </a:ext>
                </a:extLst>
              </a:tr>
              <a:tr h="658177">
                <a:tc vMerge="1">
                  <a:txBody>
                    <a:bodyPr/>
                    <a:lstStyle/>
                    <a:p>
                      <a:endParaRPr lang="en-US"/>
                    </a:p>
                  </a:txBody>
                  <a:tcPr/>
                </a:tc>
                <a:tc>
                  <a:txBody>
                    <a:bodyPr/>
                    <a:lstStyle/>
                    <a:p>
                      <a:pPr algn="ctr" rtl="0" fontAlgn="t">
                        <a:spcBef>
                          <a:spcPts val="0"/>
                        </a:spcBef>
                        <a:spcAft>
                          <a:spcPts val="0"/>
                        </a:spcAft>
                      </a:pPr>
                      <a:r>
                        <a:rPr lang="en-US" sz="1600" b="1" i="0" u="none" strike="noStrike">
                          <a:solidFill>
                            <a:srgbClr val="000000"/>
                          </a:solidFill>
                          <a:effectLst/>
                          <a:latin typeface="Arial" panose="020B0604020202020204" pitchFamily="34" charset="0"/>
                        </a:rPr>
                        <a:t>Natural Hair</a:t>
                      </a:r>
                      <a:endParaRPr lang="en-US" sz="1600">
                        <a:effectLst/>
                      </a:endParaRPr>
                    </a:p>
                  </a:txBody>
                  <a:tcPr marL="63500" marR="63500" marT="63500" marB="6350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t">
                        <a:spcBef>
                          <a:spcPts val="0"/>
                        </a:spcBef>
                        <a:spcAft>
                          <a:spcPts val="0"/>
                        </a:spcAft>
                      </a:pPr>
                      <a:r>
                        <a:rPr lang="en-US" sz="1600" b="1" i="0" u="none" strike="noStrike">
                          <a:solidFill>
                            <a:srgbClr val="000000"/>
                          </a:solidFill>
                          <a:effectLst/>
                          <a:latin typeface="Arial" panose="020B0604020202020204" pitchFamily="34" charset="0"/>
                        </a:rPr>
                        <a:t>Straight Hair</a:t>
                      </a:r>
                      <a:endParaRPr lang="en-US" sz="1600">
                        <a:effectLst/>
                      </a:endParaRPr>
                    </a:p>
                  </a:txBody>
                  <a:tcPr marL="63500" marR="63500" marT="63500" marB="6350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t">
                        <a:spcBef>
                          <a:spcPts val="0"/>
                        </a:spcBef>
                        <a:spcAft>
                          <a:spcPts val="0"/>
                        </a:spcAft>
                      </a:pPr>
                      <a:r>
                        <a:rPr lang="en-US" sz="1600" b="1" i="0" u="none" strike="noStrike">
                          <a:solidFill>
                            <a:srgbClr val="000000"/>
                          </a:solidFill>
                          <a:effectLst/>
                          <a:latin typeface="Arial" panose="020B0604020202020204" pitchFamily="34" charset="0"/>
                        </a:rPr>
                        <a:t>Curly Hair</a:t>
                      </a:r>
                      <a:endParaRPr lang="en-US" sz="1600">
                        <a:effectLst/>
                      </a:endParaRPr>
                    </a:p>
                  </a:txBody>
                  <a:tcPr marL="63500" marR="63500" marT="63500" marB="6350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t">
                        <a:spcBef>
                          <a:spcPts val="0"/>
                        </a:spcBef>
                        <a:spcAft>
                          <a:spcPts val="0"/>
                        </a:spcAft>
                      </a:pPr>
                      <a:r>
                        <a:rPr lang="en-US" sz="1600" b="1" i="0" u="none" strike="noStrike">
                          <a:solidFill>
                            <a:srgbClr val="000000"/>
                          </a:solidFill>
                          <a:effectLst/>
                          <a:latin typeface="Arial" panose="020B0604020202020204" pitchFamily="34" charset="0"/>
                        </a:rPr>
                        <a:t>Straight Hair</a:t>
                      </a:r>
                      <a:endParaRPr lang="en-US" sz="1600">
                        <a:effectLst/>
                      </a:endParaRPr>
                    </a:p>
                  </a:txBody>
                  <a:tcPr marL="63500" marR="63500" marT="63500" marB="63500">
                    <a:lnL w="9525" cap="flat" cmpd="sng" algn="ctr">
                      <a:solidFill>
                        <a:srgbClr val="CCCCCC"/>
                      </a:solidFill>
                      <a:prstDash val="solid"/>
                      <a:round/>
                      <a:headEnd type="none" w="med" len="med"/>
                      <a:tailEnd type="none" w="med" len="med"/>
                    </a:lnL>
                    <a:lnR>
                      <a:noFill/>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3886627622"/>
                  </a:ext>
                </a:extLst>
              </a:tr>
              <a:tr h="658177">
                <a:tc>
                  <a:txBody>
                    <a:bodyPr/>
                    <a:lstStyle/>
                    <a:p>
                      <a:pPr rtl="0" fontAlgn="t">
                        <a:spcBef>
                          <a:spcPts val="0"/>
                        </a:spcBef>
                        <a:spcAft>
                          <a:spcPts val="0"/>
                        </a:spcAft>
                      </a:pPr>
                      <a:r>
                        <a:rPr lang="en-US" sz="1600" b="0" i="0" u="none" strike="noStrike">
                          <a:solidFill>
                            <a:srgbClr val="333333"/>
                          </a:solidFill>
                          <a:effectLst/>
                          <a:latin typeface="Arial" panose="020B0604020202020204" pitchFamily="34" charset="0"/>
                        </a:rPr>
                        <a:t>Professionalism</a:t>
                      </a:r>
                      <a:endParaRPr lang="en-US" sz="1600">
                        <a:effectLst/>
                      </a:endParaRPr>
                    </a:p>
                  </a:txBody>
                  <a:tcPr marL="63500" marR="63500" marT="63500" marB="63500">
                    <a:lnL>
                      <a:noFill/>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t">
                        <a:spcBef>
                          <a:spcPts val="0"/>
                        </a:spcBef>
                        <a:spcAft>
                          <a:spcPts val="0"/>
                        </a:spcAft>
                      </a:pPr>
                      <a:r>
                        <a:rPr lang="en-US" sz="1600" b="0" i="0" u="none" strike="noStrike">
                          <a:solidFill>
                            <a:srgbClr val="333333"/>
                          </a:solidFill>
                          <a:effectLst/>
                          <a:latin typeface="Arial" panose="020B0604020202020204" pitchFamily="34" charset="0"/>
                        </a:rPr>
                        <a:t>4.08 (.82) a</a:t>
                      </a:r>
                      <a:endParaRPr lang="en-US" sz="1600">
                        <a:effectLst/>
                      </a:endParaRPr>
                    </a:p>
                  </a:txBody>
                  <a:tcPr marL="63500" marR="63500" marT="63500" marB="6350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t">
                        <a:spcBef>
                          <a:spcPts val="0"/>
                        </a:spcBef>
                        <a:spcAft>
                          <a:spcPts val="0"/>
                        </a:spcAft>
                      </a:pPr>
                      <a:r>
                        <a:rPr lang="en-US" sz="1600" b="0" i="0" u="none" strike="noStrike">
                          <a:solidFill>
                            <a:srgbClr val="333333"/>
                          </a:solidFill>
                          <a:effectLst/>
                          <a:latin typeface="Arial" panose="020B0604020202020204" pitchFamily="34" charset="0"/>
                        </a:rPr>
                        <a:t>4.67 (.65) b</a:t>
                      </a:r>
                      <a:endParaRPr lang="en-US" sz="1600">
                        <a:effectLst/>
                      </a:endParaRPr>
                    </a:p>
                  </a:txBody>
                  <a:tcPr marL="63500" marR="63500" marT="63500" marB="6350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t">
                        <a:spcBef>
                          <a:spcPts val="0"/>
                        </a:spcBef>
                        <a:spcAft>
                          <a:spcPts val="0"/>
                        </a:spcAft>
                      </a:pPr>
                      <a:r>
                        <a:rPr lang="en-US" sz="1600" b="0" i="0" u="none" strike="noStrike">
                          <a:solidFill>
                            <a:srgbClr val="333333"/>
                          </a:solidFill>
                          <a:effectLst/>
                          <a:latin typeface="Arial" panose="020B0604020202020204" pitchFamily="34" charset="0"/>
                        </a:rPr>
                        <a:t>4.25 (.69) c</a:t>
                      </a:r>
                      <a:endParaRPr lang="en-US" sz="1600">
                        <a:effectLst/>
                      </a:endParaRPr>
                    </a:p>
                  </a:txBody>
                  <a:tcPr marL="63500" marR="63500" marT="63500" marB="6350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t">
                        <a:spcBef>
                          <a:spcPts val="0"/>
                        </a:spcBef>
                        <a:spcAft>
                          <a:spcPts val="0"/>
                        </a:spcAft>
                      </a:pPr>
                      <a:r>
                        <a:rPr lang="en-US" sz="1600" b="0" i="0" u="none" strike="noStrike">
                          <a:solidFill>
                            <a:srgbClr val="333333"/>
                          </a:solidFill>
                          <a:effectLst/>
                          <a:latin typeface="Arial" panose="020B0604020202020204" pitchFamily="34" charset="0"/>
                        </a:rPr>
                        <a:t>4.54 (.66) b</a:t>
                      </a:r>
                      <a:endParaRPr lang="en-US" sz="1600">
                        <a:effectLst/>
                      </a:endParaRPr>
                    </a:p>
                  </a:txBody>
                  <a:tcPr marL="63500" marR="63500" marT="63500" marB="63500">
                    <a:lnL w="9525" cap="flat" cmpd="sng" algn="ctr">
                      <a:solidFill>
                        <a:srgbClr val="CCCCCC"/>
                      </a:solidFill>
                      <a:prstDash val="solid"/>
                      <a:round/>
                      <a:headEnd type="none" w="med" len="med"/>
                      <a:tailEnd type="none" w="med" len="med"/>
                    </a:lnL>
                    <a:lnR>
                      <a:noFill/>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3891713871"/>
                  </a:ext>
                </a:extLst>
              </a:tr>
              <a:tr h="658177">
                <a:tc>
                  <a:txBody>
                    <a:bodyPr/>
                    <a:lstStyle/>
                    <a:p>
                      <a:pPr rtl="0" fontAlgn="t">
                        <a:spcBef>
                          <a:spcPts val="0"/>
                        </a:spcBef>
                        <a:spcAft>
                          <a:spcPts val="0"/>
                        </a:spcAft>
                      </a:pPr>
                      <a:r>
                        <a:rPr lang="en-US" sz="1600" b="0" i="0" u="none" strike="noStrike">
                          <a:solidFill>
                            <a:srgbClr val="333333"/>
                          </a:solidFill>
                          <a:effectLst/>
                          <a:latin typeface="Arial" panose="020B0604020202020204" pitchFamily="34" charset="0"/>
                        </a:rPr>
                        <a:t>Competence</a:t>
                      </a:r>
                      <a:endParaRPr lang="en-US" sz="1600">
                        <a:effectLst/>
                      </a:endParaRPr>
                    </a:p>
                  </a:txBody>
                  <a:tcPr marL="63500" marR="63500" marT="63500" marB="63500">
                    <a:lnL>
                      <a:noFill/>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t">
                        <a:spcBef>
                          <a:spcPts val="0"/>
                        </a:spcBef>
                        <a:spcAft>
                          <a:spcPts val="0"/>
                        </a:spcAft>
                      </a:pPr>
                      <a:r>
                        <a:rPr lang="en-US" sz="1600" b="0" i="0" u="none" strike="noStrike">
                          <a:solidFill>
                            <a:srgbClr val="333333"/>
                          </a:solidFill>
                          <a:effectLst/>
                          <a:latin typeface="Arial" panose="020B0604020202020204" pitchFamily="34" charset="0"/>
                        </a:rPr>
                        <a:t>4.13 (.80) a</a:t>
                      </a:r>
                      <a:endParaRPr lang="en-US" sz="1600">
                        <a:effectLst/>
                      </a:endParaRPr>
                    </a:p>
                  </a:txBody>
                  <a:tcPr marL="63500" marR="63500" marT="63500" marB="6350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t">
                        <a:spcBef>
                          <a:spcPts val="0"/>
                        </a:spcBef>
                        <a:spcAft>
                          <a:spcPts val="0"/>
                        </a:spcAft>
                      </a:pPr>
                      <a:r>
                        <a:rPr lang="en-US" sz="1600" b="0" i="0" u="none" strike="noStrike">
                          <a:solidFill>
                            <a:srgbClr val="333333"/>
                          </a:solidFill>
                          <a:effectLst/>
                          <a:latin typeface="Arial" panose="020B0604020202020204" pitchFamily="34" charset="0"/>
                        </a:rPr>
                        <a:t>4.56 (.67) b</a:t>
                      </a:r>
                      <a:endParaRPr lang="en-US" sz="1600">
                        <a:effectLst/>
                      </a:endParaRPr>
                    </a:p>
                  </a:txBody>
                  <a:tcPr marL="63500" marR="63500" marT="63500" marB="6350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t">
                        <a:spcBef>
                          <a:spcPts val="0"/>
                        </a:spcBef>
                        <a:spcAft>
                          <a:spcPts val="0"/>
                        </a:spcAft>
                      </a:pPr>
                      <a:r>
                        <a:rPr lang="en-US" sz="1600" b="0" i="0" u="none" strike="noStrike">
                          <a:solidFill>
                            <a:srgbClr val="333333"/>
                          </a:solidFill>
                          <a:effectLst/>
                          <a:latin typeface="Arial" panose="020B0604020202020204" pitchFamily="34" charset="0"/>
                        </a:rPr>
                        <a:t>4.30 (.69) c</a:t>
                      </a:r>
                      <a:endParaRPr lang="en-US" sz="1600">
                        <a:effectLst/>
                      </a:endParaRPr>
                    </a:p>
                  </a:txBody>
                  <a:tcPr marL="63500" marR="63500" marT="63500" marB="6350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t">
                        <a:spcBef>
                          <a:spcPts val="0"/>
                        </a:spcBef>
                        <a:spcAft>
                          <a:spcPts val="0"/>
                        </a:spcAft>
                      </a:pPr>
                      <a:r>
                        <a:rPr lang="en-US" sz="1600" b="0" i="0" u="none" strike="noStrike">
                          <a:solidFill>
                            <a:srgbClr val="333333"/>
                          </a:solidFill>
                          <a:effectLst/>
                          <a:latin typeface="Arial" panose="020B0604020202020204" pitchFamily="34" charset="0"/>
                        </a:rPr>
                        <a:t>4.53 (.65) b</a:t>
                      </a:r>
                      <a:endParaRPr lang="en-US" sz="1600">
                        <a:effectLst/>
                      </a:endParaRPr>
                    </a:p>
                  </a:txBody>
                  <a:tcPr marL="63500" marR="63500" marT="63500" marB="63500">
                    <a:lnL w="9525" cap="flat" cmpd="sng" algn="ctr">
                      <a:solidFill>
                        <a:srgbClr val="CCCCCC"/>
                      </a:solidFill>
                      <a:prstDash val="solid"/>
                      <a:round/>
                      <a:headEnd type="none" w="med" len="med"/>
                      <a:tailEnd type="none" w="med" len="med"/>
                    </a:lnL>
                    <a:lnR>
                      <a:noFill/>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3139891198"/>
                  </a:ext>
                </a:extLst>
              </a:tr>
              <a:tr h="0">
                <a:tc>
                  <a:txBody>
                    <a:bodyPr/>
                    <a:lstStyle/>
                    <a:p>
                      <a:pPr rtl="0" fontAlgn="t">
                        <a:spcBef>
                          <a:spcPts val="0"/>
                        </a:spcBef>
                        <a:spcAft>
                          <a:spcPts val="0"/>
                        </a:spcAft>
                      </a:pPr>
                      <a:r>
                        <a:rPr lang="en-US" sz="1600" b="0" i="0" u="none" strike="noStrike">
                          <a:solidFill>
                            <a:srgbClr val="333333"/>
                          </a:solidFill>
                          <a:effectLst/>
                          <a:latin typeface="Arial" panose="020B0604020202020204" pitchFamily="34" charset="0"/>
                        </a:rPr>
                        <a:t>Interview</a:t>
                      </a:r>
                      <a:endParaRPr lang="en-US" sz="1600">
                        <a:effectLst/>
                      </a:endParaRPr>
                    </a:p>
                  </a:txBody>
                  <a:tcPr marL="63500" marR="63500" marT="63500" marB="63500">
                    <a:lnL>
                      <a:noFill/>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t">
                        <a:spcBef>
                          <a:spcPts val="0"/>
                        </a:spcBef>
                        <a:spcAft>
                          <a:spcPts val="0"/>
                        </a:spcAft>
                      </a:pPr>
                      <a:r>
                        <a:rPr lang="en-US" sz="1600" b="0" i="0" u="none" strike="noStrike">
                          <a:solidFill>
                            <a:srgbClr val="333333"/>
                          </a:solidFill>
                          <a:effectLst/>
                          <a:latin typeface="Arial" panose="020B0604020202020204" pitchFamily="34" charset="0"/>
                        </a:rPr>
                        <a:t>4.11 (.91) a</a:t>
                      </a:r>
                      <a:endParaRPr lang="en-US" sz="1600">
                        <a:effectLst/>
                      </a:endParaRPr>
                    </a:p>
                  </a:txBody>
                  <a:tcPr marL="63500" marR="63500" marT="63500" marB="6350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t">
                        <a:spcBef>
                          <a:spcPts val="0"/>
                        </a:spcBef>
                        <a:spcAft>
                          <a:spcPts val="0"/>
                        </a:spcAft>
                      </a:pPr>
                      <a:r>
                        <a:rPr lang="en-US" sz="1600" b="0" i="0" u="none" strike="noStrike">
                          <a:solidFill>
                            <a:srgbClr val="333333"/>
                          </a:solidFill>
                          <a:effectLst/>
                          <a:latin typeface="Arial" panose="020B0604020202020204" pitchFamily="34" charset="0"/>
                        </a:rPr>
                        <a:t>4.62 (.73) b</a:t>
                      </a:r>
                      <a:endParaRPr lang="en-US" sz="1600">
                        <a:effectLst/>
                      </a:endParaRPr>
                    </a:p>
                  </a:txBody>
                  <a:tcPr marL="63500" marR="63500" marT="63500" marB="6350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t">
                        <a:spcBef>
                          <a:spcPts val="0"/>
                        </a:spcBef>
                        <a:spcAft>
                          <a:spcPts val="0"/>
                        </a:spcAft>
                      </a:pPr>
                      <a:r>
                        <a:rPr lang="en-US" sz="1600" b="0" i="0" u="none" strike="noStrike">
                          <a:solidFill>
                            <a:srgbClr val="333333"/>
                          </a:solidFill>
                          <a:effectLst/>
                          <a:latin typeface="Arial" panose="020B0604020202020204" pitchFamily="34" charset="0"/>
                        </a:rPr>
                        <a:t>4.29 (.74) c</a:t>
                      </a:r>
                      <a:endParaRPr lang="en-US" sz="1600">
                        <a:effectLst/>
                      </a:endParaRPr>
                    </a:p>
                  </a:txBody>
                  <a:tcPr marL="63500" marR="63500" marT="63500" marB="6350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t">
                        <a:spcBef>
                          <a:spcPts val="0"/>
                        </a:spcBef>
                        <a:spcAft>
                          <a:spcPts val="0"/>
                        </a:spcAft>
                      </a:pPr>
                      <a:r>
                        <a:rPr lang="en-US" sz="1600" b="0" i="0" u="none" strike="noStrike">
                          <a:solidFill>
                            <a:srgbClr val="333333"/>
                          </a:solidFill>
                          <a:effectLst/>
                          <a:latin typeface="Arial" panose="020B0604020202020204" pitchFamily="34" charset="0"/>
                        </a:rPr>
                        <a:t>4.58 (.69) b</a:t>
                      </a:r>
                      <a:endParaRPr lang="en-US" sz="1600">
                        <a:effectLst/>
                      </a:endParaRPr>
                    </a:p>
                  </a:txBody>
                  <a:tcPr marL="63500" marR="63500" marT="63500" marB="63500">
                    <a:lnL w="9525" cap="flat" cmpd="sng" algn="ctr">
                      <a:solidFill>
                        <a:srgbClr val="CCCCCC"/>
                      </a:solidFill>
                      <a:prstDash val="solid"/>
                      <a:round/>
                      <a:headEnd type="none" w="med" len="med"/>
                      <a:tailEnd type="none" w="med" len="med"/>
                    </a:lnL>
                    <a:lnR>
                      <a:noFill/>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621215128"/>
                  </a:ext>
                </a:extLst>
              </a:tr>
            </a:tbl>
          </a:graphicData>
        </a:graphic>
      </p:graphicFrame>
      <p:sp>
        <p:nvSpPr>
          <p:cNvPr id="11" name="Rectangle 1">
            <a:extLst>
              <a:ext uri="{FF2B5EF4-FFF2-40B4-BE49-F238E27FC236}">
                <a16:creationId xmlns:a16="http://schemas.microsoft.com/office/drawing/2014/main" id="{4299465B-6505-C9AE-BC8D-B8E29B590324}"/>
              </a:ext>
            </a:extLst>
          </p:cNvPr>
          <p:cNvSpPr>
            <a:spLocks noChangeArrowheads="1"/>
          </p:cNvSpPr>
          <p:nvPr/>
        </p:nvSpPr>
        <p:spPr bwMode="auto">
          <a:xfrm>
            <a:off x="-8714939" y="8174712"/>
            <a:ext cx="1184585" cy="2800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n-US" sz="1100">
                <a:latin typeface="Arial"/>
                <a:ea typeface="Arial"/>
                <a:cs typeface="Arial"/>
              </a:rPr>
              <a:t>White applicant: straight hair vs   Black applicant: Straight hair4.54/6 = .756                                  4.67/6= 0.77834.53/6= 0.755                                 4.56/6 = 0.764.58/6= 0.763                                  4.62/6= 0.77</a:t>
            </a:r>
            <a:endParaRPr lang="en-US"/>
          </a:p>
        </p:txBody>
      </p:sp>
      <p:sp>
        <p:nvSpPr>
          <p:cNvPr id="12" name="TextBox 11">
            <a:extLst>
              <a:ext uri="{FF2B5EF4-FFF2-40B4-BE49-F238E27FC236}">
                <a16:creationId xmlns:a16="http://schemas.microsoft.com/office/drawing/2014/main" id="{830B7A49-B3DB-A285-554E-54F093B90869}"/>
              </a:ext>
            </a:extLst>
          </p:cNvPr>
          <p:cNvSpPr txBox="1"/>
          <p:nvPr/>
        </p:nvSpPr>
        <p:spPr>
          <a:xfrm>
            <a:off x="7400730" y="11223460"/>
            <a:ext cx="6562479" cy="5355312"/>
          </a:xfrm>
          <a:prstGeom prst="rect">
            <a:avLst/>
          </a:prstGeom>
          <a:noFill/>
        </p:spPr>
        <p:txBody>
          <a:bodyPr wrap="square" lIns="91440" tIns="45720" rIns="91440" bIns="45720" rtlCol="0" anchor="t">
            <a:spAutoFit/>
          </a:bodyPr>
          <a:lstStyle/>
          <a:p>
            <a:pPr>
              <a:spcBef>
                <a:spcPts val="0"/>
              </a:spcBef>
              <a:spcAft>
                <a:spcPts val="0"/>
              </a:spcAft>
            </a:pPr>
            <a:endParaRPr lang="en-US" sz="2000" dirty="0">
              <a:highlight>
                <a:srgbClr val="FFFF00"/>
              </a:highlight>
            </a:endParaRPr>
          </a:p>
          <a:p>
            <a:r>
              <a:rPr lang="en-US" sz="2000" dirty="0"/>
              <a:t>White applicant: straight hair vs   Black applicant: Straight hair</a:t>
            </a:r>
          </a:p>
          <a:p>
            <a:r>
              <a:rPr lang="en-US" sz="2000" dirty="0"/>
              <a:t>4.54/6 = .756                                  4.67/6= 0.7783</a:t>
            </a:r>
          </a:p>
          <a:p>
            <a:r>
              <a:rPr lang="en-US" sz="2000" dirty="0"/>
              <a:t>4.53/6= 0.755                                 4.56/6 = 0.76</a:t>
            </a:r>
          </a:p>
          <a:p>
            <a:r>
              <a:rPr lang="en-US" sz="2000" dirty="0"/>
              <a:t>4.58/6= 0.763                                  4.62/6= 0.77</a:t>
            </a:r>
          </a:p>
          <a:p>
            <a:br>
              <a:rPr lang="en-US" sz="2000" dirty="0"/>
            </a:br>
            <a:br>
              <a:rPr lang="en-US" sz="2000" dirty="0"/>
            </a:br>
            <a:r>
              <a:rPr lang="en-US" sz="2000" b="0" i="0" u="none" strike="noStrike" dirty="0">
                <a:solidFill>
                  <a:srgbClr val="000000"/>
                </a:solidFill>
                <a:effectLst/>
              </a:rPr>
              <a:t>Results: After comparing the two data sets between black applicant with straight hair vs white applicant with straight hair. The higher percentages shows that white women are more likely to be perceived as more professional, competent, polished, qualified, and more worthy of interviews, vs black women with natural hair. </a:t>
            </a:r>
            <a:endParaRPr lang="en-US" sz="2000" dirty="0"/>
          </a:p>
          <a:p>
            <a:pPr rtl="0">
              <a:spcBef>
                <a:spcPts val="0"/>
              </a:spcBef>
              <a:spcAft>
                <a:spcPts val="0"/>
              </a:spcAft>
            </a:pPr>
            <a:r>
              <a:rPr lang="en-US" sz="2000" b="0" i="0" u="none" strike="noStrike" dirty="0">
                <a:solidFill>
                  <a:srgbClr val="000000"/>
                </a:solidFill>
                <a:effectLst/>
              </a:rPr>
              <a:t>            </a:t>
            </a:r>
            <a:endParaRPr lang="en-US" sz="2000" b="0" dirty="0">
              <a:effectLst/>
            </a:endParaRPr>
          </a:p>
          <a:p>
            <a:br>
              <a:rPr lang="en-US" b="0" dirty="0">
                <a:effectLst/>
                <a:highlight>
                  <a:srgbClr val="00FFFF"/>
                </a:highlight>
              </a:rPr>
            </a:br>
            <a:br>
              <a:rPr lang="en-US" b="0" dirty="0">
                <a:effectLst/>
              </a:rPr>
            </a:br>
            <a:endParaRPr lang="en-US"/>
          </a:p>
        </p:txBody>
      </p:sp>
      <p:sp>
        <p:nvSpPr>
          <p:cNvPr id="14" name="Text Placeholder 13">
            <a:extLst>
              <a:ext uri="{FF2B5EF4-FFF2-40B4-BE49-F238E27FC236}">
                <a16:creationId xmlns:a16="http://schemas.microsoft.com/office/drawing/2014/main" id="{BB787852-9D78-2191-1AB8-7D0F3318F5E8}"/>
              </a:ext>
            </a:extLst>
          </p:cNvPr>
          <p:cNvSpPr>
            <a:spLocks noGrp="1"/>
          </p:cNvSpPr>
          <p:nvPr>
            <p:ph type="body" idx="2"/>
          </p:nvPr>
        </p:nvSpPr>
        <p:spPr>
          <a:xfrm>
            <a:off x="320243" y="2832303"/>
            <a:ext cx="6918005" cy="6297710"/>
          </a:xfrm>
        </p:spPr>
        <p:txBody>
          <a:bodyPr/>
          <a:lstStyle/>
          <a:p>
            <a:pPr marL="0" indent="0"/>
            <a:r>
              <a:rPr lang="en-US" sz="1800" b="1" dirty="0">
                <a:solidFill>
                  <a:schemeClr val="tx1"/>
                </a:solidFill>
                <a:latin typeface="+mj-lt"/>
              </a:rPr>
              <a:t>Introduction: </a:t>
            </a:r>
            <a:br>
              <a:rPr lang="en-US" sz="1800" b="1" dirty="0">
                <a:latin typeface="Arial"/>
              </a:rPr>
            </a:br>
            <a:r>
              <a:rPr lang="en-US" sz="1800" dirty="0">
                <a:solidFill>
                  <a:srgbClr val="252525"/>
                </a:solidFill>
                <a:latin typeface="Arial"/>
              </a:rPr>
              <a:t>Hair discrimination is deeply rooted in systematic racism and exists to protect white places. Employers utilize regulations that pick out people with textured hairstyles in order to confine the number of open positions to one race. </a:t>
            </a:r>
          </a:p>
          <a:p>
            <a:pPr marL="0" indent="0"/>
            <a:r>
              <a:rPr lang="en-US" sz="1800" b="1" i="0" u="none" strike="noStrike" dirty="0">
                <a:solidFill>
                  <a:schemeClr val="tx1"/>
                </a:solidFill>
                <a:effectLst/>
                <a:latin typeface="+mj-lt"/>
              </a:rPr>
              <a:t>Research Question</a:t>
            </a:r>
            <a:r>
              <a:rPr lang="en-US" sz="1800" b="0" i="0" u="none" strike="noStrike" dirty="0">
                <a:solidFill>
                  <a:schemeClr val="tx1"/>
                </a:solidFill>
                <a:effectLst/>
                <a:latin typeface="+mj-lt"/>
              </a:rPr>
              <a:t>: </a:t>
            </a:r>
            <a:endParaRPr lang="en-US" dirty="0">
              <a:solidFill>
                <a:schemeClr val="tx1"/>
              </a:solidFill>
            </a:endParaRPr>
          </a:p>
          <a:p>
            <a:pPr marL="0" indent="0"/>
            <a:r>
              <a:rPr lang="en-US" sz="1800" b="0" i="0" u="none" strike="noStrike" dirty="0">
                <a:solidFill>
                  <a:schemeClr val="tx1"/>
                </a:solidFill>
                <a:effectLst/>
                <a:latin typeface="+mj-lt"/>
              </a:rPr>
              <a:t>How does hair discrimination in the workplace negatively affect black </a:t>
            </a:r>
            <a:r>
              <a:rPr lang="en-US" sz="1800" b="0" i="0" u="none" strike="noStrike">
                <a:solidFill>
                  <a:schemeClr val="tx1"/>
                </a:solidFill>
                <a:effectLst/>
                <a:latin typeface="+mj-lt"/>
              </a:rPr>
              <a:t>women?</a:t>
            </a:r>
            <a:endParaRPr lang="en-US">
              <a:solidFill>
                <a:schemeClr val="tx1"/>
              </a:solidFill>
            </a:endParaRPr>
          </a:p>
          <a:p>
            <a:pPr marL="0" indent="0"/>
            <a:r>
              <a:rPr lang="en-US" sz="1800" b="1" i="0" u="none" strike="noStrike">
                <a:solidFill>
                  <a:schemeClr val="tx1"/>
                </a:solidFill>
                <a:effectLst/>
                <a:latin typeface="+mj-lt"/>
              </a:rPr>
              <a:t>Thesis Statement:</a:t>
            </a:r>
            <a:endParaRPr lang="en-US">
              <a:solidFill>
                <a:schemeClr val="tx1"/>
              </a:solidFill>
            </a:endParaRPr>
          </a:p>
          <a:p>
            <a:pPr marL="0" indent="0"/>
            <a:r>
              <a:rPr lang="en-US" sz="1800" b="0" i="0" u="none" strike="noStrike" dirty="0">
                <a:solidFill>
                  <a:schemeClr val="tx1"/>
                </a:solidFill>
                <a:effectLst/>
                <a:latin typeface="+mj-lt"/>
              </a:rPr>
              <a:t>Hair discrimination in the workplace can negatively affect black women and cause them to experience negative internal conflict and push </a:t>
            </a:r>
            <a:r>
              <a:rPr lang="en-US" sz="1800" b="0" i="0" u="none" strike="noStrike">
                <a:solidFill>
                  <a:schemeClr val="tx1"/>
                </a:solidFill>
                <a:effectLst/>
                <a:latin typeface="+mj-lt"/>
              </a:rPr>
              <a:t>conformity to Euro-centric norms. </a:t>
            </a:r>
            <a:endParaRPr lang="en-US">
              <a:solidFill>
                <a:schemeClr val="tx1"/>
              </a:solidFill>
            </a:endParaRPr>
          </a:p>
          <a:p>
            <a:pPr marL="0" indent="0"/>
            <a:r>
              <a:rPr lang="en-US" sz="1800" b="1">
                <a:solidFill>
                  <a:schemeClr val="tx1"/>
                </a:solidFill>
                <a:latin typeface="+mj-lt"/>
              </a:rPr>
              <a:t>Methodology:</a:t>
            </a:r>
            <a:endParaRPr lang="en-US" sz="1800" dirty="0">
              <a:solidFill>
                <a:schemeClr val="tx1"/>
              </a:solidFill>
              <a:latin typeface="+mj-lt"/>
            </a:endParaRPr>
          </a:p>
          <a:p>
            <a:pPr marL="0" indent="0">
              <a:spcAft>
                <a:spcPts val="0"/>
              </a:spcAft>
            </a:pPr>
            <a:r>
              <a:rPr lang="en-US" sz="1800" dirty="0">
                <a:solidFill>
                  <a:schemeClr val="tx1"/>
                </a:solidFill>
                <a:latin typeface="+mj-lt"/>
              </a:rPr>
              <a:t>For my project, I gathered my information from secondary sources such as, The Duke Law Journal Library, Google Scholar and JSTOR.org. </a:t>
            </a:r>
            <a:r>
              <a:rPr lang="en-US" sz="1800" dirty="0">
                <a:solidFill>
                  <a:schemeClr val="tx1"/>
                </a:solidFill>
                <a:latin typeface="+mj-lt"/>
                <a:cs typeface="Arial"/>
              </a:rPr>
              <a:t>I had a difficult time locating material on the Crown Act. Whereas, locating </a:t>
            </a:r>
            <a:r>
              <a:rPr lang="en-US" sz="1800" dirty="0">
                <a:solidFill>
                  <a:schemeClr val="tx1"/>
                </a:solidFill>
                <a:latin typeface="+mj-lt"/>
              </a:rPr>
              <a:t>information on hair discrimination presented less of a challenge. </a:t>
            </a:r>
            <a:r>
              <a:rPr lang="en-US" sz="1800" dirty="0">
                <a:solidFill>
                  <a:schemeClr val="tx1"/>
                </a:solidFill>
                <a:latin typeface="+mj-lt"/>
                <a:cs typeface="Arial"/>
              </a:rPr>
              <a:t>During my research I focused on the following keywords: hair discrimination, Crown Act, and the history of hair relaxers. In all, I was able to find many sources that would help build my research. </a:t>
            </a:r>
            <a:br>
              <a:rPr lang="en-US" sz="1800" dirty="0">
                <a:latin typeface="+mn-lt"/>
              </a:rPr>
            </a:br>
            <a:endParaRPr lang="en-US" sz="1800" b="0" dirty="0">
              <a:solidFill>
                <a:schemeClr val="tx1"/>
              </a:solidFill>
              <a:effectLst/>
              <a:latin typeface="+mn-lt"/>
            </a:endParaRPr>
          </a:p>
          <a:p>
            <a:pPr rtl="0">
              <a:spcBef>
                <a:spcPts val="0"/>
              </a:spcBef>
              <a:spcAft>
                <a:spcPts val="0"/>
              </a:spcAft>
            </a:pPr>
            <a:endParaRPr lang="en-US" sz="2400" b="0" i="0" u="none" strike="noStrike">
              <a:solidFill>
                <a:schemeClr val="tx1"/>
              </a:solidFill>
              <a:effectLst/>
              <a:latin typeface="Arial" panose="020B0604020202020204" pitchFamily="34" charset="0"/>
            </a:endParaRPr>
          </a:p>
          <a:p>
            <a:endParaRPr lang="en-US" sz="2400">
              <a:solidFill>
                <a:schemeClr val="tx1"/>
              </a:solidFill>
            </a:endParaRPr>
          </a:p>
        </p:txBody>
      </p:sp>
      <p:sp>
        <p:nvSpPr>
          <p:cNvPr id="15" name="TextBox 14">
            <a:extLst>
              <a:ext uri="{FF2B5EF4-FFF2-40B4-BE49-F238E27FC236}">
                <a16:creationId xmlns:a16="http://schemas.microsoft.com/office/drawing/2014/main" id="{E7B824B5-F5E0-F1A0-1B83-F1102984E603}"/>
              </a:ext>
            </a:extLst>
          </p:cNvPr>
          <p:cNvSpPr txBox="1"/>
          <p:nvPr/>
        </p:nvSpPr>
        <p:spPr>
          <a:xfrm flipH="1">
            <a:off x="24560785" y="5874044"/>
            <a:ext cx="5269626" cy="584775"/>
          </a:xfrm>
          <a:prstGeom prst="rect">
            <a:avLst/>
          </a:prstGeom>
          <a:solidFill>
            <a:schemeClr val="accent3">
              <a:lumMod val="75000"/>
            </a:schemeClr>
          </a:solidFill>
        </p:spPr>
        <p:txBody>
          <a:bodyPr wrap="square" rtlCol="0">
            <a:spAutoFit/>
          </a:bodyPr>
          <a:lstStyle/>
          <a:p>
            <a:r>
              <a:rPr lang="en-US" sz="3200">
                <a:solidFill>
                  <a:schemeClr val="bg1"/>
                </a:solidFill>
              </a:rPr>
              <a:t>Background</a:t>
            </a:r>
          </a:p>
        </p:txBody>
      </p:sp>
      <p:pic>
        <p:nvPicPr>
          <p:cNvPr id="1027" name="Picture 3">
            <a:extLst>
              <a:ext uri="{FF2B5EF4-FFF2-40B4-BE49-F238E27FC236}">
                <a16:creationId xmlns:a16="http://schemas.microsoft.com/office/drawing/2014/main" id="{6F80BC6C-2822-A57B-4B5B-29FF3D6DB76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064404" y="3313771"/>
            <a:ext cx="5721017" cy="3775871"/>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xmlns:p14="http://schemas.microsoft.com/office/powerpoint/2010/main">
        <mc:Choice Requires="p14">
          <p:contentPart p14:bwMode="auto" r:id="rId5">
            <p14:nvContentPartPr>
              <p14:cNvPr id="16" name="Ink 15">
                <a:extLst>
                  <a:ext uri="{FF2B5EF4-FFF2-40B4-BE49-F238E27FC236}">
                    <a16:creationId xmlns:a16="http://schemas.microsoft.com/office/drawing/2014/main" id="{D8E96901-6833-423E-45D7-4533D79CDBCD}"/>
                  </a:ext>
                </a:extLst>
              </p14:cNvPr>
              <p14:cNvContentPartPr/>
              <p14:nvPr/>
            </p14:nvContentPartPr>
            <p14:xfrm>
              <a:off x="15138213" y="4487547"/>
              <a:ext cx="360" cy="360"/>
            </p14:xfrm>
          </p:contentPart>
        </mc:Choice>
        <mc:Fallback xmlns="">
          <p:pic>
            <p:nvPicPr>
              <p:cNvPr id="16" name="Ink 15">
                <a:extLst>
                  <a:ext uri="{FF2B5EF4-FFF2-40B4-BE49-F238E27FC236}">
                    <a16:creationId xmlns:a16="http://schemas.microsoft.com/office/drawing/2014/main" id="{D8E96901-6833-423E-45D7-4533D79CDBCD}"/>
                  </a:ext>
                </a:extLst>
              </p:cNvPr>
              <p:cNvPicPr/>
              <p:nvPr/>
            </p:nvPicPr>
            <p:blipFill>
              <a:blip r:embed="rId10"/>
              <a:stretch>
                <a:fillRect/>
              </a:stretch>
            </p:blipFill>
            <p:spPr>
              <a:xfrm>
                <a:off x="15084213" y="4379547"/>
                <a:ext cx="10800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17" name="Ink 16">
                <a:extLst>
                  <a:ext uri="{FF2B5EF4-FFF2-40B4-BE49-F238E27FC236}">
                    <a16:creationId xmlns:a16="http://schemas.microsoft.com/office/drawing/2014/main" id="{44837548-516C-805F-06B7-16022A4027D5}"/>
                  </a:ext>
                </a:extLst>
              </p14:cNvPr>
              <p14:cNvContentPartPr/>
              <p14:nvPr/>
            </p14:nvContentPartPr>
            <p14:xfrm>
              <a:off x="15154773" y="6552867"/>
              <a:ext cx="360" cy="360"/>
            </p14:xfrm>
          </p:contentPart>
        </mc:Choice>
        <mc:Fallback xmlns="">
          <p:pic>
            <p:nvPicPr>
              <p:cNvPr id="17" name="Ink 16">
                <a:extLst>
                  <a:ext uri="{FF2B5EF4-FFF2-40B4-BE49-F238E27FC236}">
                    <a16:creationId xmlns:a16="http://schemas.microsoft.com/office/drawing/2014/main" id="{44837548-516C-805F-06B7-16022A4027D5}"/>
                  </a:ext>
                </a:extLst>
              </p:cNvPr>
              <p:cNvPicPr/>
              <p:nvPr/>
            </p:nvPicPr>
            <p:blipFill>
              <a:blip r:embed="rId10"/>
              <a:stretch>
                <a:fillRect/>
              </a:stretch>
            </p:blipFill>
            <p:spPr>
              <a:xfrm>
                <a:off x="15100773" y="6444867"/>
                <a:ext cx="10800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18" name="Ink 17">
                <a:extLst>
                  <a:ext uri="{FF2B5EF4-FFF2-40B4-BE49-F238E27FC236}">
                    <a16:creationId xmlns:a16="http://schemas.microsoft.com/office/drawing/2014/main" id="{816C5348-B815-ACCC-C3C7-0113A171947A}"/>
                  </a:ext>
                </a:extLst>
              </p14:cNvPr>
              <p14:cNvContentPartPr/>
              <p14:nvPr/>
            </p14:nvContentPartPr>
            <p14:xfrm>
              <a:off x="19794813" y="6570147"/>
              <a:ext cx="360" cy="360"/>
            </p14:xfrm>
          </p:contentPart>
        </mc:Choice>
        <mc:Fallback xmlns="">
          <p:pic>
            <p:nvPicPr>
              <p:cNvPr id="18" name="Ink 17">
                <a:extLst>
                  <a:ext uri="{FF2B5EF4-FFF2-40B4-BE49-F238E27FC236}">
                    <a16:creationId xmlns:a16="http://schemas.microsoft.com/office/drawing/2014/main" id="{816C5348-B815-ACCC-C3C7-0113A171947A}"/>
                  </a:ext>
                </a:extLst>
              </p:cNvPr>
              <p:cNvPicPr/>
              <p:nvPr/>
            </p:nvPicPr>
            <p:blipFill>
              <a:blip r:embed="rId10"/>
              <a:stretch>
                <a:fillRect/>
              </a:stretch>
            </p:blipFill>
            <p:spPr>
              <a:xfrm>
                <a:off x="19740813" y="6462147"/>
                <a:ext cx="10800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19" name="Ink 18">
                <a:extLst>
                  <a:ext uri="{FF2B5EF4-FFF2-40B4-BE49-F238E27FC236}">
                    <a16:creationId xmlns:a16="http://schemas.microsoft.com/office/drawing/2014/main" id="{99B9C98B-61DC-9422-E3A7-8A49D91AAC5F}"/>
                  </a:ext>
                </a:extLst>
              </p14:cNvPr>
              <p14:cNvContentPartPr/>
              <p14:nvPr/>
            </p14:nvContentPartPr>
            <p14:xfrm>
              <a:off x="19812093" y="4487547"/>
              <a:ext cx="360" cy="360"/>
            </p14:xfrm>
          </p:contentPart>
        </mc:Choice>
        <mc:Fallback xmlns="">
          <p:pic>
            <p:nvPicPr>
              <p:cNvPr id="19" name="Ink 18">
                <a:extLst>
                  <a:ext uri="{FF2B5EF4-FFF2-40B4-BE49-F238E27FC236}">
                    <a16:creationId xmlns:a16="http://schemas.microsoft.com/office/drawing/2014/main" id="{99B9C98B-61DC-9422-E3A7-8A49D91AAC5F}"/>
                  </a:ext>
                </a:extLst>
              </p:cNvPr>
              <p:cNvPicPr/>
              <p:nvPr/>
            </p:nvPicPr>
            <p:blipFill>
              <a:blip r:embed="rId10"/>
              <a:stretch>
                <a:fillRect/>
              </a:stretch>
            </p:blipFill>
            <p:spPr>
              <a:xfrm>
                <a:off x="19758093" y="4379547"/>
                <a:ext cx="10800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20" name="Ink 19">
                <a:extLst>
                  <a:ext uri="{FF2B5EF4-FFF2-40B4-BE49-F238E27FC236}">
                    <a16:creationId xmlns:a16="http://schemas.microsoft.com/office/drawing/2014/main" id="{33927129-3C6D-9ABB-7D1E-E85A71DDB099}"/>
                  </a:ext>
                </a:extLst>
              </p14:cNvPr>
              <p14:cNvContentPartPr/>
              <p14:nvPr/>
            </p14:nvContentPartPr>
            <p14:xfrm>
              <a:off x="19252653" y="7585707"/>
              <a:ext cx="360" cy="360"/>
            </p14:xfrm>
          </p:contentPart>
        </mc:Choice>
        <mc:Fallback xmlns="">
          <p:pic>
            <p:nvPicPr>
              <p:cNvPr id="20" name="Ink 19">
                <a:extLst>
                  <a:ext uri="{FF2B5EF4-FFF2-40B4-BE49-F238E27FC236}">
                    <a16:creationId xmlns:a16="http://schemas.microsoft.com/office/drawing/2014/main" id="{33927129-3C6D-9ABB-7D1E-E85A71DDB099}"/>
                  </a:ext>
                </a:extLst>
              </p:cNvPr>
              <p:cNvPicPr/>
              <p:nvPr/>
            </p:nvPicPr>
            <p:blipFill>
              <a:blip r:embed="rId10"/>
              <a:stretch>
                <a:fillRect/>
              </a:stretch>
            </p:blipFill>
            <p:spPr>
              <a:xfrm>
                <a:off x="19198653" y="7477707"/>
                <a:ext cx="108000" cy="216000"/>
              </a:xfrm>
              <a:prstGeom prst="rect">
                <a:avLst/>
              </a:prstGeom>
            </p:spPr>
          </p:pic>
        </mc:Fallback>
      </mc:AlternateContent>
      <p:sp>
        <p:nvSpPr>
          <p:cNvPr id="21" name="TextBox 20">
            <a:extLst>
              <a:ext uri="{FF2B5EF4-FFF2-40B4-BE49-F238E27FC236}">
                <a16:creationId xmlns:a16="http://schemas.microsoft.com/office/drawing/2014/main" id="{204DE235-B141-9D9B-E803-40A8E0466B82}"/>
              </a:ext>
            </a:extLst>
          </p:cNvPr>
          <p:cNvSpPr txBox="1"/>
          <p:nvPr/>
        </p:nvSpPr>
        <p:spPr>
          <a:xfrm>
            <a:off x="14636012" y="7206690"/>
            <a:ext cx="6792686" cy="3139321"/>
          </a:xfrm>
          <a:prstGeom prst="rect">
            <a:avLst/>
          </a:prstGeom>
          <a:noFill/>
        </p:spPr>
        <p:txBody>
          <a:bodyPr wrap="square" rtlCol="0">
            <a:spAutoFit/>
          </a:bodyPr>
          <a:lstStyle/>
          <a:p>
            <a:r>
              <a:rPr lang="en-US" sz="1800" b="0" i="0" u="none" strike="noStrike">
                <a:solidFill>
                  <a:srgbClr val="000000"/>
                </a:solidFill>
                <a:effectLst/>
                <a:latin typeface="Arial" panose="020B0604020202020204" pitchFamily="34" charset="0"/>
              </a:rPr>
              <a:t>The highlighted sections show the probability of a white woman with straight hair being sent to an interview, vs a black woman with curly hair being sent to an interview. The findings of Study 1 initially supported a bias against Black women applicants because of their natural hair.  According to the exhibit made by Sage journals, evidence showed that white women with curly (as opposed to straight) hair received less favorable assessments, possibly indicating a preference for straight hair.  Nevertheless, that across all comparison groups, Black women with natural hairstyles were seen as the least professional, least competent, and least likely to be suggested for an interview. </a:t>
            </a:r>
            <a:endParaRPr lang="en-US"/>
          </a:p>
        </p:txBody>
      </p:sp>
      <p:sp>
        <p:nvSpPr>
          <p:cNvPr id="2" name="TextBox 1">
            <a:extLst>
              <a:ext uri="{FF2B5EF4-FFF2-40B4-BE49-F238E27FC236}">
                <a16:creationId xmlns:a16="http://schemas.microsoft.com/office/drawing/2014/main" id="{0BA829F5-8F87-B20D-3216-31460E14A79B}"/>
              </a:ext>
            </a:extLst>
          </p:cNvPr>
          <p:cNvSpPr txBox="1"/>
          <p:nvPr/>
        </p:nvSpPr>
        <p:spPr>
          <a:xfrm>
            <a:off x="9601200" y="8001000"/>
            <a:ext cx="2743200" cy="45720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a:p>
        </p:txBody>
      </p:sp>
      <p:pic>
        <p:nvPicPr>
          <p:cNvPr id="4" name="Picture 4" descr="A qr code with a few black squares&#10;&#10;Description automatically generated">
            <a:extLst>
              <a:ext uri="{FF2B5EF4-FFF2-40B4-BE49-F238E27FC236}">
                <a16:creationId xmlns:a16="http://schemas.microsoft.com/office/drawing/2014/main" id="{82C02C43-B756-0DCC-ABE5-5758B694932D}"/>
              </a:ext>
            </a:extLst>
          </p:cNvPr>
          <p:cNvPicPr>
            <a:picLocks noChangeAspect="1"/>
          </p:cNvPicPr>
          <p:nvPr/>
        </p:nvPicPr>
        <p:blipFill>
          <a:blip r:embed="rId15"/>
          <a:stretch>
            <a:fillRect/>
          </a:stretch>
        </p:blipFill>
        <p:spPr>
          <a:xfrm>
            <a:off x="19996484" y="625643"/>
            <a:ext cx="1443790" cy="1491916"/>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Custom</PresentationFormat>
  <Slides>1</Slides>
  <Notes>1</Notes>
  <HiddenSlides>0</HiddenSlide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The Impact of Hair Discrimination on Black Women’s Experience in the Workplace Genesis Crawford Riverside High School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Genesis Crawford</dc:creator>
  <cp:revision>178</cp:revision>
  <dcterms:modified xsi:type="dcterms:W3CDTF">2023-07-28T00:34:37Z</dcterms:modified>
</cp:coreProperties>
</file>