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Lst>
  <p:sldSz cy="16459200" cx="21945600"/>
  <p:notesSz cx="6858000" cy="9144000"/>
  <p:embeddedFontLst>
    <p:embeddedFont>
      <p:font typeface="Raleway"/>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R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10" Type="http://schemas.openxmlformats.org/officeDocument/2006/relationships/font" Target="fonts/Raleway-boldItalic.fntdata"/><Relationship Id="rId9" Type="http://schemas.openxmlformats.org/officeDocument/2006/relationships/font" Target="fonts/Raleway-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aleway-regular.fntdata"/><Relationship Id="rId8" Type="http://schemas.openxmlformats.org/officeDocument/2006/relationships/font" Target="fonts/Raleway-bold.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07-26T17:36:18.812">
    <p:pos x="9620" y="7021"/>
    <p:text>https://i.pinimg.com/736x/80/a2/20/80a2209a63ee5027d84c7754267081d5--african-american-women-african-americans.jpg</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3.jpg"/><Relationship Id="rId5" Type="http://schemas.openxmlformats.org/officeDocument/2006/relationships/image" Target="../media/image4.jpg"/><Relationship Id="rId6" Type="http://schemas.openxmlformats.org/officeDocument/2006/relationships/hyperlink" Target="http://www.h-net.org/reviews/showrev.php?id=12278" TargetMode="External"/><Relationship Id="rId7"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 name="Shape 28"/>
        <p:cNvGrpSpPr/>
        <p:nvPr/>
      </p:nvGrpSpPr>
      <p:grpSpPr>
        <a:xfrm>
          <a:off x="0" y="0"/>
          <a:ext cx="0" cy="0"/>
          <a:chOff x="0" y="0"/>
          <a:chExt cx="0" cy="0"/>
        </a:xfrm>
      </p:grpSpPr>
      <p:sp>
        <p:nvSpPr>
          <p:cNvPr id="29" name="Google Shape;29;p3"/>
          <p:cNvSpPr/>
          <p:nvPr>
            <p:ph idx="19" type="chart"/>
          </p:nvPr>
        </p:nvSpPr>
        <p:spPr>
          <a:xfrm>
            <a:off x="14895813" y="2819400"/>
            <a:ext cx="6610200" cy="8174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80"/>
              </a:spcBef>
              <a:spcAft>
                <a:spcPts val="0"/>
              </a:spcAft>
              <a:buNone/>
            </a:pPr>
            <a:r>
              <a:rPr lang="en-US" sz="1800">
                <a:solidFill>
                  <a:srgbClr val="000000"/>
                </a:solidFill>
                <a:latin typeface="Arial"/>
                <a:ea typeface="Arial"/>
                <a:cs typeface="Arial"/>
                <a:sym typeface="Arial"/>
              </a:rPr>
              <a:t>During the Civil Rights Movement  there were alot of black leads but most of those leaders were males. The only black women leader we commonly know is Rosa Park because she was a lighter skin tone leader. During the civil rights era  Durham , North Carolina had its only Civil Rights Movement called the Black Freedom Movement. Were a lot of Local Black Women leaders played important roles by </a:t>
            </a:r>
            <a:r>
              <a:rPr lang="en-US" sz="1800">
                <a:solidFill>
                  <a:srgbClr val="000000"/>
                </a:solidFill>
                <a:highlight>
                  <a:srgbClr val="FFFFFF"/>
                </a:highlight>
                <a:latin typeface="Arial"/>
                <a:ea typeface="Arial"/>
                <a:cs typeface="Arial"/>
                <a:sym typeface="Arial"/>
              </a:rPr>
              <a:t>achieving equal education, economic opportunity, and a political voice in their neighborhoods and communities.</a:t>
            </a:r>
            <a:endParaRPr sz="1800">
              <a:solidFill>
                <a:srgbClr val="000000"/>
              </a:solidFill>
              <a:highlight>
                <a:srgbClr val="FFFFFF"/>
              </a:highlight>
              <a:latin typeface="Arial"/>
              <a:ea typeface="Arial"/>
              <a:cs typeface="Arial"/>
              <a:sym typeface="Arial"/>
            </a:endParaRPr>
          </a:p>
          <a:p>
            <a:pPr indent="0" lvl="0" marL="0" rtl="0" algn="l">
              <a:lnSpc>
                <a:spcPct val="115000"/>
              </a:lnSpc>
              <a:spcBef>
                <a:spcPts val="280"/>
              </a:spcBef>
              <a:spcAft>
                <a:spcPts val="0"/>
              </a:spcAft>
              <a:buNone/>
            </a:pPr>
            <a:r>
              <a:rPr lang="en-US" sz="1800">
                <a:solidFill>
                  <a:srgbClr val="222222"/>
                </a:solidFill>
                <a:highlight>
                  <a:srgbClr val="FFFFFF"/>
                </a:highlight>
                <a:latin typeface="Arial"/>
                <a:ea typeface="Arial"/>
                <a:cs typeface="Arial"/>
                <a:sym typeface="Arial"/>
              </a:rPr>
              <a:t>  </a:t>
            </a:r>
            <a:endParaRPr sz="1800">
              <a:solidFill>
                <a:srgbClr val="222222"/>
              </a:solidFill>
              <a:highlight>
                <a:srgbClr val="FFFFFF"/>
              </a:highlight>
              <a:latin typeface="Arial"/>
              <a:ea typeface="Arial"/>
              <a:cs typeface="Arial"/>
              <a:sym typeface="Arial"/>
            </a:endParaRPr>
          </a:p>
          <a:p>
            <a:pPr indent="0" lvl="0" marL="0" rtl="0" algn="l">
              <a:lnSpc>
                <a:spcPct val="115000"/>
              </a:lnSpc>
              <a:spcBef>
                <a:spcPts val="280"/>
              </a:spcBef>
              <a:spcAft>
                <a:spcPts val="0"/>
              </a:spcAft>
              <a:buNone/>
            </a:pPr>
            <a:r>
              <a:rPr lang="en-US" sz="1800">
                <a:solidFill>
                  <a:srgbClr val="222222"/>
                </a:solidFill>
                <a:highlight>
                  <a:srgbClr val="FFFFFF"/>
                </a:highlight>
                <a:latin typeface="Arial"/>
                <a:ea typeface="Arial"/>
                <a:cs typeface="Arial"/>
                <a:sym typeface="Arial"/>
              </a:rPr>
              <a:t>L</a:t>
            </a:r>
            <a:r>
              <a:rPr lang="en-US" sz="1800">
                <a:highlight>
                  <a:srgbClr val="FFFFFF"/>
                </a:highlight>
                <a:latin typeface="Arial"/>
                <a:ea typeface="Arial"/>
                <a:cs typeface="Arial"/>
                <a:sym typeface="Arial"/>
              </a:rPr>
              <a:t>ow-income </a:t>
            </a:r>
            <a:r>
              <a:rPr lang="en-US" sz="1800">
                <a:solidFill>
                  <a:srgbClr val="222222"/>
                </a:solidFill>
                <a:highlight>
                  <a:srgbClr val="FFFFFF"/>
                </a:highlight>
                <a:latin typeface="Arial"/>
                <a:ea typeface="Arial"/>
                <a:cs typeface="Arial"/>
                <a:sym typeface="Arial"/>
              </a:rPr>
              <a:t>Black women impacted our </a:t>
            </a:r>
            <a:r>
              <a:rPr lang="en-US" sz="1800">
                <a:solidFill>
                  <a:srgbClr val="222222"/>
                </a:solidFill>
                <a:highlight>
                  <a:srgbClr val="FFFFFF"/>
                </a:highlight>
                <a:latin typeface="Arial"/>
                <a:ea typeface="Arial"/>
                <a:cs typeface="Arial"/>
                <a:sym typeface="Arial"/>
              </a:rPr>
              <a:t>communities</a:t>
            </a:r>
            <a:r>
              <a:rPr lang="en-US" sz="1800">
                <a:solidFill>
                  <a:srgbClr val="222222"/>
                </a:solidFill>
                <a:highlight>
                  <a:srgbClr val="FFFFFF"/>
                </a:highlight>
                <a:latin typeface="Arial"/>
                <a:ea typeface="Arial"/>
                <a:cs typeface="Arial"/>
                <a:sym typeface="Arial"/>
              </a:rPr>
              <a:t> by </a:t>
            </a:r>
            <a:r>
              <a:rPr lang="en-US" sz="1800">
                <a:highlight>
                  <a:srgbClr val="FFFFFF"/>
                </a:highlight>
                <a:latin typeface="Arial"/>
                <a:ea typeface="Arial"/>
                <a:cs typeface="Arial"/>
                <a:sym typeface="Arial"/>
              </a:rPr>
              <a:t>being the organizing their neighborhoods. From 1965 through 1968, they became more militant in demanding economic reforms, higher wages, and adequate housing. Operation Breakthrough was Durham's anti-poverty agency, partially funded by federal grants from President Lyndon B. Johnson's War on Poverty. The neighborhood councils that grew out of these efforts gave Durham's women, first black and later white, a forum for expressing their demands and priorities. One agency of low-income women as in the case of Joyce Thorpe, a woman facing eviction who later became a successful litigant for fair housing and shows how state and federal anti-poverty programs and previous anti-discrimination court decisions were direct catalysts for these women's bold actions. </a:t>
            </a:r>
            <a:r>
              <a:rPr lang="en-US" sz="1800">
                <a:solidFill>
                  <a:srgbClr val="222222"/>
                </a:solidFill>
                <a:highlight>
                  <a:srgbClr val="FFFFFF"/>
                </a:highlight>
                <a:latin typeface="Arial"/>
                <a:ea typeface="Arial"/>
                <a:cs typeface="Arial"/>
                <a:sym typeface="Arial"/>
              </a:rPr>
              <a:t>Bringing their people to life in Durham, a fitting urbanizing The New South. </a:t>
            </a:r>
            <a:endParaRPr sz="1800">
              <a:solidFill>
                <a:srgbClr val="000000"/>
              </a:solidFill>
              <a:highlight>
                <a:srgbClr val="FFFFFF"/>
              </a:highlight>
              <a:latin typeface="Arial"/>
              <a:ea typeface="Arial"/>
              <a:cs typeface="Arial"/>
              <a:sym typeface="Arial"/>
            </a:endParaRPr>
          </a:p>
        </p:txBody>
      </p:sp>
      <p:sp>
        <p:nvSpPr>
          <p:cNvPr id="30" name="Google Shape;30;p3"/>
          <p:cNvSpPr txBox="1"/>
          <p:nvPr>
            <p:ph type="title"/>
          </p:nvPr>
        </p:nvSpPr>
        <p:spPr>
          <a:xfrm>
            <a:off x="348343" y="304800"/>
            <a:ext cx="21249000" cy="1676400"/>
          </a:xfrm>
          <a:prstGeom prst="rect">
            <a:avLst/>
          </a:prstGeom>
          <a:solidFill>
            <a:srgbClr val="4C1130"/>
          </a:solidFill>
          <a:ln cap="flat" cmpd="sng" w="9525">
            <a:solidFill>
              <a:srgbClr val="000000"/>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solidFill>
                  <a:srgbClr val="F3F3F3"/>
                </a:solidFill>
                <a:latin typeface="Impact"/>
                <a:ea typeface="Impact"/>
                <a:cs typeface="Impact"/>
                <a:sym typeface="Impact"/>
              </a:rPr>
              <a:t>Black Women In The Shadows Of History </a:t>
            </a:r>
            <a:endParaRPr sz="3600">
              <a:solidFill>
                <a:srgbClr val="F3F3F3"/>
              </a:solidFill>
              <a:latin typeface="Impact"/>
              <a:ea typeface="Impact"/>
              <a:cs typeface="Impact"/>
              <a:sym typeface="Impact"/>
            </a:endParaRPr>
          </a:p>
          <a:p>
            <a:pPr indent="0" lvl="0" marL="0" marR="0" rtl="0" algn="ctr">
              <a:spcBef>
                <a:spcPts val="0"/>
              </a:spcBef>
              <a:spcAft>
                <a:spcPts val="0"/>
              </a:spcAft>
              <a:buClr>
                <a:schemeClr val="lt1"/>
              </a:buClr>
              <a:buFont typeface="Arial"/>
              <a:buNone/>
            </a:pPr>
            <a:r>
              <a:rPr lang="en-US" sz="1800">
                <a:solidFill>
                  <a:srgbClr val="F3F3F3"/>
                </a:solidFill>
                <a:latin typeface="Impact"/>
                <a:ea typeface="Impact"/>
                <a:cs typeface="Impact"/>
                <a:sym typeface="Impact"/>
              </a:rPr>
              <a:t>By Francy Rawls , Hillside New Tech Scholar </a:t>
            </a:r>
            <a:endParaRPr sz="1800">
              <a:solidFill>
                <a:srgbClr val="F3F3F3"/>
              </a:solidFill>
              <a:latin typeface="Impact"/>
              <a:ea typeface="Impact"/>
              <a:cs typeface="Impact"/>
              <a:sym typeface="Impact"/>
            </a:endParaRPr>
          </a:p>
        </p:txBody>
      </p:sp>
      <p:sp>
        <p:nvSpPr>
          <p:cNvPr id="31" name="Google Shape;31;p3"/>
          <p:cNvSpPr txBox="1"/>
          <p:nvPr>
            <p:ph idx="3" type="body"/>
          </p:nvPr>
        </p:nvSpPr>
        <p:spPr>
          <a:xfrm>
            <a:off x="368718" y="5592775"/>
            <a:ext cx="6792600" cy="533400"/>
          </a:xfrm>
          <a:prstGeom prst="rect">
            <a:avLst/>
          </a:prstGeom>
          <a:solidFill>
            <a:srgbClr val="741B4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METHODOLOGY </a:t>
            </a:r>
            <a:endParaRPr b="1" i="0" sz="2100" u="none" cap="none" strike="noStrike">
              <a:solidFill>
                <a:schemeClr val="lt1"/>
              </a:solidFill>
              <a:latin typeface="Arial"/>
              <a:ea typeface="Arial"/>
              <a:cs typeface="Arial"/>
              <a:sym typeface="Arial"/>
            </a:endParaRPr>
          </a:p>
        </p:txBody>
      </p:sp>
      <p:sp>
        <p:nvSpPr>
          <p:cNvPr id="32" name="Google Shape;32;p3"/>
          <p:cNvSpPr txBox="1"/>
          <p:nvPr>
            <p:ph idx="4" type="body"/>
          </p:nvPr>
        </p:nvSpPr>
        <p:spPr>
          <a:xfrm>
            <a:off x="532225" y="6202350"/>
            <a:ext cx="6792600" cy="23364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Font typeface="Arial"/>
              <a:buNone/>
            </a:pPr>
            <a:r>
              <a:rPr lang="en-US" sz="1800">
                <a:latin typeface="Arial"/>
                <a:ea typeface="Arial"/>
                <a:cs typeface="Arial"/>
                <a:sym typeface="Arial"/>
              </a:rPr>
              <a:t>Throughout my research I had the </a:t>
            </a:r>
            <a:r>
              <a:rPr lang="en-US" sz="1800">
                <a:latin typeface="Arial"/>
                <a:ea typeface="Arial"/>
                <a:cs typeface="Arial"/>
                <a:sym typeface="Arial"/>
              </a:rPr>
              <a:t>challenges</a:t>
            </a:r>
            <a:r>
              <a:rPr lang="en-US" sz="1800">
                <a:latin typeface="Arial"/>
                <a:ea typeface="Arial"/>
                <a:cs typeface="Arial"/>
                <a:sym typeface="Arial"/>
              </a:rPr>
              <a:t> of finding </a:t>
            </a:r>
            <a:r>
              <a:rPr lang="en-US" sz="1800">
                <a:latin typeface="Arial"/>
                <a:ea typeface="Arial"/>
                <a:cs typeface="Arial"/>
                <a:sym typeface="Arial"/>
              </a:rPr>
              <a:t>articles based off my topic because there is not a lot of research on comparing black women today and historical black women. A book called Our Separate Ways was where I got information about Freedom Movements with Black Women in Durham. This book also sparked the interest of comparing black women’s roles from the 1950’s to the present time. The Library For Medicine helped me talk about the identity difference with black women today compared to the 50’s. Information I also obtained was how televisions depictions of Black Women affect how they think of themselves</a:t>
            </a:r>
            <a:r>
              <a:rPr lang="en-US">
                <a:latin typeface="Arial"/>
                <a:ea typeface="Arial"/>
                <a:cs typeface="Arial"/>
                <a:sym typeface="Arial"/>
              </a:rPr>
              <a:t>.</a:t>
            </a:r>
            <a:r>
              <a:rPr lang="en-US">
                <a:latin typeface="Raleway"/>
                <a:ea typeface="Raleway"/>
                <a:cs typeface="Raleway"/>
                <a:sym typeface="Raleway"/>
              </a:rPr>
              <a:t> </a:t>
            </a:r>
            <a:endParaRPr>
              <a:latin typeface="Raleway"/>
              <a:ea typeface="Raleway"/>
              <a:cs typeface="Raleway"/>
              <a:sym typeface="Raleway"/>
            </a:endParaRPr>
          </a:p>
        </p:txBody>
      </p:sp>
      <p:sp>
        <p:nvSpPr>
          <p:cNvPr id="33" name="Google Shape;33;p3"/>
          <p:cNvSpPr txBox="1"/>
          <p:nvPr>
            <p:ph idx="6" type="body"/>
          </p:nvPr>
        </p:nvSpPr>
        <p:spPr>
          <a:xfrm>
            <a:off x="241975" y="10551850"/>
            <a:ext cx="7239600" cy="39141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Appreciation for Black women has changed over time based on the beauty standards today. Despite the implicit biases, movements such as the self care/self love practices has ignited the spark for confidence and to continue having that Black Girl Magic. During the 1950’s it was frowned upon by society for women to be mothers and try to get their doctorate (History of Black Women in Hayti). African American Women in the 50’s didn’t fit that social norm to be the typical stay at home mom. They had to go out and find jobs in white women’s homes, etc. just to provide for their family. Women today now are exceeding these expectations from excelling in their profession, more women getting higher degrees. </a:t>
            </a:r>
            <a:endParaRPr sz="1100">
              <a:latin typeface="Arial"/>
              <a:ea typeface="Arial"/>
              <a:cs typeface="Arial"/>
              <a:sym typeface="Arial"/>
            </a:endParaRPr>
          </a:p>
        </p:txBody>
      </p:sp>
      <p:sp>
        <p:nvSpPr>
          <p:cNvPr id="34" name="Google Shape;34;p3"/>
          <p:cNvSpPr txBox="1"/>
          <p:nvPr>
            <p:ph idx="8" type="body"/>
          </p:nvPr>
        </p:nvSpPr>
        <p:spPr>
          <a:xfrm>
            <a:off x="7853750" y="13940900"/>
            <a:ext cx="6792600" cy="19743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1800">
                <a:latin typeface="Arial"/>
                <a:ea typeface="Arial"/>
                <a:cs typeface="Arial"/>
                <a:sym typeface="Arial"/>
              </a:rPr>
              <a:t>Movement, Cultural Appropriations of Black Women on Social Media, and the mentality about what black women should be. But over time the empowerment and confidence that has been building up overtime has helped bring more success. I want to </a:t>
            </a:r>
            <a:r>
              <a:rPr lang="en-US" sz="1800">
                <a:latin typeface="Arial"/>
                <a:ea typeface="Arial"/>
                <a:cs typeface="Arial"/>
                <a:sym typeface="Arial"/>
              </a:rPr>
              <a:t>continue</a:t>
            </a:r>
            <a:r>
              <a:rPr lang="en-US" sz="1800">
                <a:latin typeface="Arial"/>
                <a:ea typeface="Arial"/>
                <a:cs typeface="Arial"/>
                <a:sym typeface="Arial"/>
              </a:rPr>
              <a:t> my research about black women being the backbone, establishers, and organizers of Hayti Durham , NC.</a:t>
            </a:r>
            <a:endParaRPr i="0" sz="1800" u="none" cap="none" strike="noStrike">
              <a:solidFill>
                <a:schemeClr val="dk1"/>
              </a:solidFill>
              <a:latin typeface="Arial"/>
              <a:ea typeface="Arial"/>
              <a:cs typeface="Arial"/>
              <a:sym typeface="Arial"/>
            </a:endParaRPr>
          </a:p>
        </p:txBody>
      </p:sp>
      <p:sp>
        <p:nvSpPr>
          <p:cNvPr id="35" name="Google Shape;35;p3"/>
          <p:cNvSpPr txBox="1"/>
          <p:nvPr>
            <p:ph idx="2" type="body"/>
          </p:nvPr>
        </p:nvSpPr>
        <p:spPr>
          <a:xfrm>
            <a:off x="435475" y="2778500"/>
            <a:ext cx="6986100" cy="2738100"/>
          </a:xfrm>
          <a:prstGeom prst="rect">
            <a:avLst/>
          </a:prstGeom>
          <a:solidFill>
            <a:srgbClr val="FFFFFF"/>
          </a:solid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800">
                <a:solidFill>
                  <a:srgbClr val="000000"/>
                </a:solidFill>
                <a:latin typeface="Arial"/>
                <a:ea typeface="Arial"/>
                <a:cs typeface="Arial"/>
                <a:sym typeface="Arial"/>
              </a:rPr>
              <a:t>How has the marginalization of the history of black women in Durham, NC altered their perception of their identity?</a:t>
            </a:r>
            <a:endParaRPr sz="1800">
              <a:solidFill>
                <a:srgbClr val="000000"/>
              </a:solidFill>
              <a:latin typeface="Arial"/>
              <a:ea typeface="Arial"/>
              <a:cs typeface="Arial"/>
              <a:sym typeface="Arial"/>
            </a:endParaRPr>
          </a:p>
          <a:p>
            <a:pPr indent="-342900" lvl="0" marL="914400" rtl="0" algn="l">
              <a:lnSpc>
                <a:spcPct val="115000"/>
              </a:lnSpc>
              <a:spcBef>
                <a:spcPts val="300"/>
              </a:spcBef>
              <a:spcAft>
                <a:spcPts val="0"/>
              </a:spcAft>
              <a:buClr>
                <a:srgbClr val="000000"/>
              </a:buClr>
              <a:buSzPts val="1800"/>
              <a:buFont typeface="Raleway"/>
              <a:buChar char="●"/>
            </a:pPr>
            <a:r>
              <a:rPr b="1" lang="en-US" sz="1800">
                <a:solidFill>
                  <a:srgbClr val="000000"/>
                </a:solidFill>
                <a:latin typeface="Arial"/>
                <a:ea typeface="Arial"/>
                <a:cs typeface="Arial"/>
                <a:sym typeface="Arial"/>
              </a:rPr>
              <a:t>Identity crisis:</a:t>
            </a:r>
            <a:r>
              <a:rPr lang="en-US" sz="1800">
                <a:solidFill>
                  <a:srgbClr val="000000"/>
                </a:solidFill>
                <a:latin typeface="Arial"/>
                <a:ea typeface="Arial"/>
                <a:cs typeface="Arial"/>
                <a:sym typeface="Arial"/>
              </a:rPr>
              <a:t> a period of uncertainty and confusion in which a person's sense of identity becomes insecure, typically due to a change in their expected aims or role in society.</a:t>
            </a:r>
            <a:endParaRPr sz="1800">
              <a:solidFill>
                <a:srgbClr val="000000"/>
              </a:solidFill>
              <a:latin typeface="Arial"/>
              <a:ea typeface="Arial"/>
              <a:cs typeface="Arial"/>
              <a:sym typeface="Arial"/>
            </a:endParaRPr>
          </a:p>
          <a:p>
            <a:pPr indent="-342900" lvl="0" marL="914400" rtl="0" algn="l">
              <a:lnSpc>
                <a:spcPct val="115000"/>
              </a:lnSpc>
              <a:spcBef>
                <a:spcPts val="0"/>
              </a:spcBef>
              <a:spcAft>
                <a:spcPts val="0"/>
              </a:spcAft>
              <a:buClr>
                <a:srgbClr val="000000"/>
              </a:buClr>
              <a:buSzPts val="1800"/>
              <a:buChar char="●"/>
            </a:pPr>
            <a:r>
              <a:rPr b="1" lang="en-US" sz="1800">
                <a:solidFill>
                  <a:srgbClr val="000000"/>
                </a:solidFill>
                <a:latin typeface="Arial"/>
                <a:ea typeface="Arial"/>
                <a:cs typeface="Arial"/>
                <a:sym typeface="Arial"/>
              </a:rPr>
              <a:t>Marginalization </a:t>
            </a:r>
            <a:r>
              <a:rPr lang="en-US" sz="1800">
                <a:solidFill>
                  <a:srgbClr val="000000"/>
                </a:solidFill>
                <a:latin typeface="Arial"/>
                <a:ea typeface="Arial"/>
                <a:cs typeface="Arial"/>
                <a:sym typeface="Arial"/>
              </a:rPr>
              <a:t>: treatment of a person, group, or concept as insignificant or peripheral.</a:t>
            </a:r>
            <a:endParaRPr sz="1800">
              <a:solidFill>
                <a:srgbClr val="000000"/>
              </a:solidFill>
              <a:latin typeface="Arial"/>
              <a:ea typeface="Arial"/>
              <a:cs typeface="Arial"/>
              <a:sym typeface="Arial"/>
            </a:endParaRPr>
          </a:p>
          <a:p>
            <a:pPr indent="0" lvl="0" marL="0" rtl="0" algn="l">
              <a:lnSpc>
                <a:spcPct val="115000"/>
              </a:lnSpc>
              <a:spcBef>
                <a:spcPts val="0"/>
              </a:spcBef>
              <a:spcAft>
                <a:spcPts val="0"/>
              </a:spcAft>
              <a:buNone/>
            </a:pPr>
            <a:r>
              <a:t/>
            </a:r>
            <a:endParaRPr sz="1800">
              <a:solidFill>
                <a:srgbClr val="000000"/>
              </a:solidFill>
              <a:highlight>
                <a:srgbClr val="FFFFFF"/>
              </a:highlight>
              <a:latin typeface="Arial"/>
              <a:ea typeface="Arial"/>
              <a:cs typeface="Arial"/>
              <a:sym typeface="Arial"/>
            </a:endParaRPr>
          </a:p>
        </p:txBody>
      </p:sp>
      <p:pic>
        <p:nvPicPr>
          <p:cNvPr id="36" name="Google Shape;36;p3"/>
          <p:cNvPicPr preferRelativeResize="0"/>
          <p:nvPr/>
        </p:nvPicPr>
        <p:blipFill rotWithShape="1">
          <a:blip r:embed="rId4">
            <a:alphaModFix/>
          </a:blip>
          <a:srcRect b="2496" l="2027" r="1892" t="0"/>
          <a:stretch/>
        </p:blipFill>
        <p:spPr>
          <a:xfrm>
            <a:off x="7878450" y="2898513"/>
            <a:ext cx="6463751" cy="4785865"/>
          </a:xfrm>
          <a:prstGeom prst="rect">
            <a:avLst/>
          </a:prstGeom>
          <a:noFill/>
          <a:ln>
            <a:noFill/>
          </a:ln>
        </p:spPr>
      </p:pic>
      <p:sp>
        <p:nvSpPr>
          <p:cNvPr id="37" name="Google Shape;37;p3"/>
          <p:cNvSpPr txBox="1"/>
          <p:nvPr>
            <p:ph idx="3" type="body"/>
          </p:nvPr>
        </p:nvSpPr>
        <p:spPr>
          <a:xfrm>
            <a:off x="368725" y="9833000"/>
            <a:ext cx="6986100" cy="533400"/>
          </a:xfrm>
          <a:prstGeom prst="rect">
            <a:avLst/>
          </a:prstGeom>
          <a:solidFill>
            <a:srgbClr val="741B47"/>
          </a:solidFill>
          <a:ln cap="flat" cmpd="sng" w="9525">
            <a:solidFill>
              <a:srgbClr val="741B47"/>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8" name="Google Shape;38;p3"/>
          <p:cNvSpPr txBox="1"/>
          <p:nvPr>
            <p:ph idx="3" type="body"/>
          </p:nvPr>
        </p:nvSpPr>
        <p:spPr>
          <a:xfrm>
            <a:off x="368725" y="2113150"/>
            <a:ext cx="6986100" cy="533400"/>
          </a:xfrm>
          <a:prstGeom prst="rect">
            <a:avLst/>
          </a:prstGeom>
          <a:solidFill>
            <a:srgbClr val="741B4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INTRODUCTION</a:t>
            </a:r>
            <a:endParaRPr b="1" i="0" sz="2100" u="none" cap="none" strike="noStrike">
              <a:solidFill>
                <a:schemeClr val="lt1"/>
              </a:solidFill>
              <a:latin typeface="Arial"/>
              <a:ea typeface="Arial"/>
              <a:cs typeface="Arial"/>
              <a:sym typeface="Arial"/>
            </a:endParaRPr>
          </a:p>
        </p:txBody>
      </p:sp>
      <p:pic>
        <p:nvPicPr>
          <p:cNvPr descr="Jones, Frank. 1946. &quot;Protest at Piedmont Leaf Tobacco Company, 1946.&quot; Forsyth County Public Library. Call no. FJ.18633. Online at Digital Forsyth." id="39" name="Google Shape;39;p3" title="Jones, Frank. 1946. &quot;Protest at Piedmont Leaf Tobacco Company, 1946.&quot; Forsyth County Public Library. Call no. FJ.18633. Online at Digital Forsyth."/>
          <p:cNvPicPr preferRelativeResize="0"/>
          <p:nvPr/>
        </p:nvPicPr>
        <p:blipFill rotWithShape="1">
          <a:blip r:embed="rId5">
            <a:alphaModFix/>
          </a:blip>
          <a:srcRect b="850" l="7317" r="8471" t="5735"/>
          <a:stretch/>
        </p:blipFill>
        <p:spPr>
          <a:xfrm>
            <a:off x="7893450" y="8392200"/>
            <a:ext cx="6463750" cy="4156650"/>
          </a:xfrm>
          <a:prstGeom prst="rect">
            <a:avLst/>
          </a:prstGeom>
          <a:noFill/>
          <a:ln>
            <a:noFill/>
          </a:ln>
        </p:spPr>
      </p:pic>
      <p:sp>
        <p:nvSpPr>
          <p:cNvPr id="40" name="Google Shape;40;p3"/>
          <p:cNvSpPr txBox="1"/>
          <p:nvPr/>
        </p:nvSpPr>
        <p:spPr>
          <a:xfrm>
            <a:off x="108463" y="15089550"/>
            <a:ext cx="7119600" cy="11811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Clr>
                <a:schemeClr val="dk1"/>
              </a:buClr>
              <a:buSzPts val="1100"/>
              <a:buFont typeface="Arial"/>
              <a:buNone/>
            </a:pPr>
            <a:r>
              <a:rPr lang="en-US" sz="1000">
                <a:solidFill>
                  <a:schemeClr val="dk1"/>
                </a:solidFill>
              </a:rPr>
              <a:t> </a:t>
            </a:r>
            <a:r>
              <a:rPr lang="en-US" sz="1200">
                <a:solidFill>
                  <a:srgbClr val="333333"/>
                </a:solidFill>
                <a:latin typeface="Times New Roman"/>
                <a:ea typeface="Times New Roman"/>
                <a:cs typeface="Times New Roman"/>
                <a:sym typeface="Times New Roman"/>
              </a:rPr>
              <a:t>Francois, Tiffany S. “How the Portrayal of Black Women Has Shifted from Slavery Times to Blaxploitation Films in American Society.” </a:t>
            </a:r>
            <a:r>
              <a:rPr i="1" lang="en-US" sz="1200">
                <a:solidFill>
                  <a:srgbClr val="333333"/>
                </a:solidFill>
                <a:latin typeface="Times New Roman"/>
                <a:ea typeface="Times New Roman"/>
                <a:cs typeface="Times New Roman"/>
                <a:sym typeface="Times New Roman"/>
              </a:rPr>
              <a:t>HighPoint</a:t>
            </a:r>
            <a:r>
              <a:rPr lang="en-US" sz="1200">
                <a:solidFill>
                  <a:srgbClr val="333333"/>
                </a:solidFill>
                <a:latin typeface="Times New Roman"/>
                <a:ea typeface="Times New Roman"/>
                <a:cs typeface="Times New Roman"/>
                <a:sym typeface="Times New Roman"/>
              </a:rPr>
              <a:t>, www.highpoint.edu/communication/files/2264_francois1.pdf.</a:t>
            </a:r>
            <a:endParaRPr sz="1000">
              <a:solidFill>
                <a:schemeClr val="dk1"/>
              </a:solidFill>
            </a:endParaRPr>
          </a:p>
          <a:p>
            <a:pPr indent="-457200" lvl="0" marL="457200" rtl="0" algn="l">
              <a:spcBef>
                <a:spcPts val="0"/>
              </a:spcBef>
              <a:spcAft>
                <a:spcPts val="0"/>
              </a:spcAft>
              <a:buClr>
                <a:schemeClr val="dk1"/>
              </a:buClr>
              <a:buSzPts val="1100"/>
              <a:buFont typeface="Arial"/>
              <a:buNone/>
            </a:pPr>
            <a:r>
              <a:rPr lang="en-US" sz="1000">
                <a:solidFill>
                  <a:schemeClr val="dk1"/>
                </a:solidFill>
                <a:highlight>
                  <a:srgbClr val="FFFFFF"/>
                </a:highlight>
              </a:rPr>
              <a:t> </a:t>
            </a:r>
            <a:r>
              <a:rPr lang="en-US" sz="1200">
                <a:solidFill>
                  <a:srgbClr val="333333"/>
                </a:solidFill>
                <a:highlight>
                  <a:srgbClr val="FFFFFF"/>
                </a:highlight>
                <a:latin typeface="Times New Roman"/>
                <a:ea typeface="Times New Roman"/>
                <a:cs typeface="Times New Roman"/>
                <a:sym typeface="Times New Roman"/>
              </a:rPr>
              <a:t>Greene, Christina. “ Our Separate Ways: Women and the Black Freedom Movement in Durham, North Carolina University of North Carolina Press.” </a:t>
            </a:r>
            <a:r>
              <a:rPr i="1" lang="en-US" sz="1200">
                <a:solidFill>
                  <a:srgbClr val="333333"/>
                </a:solidFill>
                <a:highlight>
                  <a:srgbClr val="FFFFFF"/>
                </a:highlight>
                <a:latin typeface="Times New Roman"/>
                <a:ea typeface="Times New Roman"/>
                <a:cs typeface="Times New Roman"/>
                <a:sym typeface="Times New Roman"/>
              </a:rPr>
              <a:t>H-Net </a:t>
            </a:r>
            <a:r>
              <a:rPr lang="en-US" sz="1200">
                <a:solidFill>
                  <a:srgbClr val="333333"/>
                </a:solidFill>
                <a:highlight>
                  <a:srgbClr val="FFFFFF"/>
                </a:highlight>
                <a:latin typeface="Times New Roman"/>
                <a:ea typeface="Times New Roman"/>
                <a:cs typeface="Times New Roman"/>
                <a:sym typeface="Times New Roman"/>
              </a:rPr>
              <a:t>, Sept. 2006, </a:t>
            </a:r>
            <a:r>
              <a:rPr lang="en-US" sz="1200" u="sng">
                <a:solidFill>
                  <a:srgbClr val="1155CC"/>
                </a:solidFill>
                <a:highlight>
                  <a:srgbClr val="FFFFFF"/>
                </a:highlight>
                <a:latin typeface="Times New Roman"/>
                <a:ea typeface="Times New Roman"/>
                <a:cs typeface="Times New Roman"/>
                <a:sym typeface="Times New Roman"/>
                <a:hlinkClick r:id="rId6">
                  <a:extLst>
                    <a:ext uri="{A12FA001-AC4F-418D-AE19-62706E023703}">
                      <ahyp:hlinkClr val="tx"/>
                    </a:ext>
                  </a:extLst>
                </a:hlinkClick>
              </a:rPr>
              <a:t>www.h-net.org/reviews/showrev.php?id=12278</a:t>
            </a:r>
            <a:r>
              <a:rPr lang="en-US" sz="1200">
                <a:solidFill>
                  <a:srgbClr val="333333"/>
                </a:solidFill>
                <a:highlight>
                  <a:srgbClr val="FFFFFF"/>
                </a:highlight>
                <a:latin typeface="Times New Roman"/>
                <a:ea typeface="Times New Roman"/>
                <a:cs typeface="Times New Roman"/>
                <a:sym typeface="Times New Roman"/>
              </a:rPr>
              <a:t>.</a:t>
            </a:r>
            <a:endParaRPr sz="1200">
              <a:solidFill>
                <a:srgbClr val="333333"/>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41" name="Google Shape;41;p3"/>
          <p:cNvSpPr txBox="1"/>
          <p:nvPr/>
        </p:nvSpPr>
        <p:spPr>
          <a:xfrm>
            <a:off x="7931150" y="7915900"/>
            <a:ext cx="7881600" cy="7761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Clr>
                <a:schemeClr val="dk1"/>
              </a:buClr>
              <a:buSzPts val="1100"/>
              <a:buFont typeface="Arial"/>
              <a:buNone/>
            </a:pPr>
            <a:r>
              <a:rPr i="1" lang="en-US" sz="1000">
                <a:solidFill>
                  <a:srgbClr val="333333"/>
                </a:solidFill>
                <a:highlight>
                  <a:srgbClr val="FFFFFF"/>
                </a:highlight>
                <a:latin typeface="Times New Roman"/>
                <a:ea typeface="Times New Roman"/>
                <a:cs typeface="Times New Roman"/>
                <a:sym typeface="Times New Roman"/>
              </a:rPr>
              <a:t>Women on Black Wall Street Exhibit Home </a:t>
            </a:r>
            <a:r>
              <a:rPr lang="en-US" sz="1000">
                <a:solidFill>
                  <a:srgbClr val="333333"/>
                </a:solidFill>
                <a:highlight>
                  <a:srgbClr val="FFFFFF"/>
                </a:highlight>
                <a:latin typeface="Times New Roman"/>
                <a:ea typeface="Times New Roman"/>
                <a:cs typeface="Times New Roman"/>
                <a:sym typeface="Times New Roman"/>
              </a:rPr>
              <a:t>. 1929, paulimurrayproject.org/durhamstories/bwswomen/bessiewhitted.html.</a:t>
            </a:r>
            <a:endParaRPr sz="1000">
              <a:solidFill>
                <a:srgbClr val="333333"/>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42" name="Google Shape;42;p3"/>
          <p:cNvSpPr txBox="1"/>
          <p:nvPr/>
        </p:nvSpPr>
        <p:spPr>
          <a:xfrm>
            <a:off x="7942250" y="12658188"/>
            <a:ext cx="6148200" cy="776100"/>
          </a:xfrm>
          <a:prstGeom prst="rect">
            <a:avLst/>
          </a:prstGeom>
          <a:noFill/>
          <a:ln>
            <a:noFill/>
          </a:ln>
        </p:spPr>
        <p:txBody>
          <a:bodyPr anchorCtr="0" anchor="t" bIns="91425" lIns="91425" spcFirstLastPara="1" rIns="91425" wrap="square" tIns="91425">
            <a:noAutofit/>
          </a:bodyPr>
          <a:lstStyle/>
          <a:p>
            <a:pPr indent="-155448" lvl="0" marL="155448" rtl="0" algn="l">
              <a:spcBef>
                <a:spcPts val="0"/>
              </a:spcBef>
              <a:spcAft>
                <a:spcPts val="0"/>
              </a:spcAft>
              <a:buClr>
                <a:schemeClr val="dk1"/>
              </a:buClr>
              <a:buSzPts val="1100"/>
              <a:buFont typeface="Arial"/>
              <a:buNone/>
            </a:pPr>
            <a:r>
              <a:rPr lang="en-US" sz="1000">
                <a:solidFill>
                  <a:srgbClr val="333333"/>
                </a:solidFill>
                <a:highlight>
                  <a:srgbClr val="FFFFFF"/>
                </a:highlight>
                <a:latin typeface="Times New Roman"/>
                <a:ea typeface="Times New Roman"/>
                <a:cs typeface="Times New Roman"/>
                <a:sym typeface="Times New Roman"/>
              </a:rPr>
              <a:t>Powell, William S. </a:t>
            </a:r>
            <a:r>
              <a:rPr i="1" lang="en-US" sz="1000">
                <a:solidFill>
                  <a:srgbClr val="333333"/>
                </a:solidFill>
                <a:highlight>
                  <a:srgbClr val="FFFFFF"/>
                </a:highlight>
                <a:latin typeface="Times New Roman"/>
                <a:ea typeface="Times New Roman"/>
                <a:cs typeface="Times New Roman"/>
                <a:sym typeface="Times New Roman"/>
              </a:rPr>
              <a:t>Civil Rights Movement</a:t>
            </a:r>
            <a:r>
              <a:rPr lang="en-US" sz="1000">
                <a:solidFill>
                  <a:srgbClr val="333333"/>
                </a:solidFill>
                <a:highlight>
                  <a:srgbClr val="FFFFFF"/>
                </a:highlight>
                <a:latin typeface="Times New Roman"/>
                <a:ea typeface="Times New Roman"/>
                <a:cs typeface="Times New Roman"/>
                <a:sym typeface="Times New Roman"/>
              </a:rPr>
              <a:t>. 2006, www.ncpedia.org/civil-rights-movement.</a:t>
            </a:r>
            <a:endParaRPr sz="1000">
              <a:solidFill>
                <a:srgbClr val="333333"/>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43" name="Google Shape;43;p3"/>
          <p:cNvSpPr txBox="1"/>
          <p:nvPr>
            <p:ph idx="3" type="body"/>
          </p:nvPr>
        </p:nvSpPr>
        <p:spPr>
          <a:xfrm>
            <a:off x="7931150" y="13256675"/>
            <a:ext cx="6637800" cy="533400"/>
          </a:xfrm>
          <a:prstGeom prst="rect">
            <a:avLst/>
          </a:prstGeom>
          <a:solidFill>
            <a:srgbClr val="741B4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CONCLUSION</a:t>
            </a:r>
            <a:r>
              <a:rPr lang="en-US"/>
              <a:t> </a:t>
            </a:r>
            <a:endParaRPr b="1" i="0" sz="2100" u="none" cap="none" strike="noStrike">
              <a:solidFill>
                <a:schemeClr val="lt1"/>
              </a:solidFill>
              <a:latin typeface="Arial"/>
              <a:ea typeface="Arial"/>
              <a:cs typeface="Arial"/>
              <a:sym typeface="Arial"/>
            </a:endParaRPr>
          </a:p>
        </p:txBody>
      </p:sp>
      <p:sp>
        <p:nvSpPr>
          <p:cNvPr id="44" name="Google Shape;44;p3"/>
          <p:cNvSpPr txBox="1"/>
          <p:nvPr>
            <p:ph idx="3" type="body"/>
          </p:nvPr>
        </p:nvSpPr>
        <p:spPr>
          <a:xfrm>
            <a:off x="7620043" y="2133600"/>
            <a:ext cx="6792600" cy="533400"/>
          </a:xfrm>
          <a:prstGeom prst="rect">
            <a:avLst/>
          </a:prstGeom>
          <a:solidFill>
            <a:srgbClr val="BF9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Historical Photos </a:t>
            </a:r>
            <a:endParaRPr b="1" i="0" sz="2100" u="none" cap="none" strike="noStrike">
              <a:solidFill>
                <a:schemeClr val="lt1"/>
              </a:solidFill>
              <a:latin typeface="Arial"/>
              <a:ea typeface="Arial"/>
              <a:cs typeface="Arial"/>
              <a:sym typeface="Arial"/>
            </a:endParaRPr>
          </a:p>
        </p:txBody>
      </p:sp>
      <p:sp>
        <p:nvSpPr>
          <p:cNvPr id="45" name="Google Shape;45;p3"/>
          <p:cNvSpPr txBox="1"/>
          <p:nvPr>
            <p:ph idx="3" type="body"/>
          </p:nvPr>
        </p:nvSpPr>
        <p:spPr>
          <a:xfrm>
            <a:off x="14611125" y="2133600"/>
            <a:ext cx="6986100" cy="533400"/>
          </a:xfrm>
          <a:prstGeom prst="rect">
            <a:avLst/>
          </a:prstGeom>
          <a:solidFill>
            <a:srgbClr val="741B47"/>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Historical Events &amp; Black Women in Durham</a:t>
            </a:r>
            <a:endParaRPr b="1" i="0" sz="2100" u="none" cap="none" strike="noStrike">
              <a:solidFill>
                <a:schemeClr val="lt1"/>
              </a:solidFill>
              <a:latin typeface="Arial"/>
              <a:ea typeface="Arial"/>
              <a:cs typeface="Arial"/>
              <a:sym typeface="Arial"/>
            </a:endParaRPr>
          </a:p>
        </p:txBody>
      </p:sp>
      <p:pic>
        <p:nvPicPr>
          <p:cNvPr descr="Image result for hayti black women" id="46" name="Google Shape;46;p3"/>
          <p:cNvPicPr preferRelativeResize="0"/>
          <p:nvPr/>
        </p:nvPicPr>
        <p:blipFill>
          <a:blip r:embed="rId7">
            <a:alphaModFix/>
          </a:blip>
          <a:stretch>
            <a:fillRect/>
          </a:stretch>
        </p:blipFill>
        <p:spPr>
          <a:xfrm>
            <a:off x="15272025" y="11145900"/>
            <a:ext cx="5495900" cy="4785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