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16459200" cx="21945600"/>
  <p:notesSz cx="6858000" cy="9144000"/>
  <p:embeddedFontLst>
    <p:embeddedFont>
      <p:font typeface="Lexend SemiBold"/>
      <p:regular r:id="rId6"/>
      <p:bold r:id="rId7"/>
    </p:embeddedFont>
    <p:embeddedFont>
      <p:font typeface="Garamond"/>
      <p:regular r:id="rId8"/>
      <p:bold r:id="rId9"/>
      <p:italic r:id="rId10"/>
      <p:boldItalic r:id="rId11"/>
    </p:embeddedFont>
    <p:embeddedFont>
      <p:font typeface="Actor"/>
      <p:regular r:id="rId12"/>
    </p:embeddedFont>
    <p:embeddedFont>
      <p:font typeface="Lexend Medium"/>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gF7srRJqe6EM/+ytjm+/RGiQN79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Garamond-boldItalic.fntdata"/><Relationship Id="rId10" Type="http://schemas.openxmlformats.org/officeDocument/2006/relationships/font" Target="fonts/Garamond-italic.fntdata"/><Relationship Id="rId13" Type="http://schemas.openxmlformats.org/officeDocument/2006/relationships/font" Target="fonts/LexendMedium-regular.fntdata"/><Relationship Id="rId12" Type="http://schemas.openxmlformats.org/officeDocument/2006/relationships/font" Target="fonts/Actor-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Garamond-bold.fntdata"/><Relationship Id="rId15" Type="http://customschemas.google.com/relationships/presentationmetadata" Target="metadata"/><Relationship Id="rId14" Type="http://schemas.openxmlformats.org/officeDocument/2006/relationships/font" Target="fonts/LexendMedium-bold.fntdata"/><Relationship Id="rId5" Type="http://schemas.openxmlformats.org/officeDocument/2006/relationships/slide" Target="slides/slide1.xml"/><Relationship Id="rId6" Type="http://schemas.openxmlformats.org/officeDocument/2006/relationships/font" Target="fonts/LexendSemiBold-regular.fntdata"/><Relationship Id="rId7" Type="http://schemas.openxmlformats.org/officeDocument/2006/relationships/font" Target="fonts/LexendSemiBold-bold.fntdata"/><Relationship Id="rId8" Type="http://schemas.openxmlformats.org/officeDocument/2006/relationships/font" Target="fonts/Garamond-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3"/>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3"/>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3"/>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3"/>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3"/>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3"/>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3"/>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3"/>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3"/>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3"/>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3"/>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3"/>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3"/>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3"/>
          <p:cNvSpPr/>
          <p:nvPr>
            <p:ph idx="16" type="pic"/>
          </p:nvPr>
        </p:nvSpPr>
        <p:spPr>
          <a:xfrm>
            <a:off x="609602" y="457200"/>
            <a:ext cx="1567543" cy="1371600"/>
          </a:xfrm>
          <a:prstGeom prst="rect">
            <a:avLst/>
          </a:prstGeom>
          <a:solidFill>
            <a:schemeClr val="lt1"/>
          </a:solidFill>
          <a:ln>
            <a:noFill/>
          </a:ln>
        </p:spPr>
      </p:sp>
      <p:sp>
        <p:nvSpPr>
          <p:cNvPr id="21" name="Google Shape;21;p3"/>
          <p:cNvSpPr/>
          <p:nvPr>
            <p:ph idx="17" type="pic"/>
          </p:nvPr>
        </p:nvSpPr>
        <p:spPr>
          <a:xfrm>
            <a:off x="19855545" y="457200"/>
            <a:ext cx="1567543" cy="1371600"/>
          </a:xfrm>
          <a:prstGeom prst="rect">
            <a:avLst/>
          </a:prstGeom>
          <a:solidFill>
            <a:schemeClr val="lt1"/>
          </a:solidFill>
          <a:ln>
            <a:noFill/>
          </a:ln>
        </p:spPr>
      </p:sp>
      <p:sp>
        <p:nvSpPr>
          <p:cNvPr id="22" name="Google Shape;22;p3"/>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3"/>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3"/>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28" name="Shape 28"/>
        <p:cNvGrpSpPr/>
        <p:nvPr/>
      </p:nvGrpSpPr>
      <p:grpSpPr>
        <a:xfrm>
          <a:off x="0" y="0"/>
          <a:ext cx="0" cy="0"/>
          <a:chOff x="0" y="0"/>
          <a:chExt cx="0" cy="0"/>
        </a:xfrm>
      </p:grpSpPr>
      <p:sp>
        <p:nvSpPr>
          <p:cNvPr id="29" name="Google Shape;29;p1"/>
          <p:cNvSpPr txBox="1"/>
          <p:nvPr>
            <p:ph type="title"/>
          </p:nvPr>
        </p:nvSpPr>
        <p:spPr>
          <a:xfrm>
            <a:off x="348343" y="304800"/>
            <a:ext cx="21249000" cy="1676400"/>
          </a:xfrm>
          <a:prstGeom prst="rect">
            <a:avLst/>
          </a:prstGeom>
          <a:solidFill>
            <a:srgbClr val="B2A0C7"/>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b="0" lang="en-US" sz="3200">
                <a:solidFill>
                  <a:schemeClr val="dk1"/>
                </a:solidFill>
                <a:latin typeface="Times New Roman"/>
                <a:ea typeface="Times New Roman"/>
                <a:cs typeface="Times New Roman"/>
                <a:sym typeface="Times New Roman"/>
              </a:rPr>
              <a:t>Racial Disparities of Discipline on Students of Color With Disabilities</a:t>
            </a:r>
            <a:endParaRPr>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lt1"/>
              </a:buClr>
              <a:buSzPts val="1400"/>
              <a:buFont typeface="Arial"/>
              <a:buNone/>
            </a:pPr>
            <a:r>
              <a:rPr b="0" lang="en-US" sz="3200">
                <a:solidFill>
                  <a:schemeClr val="dk1"/>
                </a:solidFill>
                <a:latin typeface="Times New Roman"/>
                <a:ea typeface="Times New Roman"/>
                <a:cs typeface="Times New Roman"/>
                <a:sym typeface="Times New Roman"/>
              </a:rPr>
              <a:t>Faith Yon</a:t>
            </a:r>
            <a:endParaRPr b="0" sz="32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lt1"/>
              </a:buClr>
              <a:buSzPts val="1400"/>
              <a:buFont typeface="Arial"/>
              <a:buNone/>
            </a:pPr>
            <a:r>
              <a:rPr b="0" lang="en-US" sz="3200">
                <a:solidFill>
                  <a:schemeClr val="dk1"/>
                </a:solidFill>
                <a:latin typeface="Times New Roman"/>
                <a:ea typeface="Times New Roman"/>
                <a:cs typeface="Times New Roman"/>
                <a:sym typeface="Times New Roman"/>
              </a:rPr>
              <a:t>Durham School of the Arts</a:t>
            </a:r>
            <a:endParaRPr b="0" sz="3200">
              <a:solidFill>
                <a:schemeClr val="dk1"/>
              </a:solidFill>
              <a:latin typeface="Times New Roman"/>
              <a:ea typeface="Times New Roman"/>
              <a:cs typeface="Times New Roman"/>
              <a:sym typeface="Times New Roman"/>
            </a:endParaRPr>
          </a:p>
        </p:txBody>
      </p:sp>
      <p:sp>
        <p:nvSpPr>
          <p:cNvPr id="30" name="Google Shape;30;p1"/>
          <p:cNvSpPr txBox="1"/>
          <p:nvPr>
            <p:ph idx="1" type="body"/>
          </p:nvPr>
        </p:nvSpPr>
        <p:spPr>
          <a:xfrm>
            <a:off x="348343" y="2045465"/>
            <a:ext cx="6792685" cy="533400"/>
          </a:xfrm>
          <a:prstGeom prst="rect">
            <a:avLst/>
          </a:prstGeom>
          <a:solidFill>
            <a:srgbClr val="B2A0C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b="0" lang="en-US" sz="3000">
                <a:latin typeface="Lexend SemiBold"/>
                <a:ea typeface="Lexend SemiBold"/>
                <a:cs typeface="Lexend SemiBold"/>
                <a:sym typeface="Lexend SemiBold"/>
              </a:rPr>
              <a:t>  </a:t>
            </a:r>
            <a:r>
              <a:rPr b="0" lang="en-US" sz="3000">
                <a:solidFill>
                  <a:schemeClr val="dk1"/>
                </a:solidFill>
                <a:latin typeface="Lexend SemiBold"/>
                <a:ea typeface="Lexend SemiBold"/>
                <a:cs typeface="Lexend SemiBold"/>
                <a:sym typeface="Lexend SemiBold"/>
              </a:rPr>
              <a:t>Introduction</a:t>
            </a:r>
            <a:endParaRPr b="0" i="0" sz="3000" u="none" cap="none" strike="noStrike">
              <a:solidFill>
                <a:schemeClr val="dk1"/>
              </a:solidFill>
              <a:latin typeface="Lexend SemiBold"/>
              <a:ea typeface="Lexend SemiBold"/>
              <a:cs typeface="Lexend SemiBold"/>
              <a:sym typeface="Lexend SemiBold"/>
            </a:endParaRPr>
          </a:p>
        </p:txBody>
      </p:sp>
      <p:sp>
        <p:nvSpPr>
          <p:cNvPr id="31" name="Google Shape;31;p1"/>
          <p:cNvSpPr txBox="1"/>
          <p:nvPr>
            <p:ph idx="2" type="body"/>
          </p:nvPr>
        </p:nvSpPr>
        <p:spPr>
          <a:xfrm>
            <a:off x="355649" y="2569021"/>
            <a:ext cx="6792600" cy="6670136"/>
          </a:xfrm>
          <a:prstGeom prst="rect">
            <a:avLst/>
          </a:prstGeom>
          <a:solidFill>
            <a:srgbClr val="D8D8D8"/>
          </a:solid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SzPts val="1400"/>
              <a:buNone/>
            </a:pPr>
            <a:r>
              <a:rPr lang="en-US" sz="1800"/>
              <a:t>Students of color with disabilities are being treated unfairly through disciplinary actions. 33-60% of students that get sent to correctional facilities and programs are students that are diagnosed with intellectual and emotional disabilities ( Bell) These actions acted on students of color with and without disabilities can affect them as a student and later on in life.</a:t>
            </a:r>
            <a:endParaRPr/>
          </a:p>
          <a:p>
            <a:pPr indent="0" lvl="0" marL="0" rtl="0" algn="l">
              <a:lnSpc>
                <a:spcPct val="100000"/>
              </a:lnSpc>
              <a:spcBef>
                <a:spcPts val="1200"/>
              </a:spcBef>
              <a:spcAft>
                <a:spcPts val="0"/>
              </a:spcAft>
              <a:buSzPts val="1100"/>
              <a:buNone/>
            </a:pPr>
            <a:r>
              <a:rPr lang="en-US" sz="1800"/>
              <a:t>Research Question: How can school policies impact the rate of discipline among black adolescents and black students with disabilities?  </a:t>
            </a:r>
            <a:endParaRPr/>
          </a:p>
          <a:p>
            <a:pPr indent="0" lvl="0" marL="0" rtl="0" algn="l">
              <a:lnSpc>
                <a:spcPct val="100000"/>
              </a:lnSpc>
              <a:spcBef>
                <a:spcPts val="0"/>
              </a:spcBef>
              <a:spcAft>
                <a:spcPts val="0"/>
              </a:spcAft>
              <a:buSzPts val="1400"/>
              <a:buNone/>
            </a:pPr>
            <a:r>
              <a:t/>
            </a:r>
            <a:endParaRPr sz="1800"/>
          </a:p>
          <a:p>
            <a:pPr indent="0" lvl="0" marL="0" rtl="0" algn="l">
              <a:lnSpc>
                <a:spcPct val="100000"/>
              </a:lnSpc>
              <a:spcBef>
                <a:spcPts val="0"/>
              </a:spcBef>
              <a:spcAft>
                <a:spcPts val="0"/>
              </a:spcAft>
              <a:buSzPts val="1400"/>
              <a:buNone/>
            </a:pPr>
            <a:r>
              <a:rPr lang="en-US" sz="1800"/>
              <a:t>Thesis Statement: Policies such as zero-tolerance can lead to long-term negative impacts on the mental and emotional health, and achievement levels of black students, and rising dropout rates.</a:t>
            </a:r>
            <a:endParaRPr/>
          </a:p>
          <a:p>
            <a:pPr indent="0" lvl="0" marL="0" rtl="0" algn="l">
              <a:lnSpc>
                <a:spcPct val="100000"/>
              </a:lnSpc>
              <a:spcBef>
                <a:spcPts val="0"/>
              </a:spcBef>
              <a:spcAft>
                <a:spcPts val="0"/>
              </a:spcAft>
              <a:buSzPts val="1400"/>
              <a:buNone/>
            </a:pPr>
            <a:r>
              <a:t/>
            </a:r>
            <a:endParaRPr sz="1800"/>
          </a:p>
          <a:p>
            <a:pPr indent="0" lvl="0" marL="0" rtl="0" algn="l">
              <a:lnSpc>
                <a:spcPct val="100000"/>
              </a:lnSpc>
              <a:spcBef>
                <a:spcPts val="0"/>
              </a:spcBef>
              <a:spcAft>
                <a:spcPts val="0"/>
              </a:spcAft>
              <a:buSzPts val="1400"/>
              <a:buNone/>
            </a:pPr>
            <a:r>
              <a:rPr lang="en-US" sz="1800"/>
              <a:t>Methodology: I did secondary research. Through Google scholar, I found journals and google books to find information on the school-to-prison pipeline, non-tolerance policy, and the disparities of discipline on students of color diagnosed with disabilities</a:t>
            </a:r>
            <a:r>
              <a:rPr lang="en-US" sz="2000"/>
              <a:t>. </a:t>
            </a:r>
            <a:r>
              <a:rPr lang="en-US" sz="1800"/>
              <a:t>I chose this topic because I've seen this inequity first hand and how black students have been treated unfairly.</a:t>
            </a:r>
            <a:endParaRPr/>
          </a:p>
        </p:txBody>
      </p:sp>
      <p:sp>
        <p:nvSpPr>
          <p:cNvPr id="32" name="Google Shape;32;p1"/>
          <p:cNvSpPr txBox="1"/>
          <p:nvPr>
            <p:ph idx="3" type="body"/>
          </p:nvPr>
        </p:nvSpPr>
        <p:spPr>
          <a:xfrm>
            <a:off x="355505" y="9403045"/>
            <a:ext cx="6792600" cy="533400"/>
          </a:xfrm>
          <a:prstGeom prst="rect">
            <a:avLst/>
          </a:prstGeom>
          <a:solidFill>
            <a:srgbClr val="B2A0C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457200" lvl="0" marL="1828800" rtl="0" algn="l">
              <a:lnSpc>
                <a:spcPct val="100000"/>
              </a:lnSpc>
              <a:spcBef>
                <a:spcPts val="0"/>
              </a:spcBef>
              <a:spcAft>
                <a:spcPts val="0"/>
              </a:spcAft>
              <a:buSzPts val="1400"/>
              <a:buNone/>
            </a:pPr>
            <a:r>
              <a:rPr b="0" lang="en-US" sz="3200">
                <a:solidFill>
                  <a:schemeClr val="dk1"/>
                </a:solidFill>
                <a:latin typeface="Lexend Medium"/>
                <a:ea typeface="Lexend Medium"/>
                <a:cs typeface="Lexend Medium"/>
                <a:sym typeface="Lexend Medium"/>
              </a:rPr>
              <a:t>Background</a:t>
            </a:r>
            <a:r>
              <a:rPr lang="en-US" sz="3200">
                <a:solidFill>
                  <a:schemeClr val="dk1"/>
                </a:solidFill>
                <a:latin typeface="Actor"/>
                <a:ea typeface="Actor"/>
                <a:cs typeface="Actor"/>
                <a:sym typeface="Actor"/>
              </a:rPr>
              <a:t> </a:t>
            </a:r>
            <a:endParaRPr i="0" sz="3200" u="none" cap="none" strike="noStrike">
              <a:solidFill>
                <a:schemeClr val="dk1"/>
              </a:solidFill>
              <a:latin typeface="Actor"/>
              <a:ea typeface="Actor"/>
              <a:cs typeface="Actor"/>
              <a:sym typeface="Actor"/>
            </a:endParaRPr>
          </a:p>
        </p:txBody>
      </p:sp>
      <p:sp>
        <p:nvSpPr>
          <p:cNvPr id="33" name="Google Shape;33;p1"/>
          <p:cNvSpPr txBox="1"/>
          <p:nvPr>
            <p:ph idx="4" type="body"/>
          </p:nvPr>
        </p:nvSpPr>
        <p:spPr>
          <a:xfrm>
            <a:off x="348342" y="10027176"/>
            <a:ext cx="6792685" cy="6223511"/>
          </a:xfrm>
          <a:prstGeom prst="rect">
            <a:avLst/>
          </a:prstGeom>
          <a:solidFill>
            <a:srgbClr val="D8D8D8"/>
          </a:solidFill>
          <a:ln>
            <a:noFill/>
          </a:ln>
        </p:spPr>
        <p:txBody>
          <a:bodyPr anchorCtr="0" anchor="t" bIns="39175" lIns="78350" spcFirstLastPara="1" rIns="78350" wrap="square" tIns="39175">
            <a:noAutofit/>
          </a:bodyPr>
          <a:lstStyle/>
          <a:p>
            <a:pPr indent="-285750" lvl="0" marL="285750" rtl="0" algn="l">
              <a:lnSpc>
                <a:spcPct val="100000"/>
              </a:lnSpc>
              <a:spcBef>
                <a:spcPts val="280"/>
              </a:spcBef>
              <a:spcAft>
                <a:spcPts val="0"/>
              </a:spcAft>
              <a:buSzPts val="1400"/>
              <a:buFont typeface="Arial"/>
              <a:buChar char="•"/>
            </a:pPr>
            <a:r>
              <a:rPr lang="en-US" sz="2000">
                <a:extLst>
                  <a:ext uri="http://customooxmlschemas.google.com/">
                    <go:slidesCustomData xmlns:go="http://customooxmlschemas.google.com/" textRoundtripDataId="0"/>
                  </a:ext>
                </a:extLst>
              </a:rPr>
              <a:t>The </a:t>
            </a:r>
            <a:r>
              <a:rPr b="1" lang="en-US" sz="2000">
                <a:extLst>
                  <a:ext uri="http://customooxmlschemas.google.com/">
                    <go:slidesCustomData xmlns:go="http://customooxmlschemas.google.com/" textRoundtripDataId="1"/>
                  </a:ext>
                </a:extLst>
              </a:rPr>
              <a:t>zero-tolerance policies</a:t>
            </a:r>
            <a:r>
              <a:rPr lang="en-US" sz="2000">
                <a:extLst>
                  <a:ext uri="http://customooxmlschemas.google.com/">
                    <go:slidesCustomData xmlns:go="http://customooxmlschemas.google.com/" textRoundtripDataId="2"/>
                  </a:ext>
                </a:extLst>
              </a:rPr>
              <a:t> are a set of strict rules set where administrators don’t accept disturbances by using expulsion and suspensions as a punishment (Hall &amp; Karanxka 3). The policy has substantially increased the expulsion of students of color and the upbringing of the school-to-prison pipeline and later incarceration.</a:t>
            </a:r>
            <a:endParaRPr/>
          </a:p>
          <a:p>
            <a:pPr indent="-285750" lvl="0" marL="285750" rtl="0" algn="l">
              <a:lnSpc>
                <a:spcPct val="100000"/>
              </a:lnSpc>
              <a:spcBef>
                <a:spcPts val="280"/>
              </a:spcBef>
              <a:spcAft>
                <a:spcPts val="0"/>
              </a:spcAft>
              <a:buSzPts val="1400"/>
              <a:buChar char="•"/>
            </a:pPr>
            <a:r>
              <a:rPr lang="en-US" sz="2000">
                <a:extLst>
                  <a:ext uri="http://customooxmlschemas.google.com/">
                    <go:slidesCustomData xmlns:go="http://customooxmlschemas.google.com/" textRoundtripDataId="3"/>
                  </a:ext>
                </a:extLst>
              </a:rPr>
              <a:t>The </a:t>
            </a:r>
            <a:r>
              <a:rPr b="1" lang="en-US" sz="2000">
                <a:extLst>
                  <a:ext uri="http://customooxmlschemas.google.com/">
                    <go:slidesCustomData xmlns:go="http://customooxmlschemas.google.com/" textRoundtripDataId="4"/>
                  </a:ext>
                </a:extLst>
              </a:rPr>
              <a:t>school-to-prison pipeline</a:t>
            </a:r>
            <a:r>
              <a:rPr lang="en-US" sz="2000">
                <a:extLst>
                  <a:ext uri="http://customooxmlschemas.google.com/">
                    <go:slidesCustomData xmlns:go="http://customooxmlschemas.google.com/" textRoundtripDataId="5"/>
                  </a:ext>
                </a:extLst>
              </a:rPr>
              <a:t> is a phenomenon which contains aggressive rules, increase in school security officers, and harsher punishments for schools in low socio-economic communities and students with emotional and intellectual disabilities (ACLU). The pipeline penalizes people who may grow to do future criminal activities and later incarceration. </a:t>
            </a:r>
            <a:r>
              <a:rPr lang="en-US" sz="2000"/>
              <a:t>The school-to- prison pipeline usually contains at-risk and vulnerable kids (ACLU).</a:t>
            </a:r>
            <a:endParaRPr/>
          </a:p>
          <a:p>
            <a:pPr indent="-285750" lvl="0" marL="285750" rtl="0" algn="l">
              <a:lnSpc>
                <a:spcPct val="100000"/>
              </a:lnSpc>
              <a:spcBef>
                <a:spcPts val="280"/>
              </a:spcBef>
              <a:spcAft>
                <a:spcPts val="0"/>
              </a:spcAft>
              <a:buSzPts val="1400"/>
              <a:buFont typeface="Times New Roman"/>
              <a:buChar char="•"/>
            </a:pPr>
            <a:r>
              <a:rPr lang="en-US" sz="2000"/>
              <a:t>Some teachers and administrators are implicitly biased meaning that they have discretion usually with people of color, disability status, gender, and other characteristics (Rynders 462). This can be a reason why students of color with and without disabilities can suffer harsh discipline and treatment.</a:t>
            </a:r>
            <a:endParaRPr/>
          </a:p>
          <a:p>
            <a:pPr indent="0" lvl="0" marL="0" rtl="0" algn="l">
              <a:lnSpc>
                <a:spcPct val="100000"/>
              </a:lnSpc>
              <a:spcBef>
                <a:spcPts val="1200"/>
              </a:spcBef>
              <a:spcAft>
                <a:spcPts val="0"/>
              </a:spcAft>
              <a:buSzPts val="1100"/>
              <a:buNone/>
            </a:pPr>
            <a:r>
              <a:t/>
            </a:r>
            <a:endParaRPr sz="3000"/>
          </a:p>
          <a:p>
            <a:pPr indent="0" lvl="0" marL="0" rtl="0" algn="l">
              <a:lnSpc>
                <a:spcPct val="100000"/>
              </a:lnSpc>
              <a:spcBef>
                <a:spcPts val="1200"/>
              </a:spcBef>
              <a:spcAft>
                <a:spcPts val="0"/>
              </a:spcAft>
              <a:buSzPts val="1100"/>
              <a:buNone/>
            </a:pPr>
            <a:r>
              <a:t/>
            </a:r>
            <a:endParaRPr sz="3000">
              <a:latin typeface="Calibri"/>
              <a:ea typeface="Calibri"/>
              <a:cs typeface="Calibri"/>
              <a:sym typeface="Calibri"/>
            </a:endParaRPr>
          </a:p>
        </p:txBody>
      </p:sp>
      <p:sp>
        <p:nvSpPr>
          <p:cNvPr id="34" name="Google Shape;34;p1"/>
          <p:cNvSpPr txBox="1"/>
          <p:nvPr>
            <p:ph idx="7" type="body"/>
          </p:nvPr>
        </p:nvSpPr>
        <p:spPr>
          <a:xfrm>
            <a:off x="7576458" y="2133600"/>
            <a:ext cx="6792685" cy="533400"/>
          </a:xfrm>
          <a:prstGeom prst="rect">
            <a:avLst/>
          </a:prstGeom>
          <a:solidFill>
            <a:srgbClr val="B2A0C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b="0" lang="en-US" sz="3000">
                <a:solidFill>
                  <a:schemeClr val="dk1"/>
                </a:solidFill>
                <a:latin typeface="Lexend SemiBold"/>
                <a:ea typeface="Lexend SemiBold"/>
                <a:cs typeface="Lexend SemiBold"/>
                <a:sym typeface="Lexend SemiBold"/>
              </a:rPr>
              <a:t>                   Data Analysis </a:t>
            </a:r>
            <a:endParaRPr b="0" i="0" sz="3000" u="none" cap="none" strike="noStrike">
              <a:solidFill>
                <a:schemeClr val="dk1"/>
              </a:solidFill>
              <a:latin typeface="Lexend SemiBold"/>
              <a:ea typeface="Lexend SemiBold"/>
              <a:cs typeface="Lexend SemiBold"/>
              <a:sym typeface="Lexend SemiBold"/>
            </a:endParaRPr>
          </a:p>
        </p:txBody>
      </p:sp>
      <p:sp>
        <p:nvSpPr>
          <p:cNvPr id="35" name="Google Shape;35;p1"/>
          <p:cNvSpPr txBox="1"/>
          <p:nvPr>
            <p:ph idx="9" type="body"/>
          </p:nvPr>
        </p:nvSpPr>
        <p:spPr>
          <a:xfrm>
            <a:off x="14804572" y="2133600"/>
            <a:ext cx="6792685" cy="533400"/>
          </a:xfrm>
          <a:prstGeom prst="rect">
            <a:avLst/>
          </a:prstGeom>
          <a:solidFill>
            <a:srgbClr val="B2A0C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b="0" lang="en-US" sz="3000">
                <a:solidFill>
                  <a:schemeClr val="dk1"/>
                </a:solidFill>
                <a:latin typeface="Lexend SemiBold"/>
                <a:ea typeface="Lexend SemiBold"/>
                <a:cs typeface="Lexend SemiBold"/>
                <a:sym typeface="Lexend SemiBold"/>
              </a:rPr>
              <a:t>Results </a:t>
            </a:r>
            <a:endParaRPr b="0" i="0" sz="3000" u="none" cap="none" strike="noStrike">
              <a:solidFill>
                <a:schemeClr val="dk1"/>
              </a:solidFill>
              <a:latin typeface="Lexend SemiBold"/>
              <a:ea typeface="Lexend SemiBold"/>
              <a:cs typeface="Lexend SemiBold"/>
              <a:sym typeface="Lexend SemiBold"/>
            </a:endParaRPr>
          </a:p>
        </p:txBody>
      </p:sp>
      <p:sp>
        <p:nvSpPr>
          <p:cNvPr id="36" name="Google Shape;36;p1"/>
          <p:cNvSpPr txBox="1"/>
          <p:nvPr>
            <p:ph idx="13" type="body"/>
          </p:nvPr>
        </p:nvSpPr>
        <p:spPr>
          <a:xfrm>
            <a:off x="14817761" y="2683449"/>
            <a:ext cx="6792685" cy="7724317"/>
          </a:xfrm>
          <a:prstGeom prst="rect">
            <a:avLst/>
          </a:prstGeom>
          <a:solidFill>
            <a:srgbClr val="D8D8D8"/>
          </a:solidFill>
          <a:ln>
            <a:noFill/>
          </a:ln>
        </p:spPr>
        <p:txBody>
          <a:bodyPr anchorCtr="0" anchor="t" bIns="39175" lIns="78350" spcFirstLastPara="1" rIns="78350" wrap="square" tIns="39175">
            <a:noAutofit/>
          </a:bodyPr>
          <a:lstStyle/>
          <a:p>
            <a:pPr indent="-565785" lvl="0" marL="654685" rtl="0" algn="l">
              <a:lnSpc>
                <a:spcPct val="100000"/>
              </a:lnSpc>
              <a:spcBef>
                <a:spcPts val="0"/>
              </a:spcBef>
              <a:spcAft>
                <a:spcPts val="0"/>
              </a:spcAft>
              <a:buSzPts val="1400"/>
              <a:buFont typeface="Times New Roman"/>
              <a:buChar char="•"/>
            </a:pPr>
            <a:r>
              <a:rPr lang="en-US" sz="2000"/>
              <a:t> I found out that the discipline and rules set were highly unfair for students of color, and those who have learning and emotional disabilities. The non-tolerance rule on students of color, showed increases in suspension, expulsion, and dropouts (Hall &amp; Karanxha 4).</a:t>
            </a:r>
            <a:endParaRPr/>
          </a:p>
          <a:p>
            <a:pPr indent="-565785" lvl="0" marL="654685" rtl="0" algn="l">
              <a:lnSpc>
                <a:spcPct val="100000"/>
              </a:lnSpc>
              <a:spcBef>
                <a:spcPts val="0"/>
              </a:spcBef>
              <a:spcAft>
                <a:spcPts val="0"/>
              </a:spcAft>
              <a:buSzPts val="1400"/>
              <a:buNone/>
            </a:pPr>
            <a:r>
              <a:t/>
            </a:r>
            <a:endParaRPr sz="2000"/>
          </a:p>
          <a:p>
            <a:pPr indent="-565785" lvl="0" marL="654685" rtl="0" algn="l">
              <a:lnSpc>
                <a:spcPct val="100000"/>
              </a:lnSpc>
              <a:spcBef>
                <a:spcPts val="0"/>
              </a:spcBef>
              <a:spcAft>
                <a:spcPts val="0"/>
              </a:spcAft>
              <a:buSzPts val="1400"/>
              <a:buFont typeface="Times New Roman"/>
              <a:buChar char="•"/>
            </a:pPr>
            <a:r>
              <a:rPr lang="en-US" sz="2000"/>
              <a:t> Zero-tolerance policies make it hard for students to maintain good grades and a good mental health status. The policy sends students with "problematic" behavior to correctional programs and contributes to the school-to-prison pipeline. </a:t>
            </a:r>
            <a:endParaRPr/>
          </a:p>
          <a:p>
            <a:pPr indent="-565785" lvl="0" marL="654685" rtl="0" algn="l">
              <a:lnSpc>
                <a:spcPct val="100000"/>
              </a:lnSpc>
              <a:spcBef>
                <a:spcPts val="0"/>
              </a:spcBef>
              <a:spcAft>
                <a:spcPts val="0"/>
              </a:spcAft>
              <a:buSzPts val="1400"/>
              <a:buNone/>
            </a:pPr>
            <a:r>
              <a:t/>
            </a:r>
            <a:endParaRPr sz="2000"/>
          </a:p>
          <a:p>
            <a:pPr indent="-565785" lvl="0" marL="654685" rtl="0" algn="l">
              <a:lnSpc>
                <a:spcPct val="100000"/>
              </a:lnSpc>
              <a:spcBef>
                <a:spcPts val="0"/>
              </a:spcBef>
              <a:spcAft>
                <a:spcPts val="0"/>
              </a:spcAft>
              <a:buSzPts val="1400"/>
              <a:buFont typeface="Times New Roman"/>
              <a:buChar char="•"/>
            </a:pPr>
            <a:r>
              <a:rPr lang="en-US" sz="2000"/>
              <a:t>The research that I found was that most of the students of color in the school-to-prison pipeline were black students dealing with disabilities, where their emotions were unstable and also had learning disabilities (Bell, 2016). I found that the students with disabilities had a higher chance of getting suspended compared to their white classmates that were not dealing with disabilities (Bell, 2016).</a:t>
            </a:r>
            <a:endParaRPr/>
          </a:p>
          <a:p>
            <a:pPr indent="-565785" lvl="0" marL="654685" rtl="0" algn="l">
              <a:lnSpc>
                <a:spcPct val="100000"/>
              </a:lnSpc>
              <a:spcBef>
                <a:spcPts val="0"/>
              </a:spcBef>
              <a:spcAft>
                <a:spcPts val="0"/>
              </a:spcAft>
              <a:buSzPts val="1400"/>
              <a:buNone/>
            </a:pPr>
            <a:r>
              <a:t/>
            </a:r>
            <a:endParaRPr sz="2000"/>
          </a:p>
          <a:p>
            <a:pPr indent="-565785" lvl="0" marL="654685" rtl="0" algn="l">
              <a:lnSpc>
                <a:spcPct val="100000"/>
              </a:lnSpc>
              <a:spcBef>
                <a:spcPts val="0"/>
              </a:spcBef>
              <a:spcAft>
                <a:spcPts val="0"/>
              </a:spcAft>
              <a:buSzPts val="1400"/>
              <a:buFont typeface="Times New Roman"/>
              <a:buChar char="•"/>
            </a:pPr>
            <a:r>
              <a:rPr lang="en-US" sz="2000"/>
              <a:t>Research Gate stated that Zero tolerance policies implemented in public schools "is a pathway from school to jail for many youth of color deemed outcasts" (Hall &amp; Karanxha 3)</a:t>
            </a:r>
            <a:endParaRPr/>
          </a:p>
          <a:p>
            <a:pPr indent="-565785" lvl="0" marL="654685" rtl="0" algn="l">
              <a:lnSpc>
                <a:spcPct val="100000"/>
              </a:lnSpc>
              <a:spcBef>
                <a:spcPts val="0"/>
              </a:spcBef>
              <a:spcAft>
                <a:spcPts val="0"/>
              </a:spcAft>
              <a:buSzPts val="1400"/>
              <a:buNone/>
            </a:pPr>
            <a:r>
              <a:t/>
            </a:r>
            <a:endParaRPr/>
          </a:p>
        </p:txBody>
      </p:sp>
      <p:sp>
        <p:nvSpPr>
          <p:cNvPr id="37" name="Google Shape;37;p1"/>
          <p:cNvSpPr txBox="1"/>
          <p:nvPr>
            <p:ph idx="14" type="body"/>
          </p:nvPr>
        </p:nvSpPr>
        <p:spPr>
          <a:xfrm>
            <a:off x="14657877" y="10813473"/>
            <a:ext cx="6792685" cy="533400"/>
          </a:xfrm>
          <a:prstGeom prst="rect">
            <a:avLst/>
          </a:prstGeom>
          <a:solidFill>
            <a:srgbClr val="B2A0C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lang="en-US" sz="3000">
                <a:solidFill>
                  <a:schemeClr val="dk1"/>
                </a:solidFill>
                <a:latin typeface="Calibri"/>
                <a:ea typeface="Calibri"/>
                <a:cs typeface="Calibri"/>
                <a:sym typeface="Calibri"/>
              </a:rPr>
              <a:t>Conclusion</a:t>
            </a:r>
            <a:r>
              <a:rPr lang="en-US" sz="3000">
                <a:latin typeface="Calibri"/>
                <a:ea typeface="Calibri"/>
                <a:cs typeface="Calibri"/>
                <a:sym typeface="Calibri"/>
              </a:rPr>
              <a:t> </a:t>
            </a:r>
            <a:endParaRPr b="1" i="0" sz="3000" u="none" cap="none" strike="noStrike">
              <a:latin typeface="Calibri"/>
              <a:ea typeface="Calibri"/>
              <a:cs typeface="Calibri"/>
              <a:sym typeface="Calibri"/>
            </a:endParaRPr>
          </a:p>
        </p:txBody>
      </p:sp>
      <p:sp>
        <p:nvSpPr>
          <p:cNvPr id="38" name="Google Shape;38;p1"/>
          <p:cNvSpPr txBox="1"/>
          <p:nvPr>
            <p:ph idx="15" type="body"/>
          </p:nvPr>
        </p:nvSpPr>
        <p:spPr>
          <a:xfrm>
            <a:off x="7576458" y="2771857"/>
            <a:ext cx="6792685" cy="13467203"/>
          </a:xfrm>
          <a:prstGeom prst="rect">
            <a:avLst/>
          </a:prstGeom>
          <a:solidFill>
            <a:srgbClr val="D8D8D8"/>
          </a:solidFill>
          <a:ln>
            <a:noFill/>
          </a:ln>
        </p:spPr>
        <p:txBody>
          <a:bodyPr anchorCtr="0" anchor="t" bIns="39150" lIns="78350" spcFirstLastPara="1" rIns="78350" wrap="square" tIns="39150">
            <a:noAutofit/>
          </a:bodyPr>
          <a:lstStyle/>
          <a:p>
            <a:pPr indent="0" lvl="0" marL="0" rtl="0" algn="l">
              <a:lnSpc>
                <a:spcPct val="100000"/>
              </a:lnSpc>
              <a:spcBef>
                <a:spcPts val="0"/>
              </a:spcBef>
              <a:spcAft>
                <a:spcPts val="0"/>
              </a:spcAft>
              <a:buSzPts val="1400"/>
              <a:buNone/>
            </a:pPr>
            <a:r>
              <a:rPr lang="en-US" sz="1800"/>
              <a:t>Research from the ACLU, states that “Black students with disabilities are 3 times more likely to receive a short-term suspension than their white counterparts" (ACLU) Also, they are 4 times more likely to end up in a correctional facilities" (Citation). This issue can also be found at a local level. They found that Black students made up around  24.8% of students in North Carolina public schools, they received 54.9% of all short-term suspensions during the 2019-2020 school year (MacSuga- Gage et al.).</a:t>
            </a:r>
            <a:endParaRPr/>
          </a:p>
          <a:p>
            <a:pPr indent="0" lvl="0" marL="0" rtl="0" algn="l">
              <a:lnSpc>
                <a:spcPct val="100000"/>
              </a:lnSpc>
              <a:spcBef>
                <a:spcPts val="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rPr i="1" lang="en-US" sz="1800"/>
              <a:t>2013-14 U.S. Public school students suspended  once or more by race, ethnicity, and disability status</a:t>
            </a:r>
            <a:r>
              <a:rPr lang="en-US" sz="1800"/>
              <a:t>. (n.d.).</a:t>
            </a:r>
            <a:endParaRPr i="1" sz="1800">
              <a:solidFill>
                <a:srgbClr val="05103E"/>
              </a:solidFill>
              <a:highlight>
                <a:srgbClr val="FFFF00"/>
              </a:highlight>
            </a:endParaRPr>
          </a:p>
          <a:p>
            <a:pPr indent="0" lvl="0" marL="0" rtl="0" algn="l">
              <a:lnSpc>
                <a:spcPct val="100000"/>
              </a:lnSpc>
              <a:spcBef>
                <a:spcPts val="280"/>
              </a:spcBef>
              <a:spcAft>
                <a:spcPts val="0"/>
              </a:spcAft>
              <a:buSzPts val="1400"/>
              <a:buNone/>
            </a:pPr>
            <a:r>
              <a:rPr lang="en-US" sz="1800"/>
              <a:t>Students of color represent about 17% of students in public schools, however, they account for 34% of suspensions in public schools (MacSuga-Gage et al.). Students with disabilities represented 12% of the school population but accounted for about 26% suspended and 24% of students expelled, students with disabilities accounted for 28% of students referred to law enforcement, while black students accounted for 31% (MacSuga-Gage et al.).</a:t>
            </a:r>
            <a:r>
              <a:rPr lang="en-US" sz="2000"/>
              <a:t> Among black students with disabilities, one out of four get suspended at least once a year (U.S. Department of Education Office for Civil Rights). </a:t>
            </a:r>
            <a:endParaRPr/>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t/>
            </a:r>
            <a:endParaRPr sz="1800">
              <a:solidFill>
                <a:schemeClr val="dk1"/>
              </a:solidFill>
            </a:endParaRPr>
          </a:p>
          <a:p>
            <a:pPr indent="0" lvl="0" marL="0" rtl="0" algn="l">
              <a:lnSpc>
                <a:spcPct val="100000"/>
              </a:lnSpc>
              <a:spcBef>
                <a:spcPts val="280"/>
              </a:spcBef>
              <a:spcAft>
                <a:spcPts val="0"/>
              </a:spcAft>
              <a:buSzPts val="1400"/>
              <a:buNone/>
            </a:pPr>
            <a:r>
              <a:rPr lang="en-US" sz="1800"/>
              <a:t>(Michigan Virtual, 2018)</a:t>
            </a:r>
            <a:endParaRPr/>
          </a:p>
          <a:p>
            <a:pPr indent="0" lvl="0" marL="0" rtl="0" algn="l">
              <a:lnSpc>
                <a:spcPct val="100000"/>
              </a:lnSpc>
              <a:spcBef>
                <a:spcPts val="280"/>
              </a:spcBef>
              <a:spcAft>
                <a:spcPts val="0"/>
              </a:spcAft>
              <a:buSzPts val="1400"/>
              <a:buNone/>
            </a:pPr>
            <a:r>
              <a:rPr lang="en-US" sz="1800"/>
              <a:t>Study showed that state laws that were requiring schools to have zero tolerance policies increased suspension rates for all students. Also, suspension rates increased at a higher rate for African-American students, potentially contributing to racial disparities in discipline (Curran ).</a:t>
            </a:r>
            <a:endParaRPr/>
          </a:p>
          <a:p>
            <a:pPr indent="0" lvl="0" marL="0" rtl="0" algn="l">
              <a:lnSpc>
                <a:spcPct val="100000"/>
              </a:lnSpc>
              <a:spcBef>
                <a:spcPts val="0"/>
              </a:spcBef>
              <a:spcAft>
                <a:spcPts val="0"/>
              </a:spcAft>
              <a:buSzPts val="1400"/>
              <a:buNone/>
            </a:pPr>
            <a:br>
              <a:rPr lang="en-US"/>
            </a:br>
            <a:endParaRPr sz="1800"/>
          </a:p>
          <a:p>
            <a:pPr indent="0" lvl="0" marL="0" rtl="0" algn="l">
              <a:lnSpc>
                <a:spcPct val="100000"/>
              </a:lnSpc>
              <a:spcBef>
                <a:spcPts val="0"/>
              </a:spcBef>
              <a:spcAft>
                <a:spcPts val="0"/>
              </a:spcAft>
              <a:buSzPts val="1400"/>
              <a:buNone/>
            </a:pPr>
            <a:r>
              <a:t/>
            </a:r>
            <a:endParaRPr sz="1800">
              <a:latin typeface="Garamond"/>
              <a:ea typeface="Garamond"/>
              <a:cs typeface="Garamond"/>
              <a:sym typeface="Garamond"/>
            </a:endParaRPr>
          </a:p>
        </p:txBody>
      </p:sp>
      <p:pic>
        <p:nvPicPr>
          <p:cNvPr descr="A graph of a number of students&#10;&#10;Description automatically generated" id="39" name="Google Shape;39;p1"/>
          <p:cNvPicPr preferRelativeResize="0"/>
          <p:nvPr/>
        </p:nvPicPr>
        <p:blipFill rotWithShape="1">
          <a:blip r:embed="rId3">
            <a:alphaModFix/>
          </a:blip>
          <a:srcRect b="0" l="0" r="0" t="0"/>
          <a:stretch/>
        </p:blipFill>
        <p:spPr>
          <a:xfrm>
            <a:off x="8317759" y="5076783"/>
            <a:ext cx="5318000" cy="2951634"/>
          </a:xfrm>
          <a:prstGeom prst="rect">
            <a:avLst/>
          </a:prstGeom>
          <a:noFill/>
          <a:ln>
            <a:noFill/>
          </a:ln>
        </p:spPr>
      </p:pic>
      <p:pic>
        <p:nvPicPr>
          <p:cNvPr descr="A graph of a number of pies&#10;&#10;Description automatically generated" id="40" name="Google Shape;40;p1"/>
          <p:cNvPicPr preferRelativeResize="0"/>
          <p:nvPr/>
        </p:nvPicPr>
        <p:blipFill rotWithShape="1">
          <a:blip r:embed="rId4">
            <a:alphaModFix/>
          </a:blip>
          <a:srcRect b="0" l="0" r="0" t="0"/>
          <a:stretch/>
        </p:blipFill>
        <p:spPr>
          <a:xfrm>
            <a:off x="8541597" y="11221496"/>
            <a:ext cx="4489906" cy="3184692"/>
          </a:xfrm>
          <a:prstGeom prst="rect">
            <a:avLst/>
          </a:prstGeom>
          <a:noFill/>
          <a:ln>
            <a:noFill/>
          </a:ln>
        </p:spPr>
      </p:pic>
      <p:sp>
        <p:nvSpPr>
          <p:cNvPr id="41" name="Google Shape;41;p1"/>
          <p:cNvSpPr txBox="1"/>
          <p:nvPr>
            <p:ph idx="8" type="body"/>
          </p:nvPr>
        </p:nvSpPr>
        <p:spPr>
          <a:xfrm>
            <a:off x="14655844" y="11538332"/>
            <a:ext cx="6792685" cy="3657600"/>
          </a:xfrm>
          <a:prstGeom prst="rect">
            <a:avLst/>
          </a:prstGeom>
          <a:solidFill>
            <a:srgbClr val="D8D8D8"/>
          </a:solidFill>
          <a:ln>
            <a:noFill/>
          </a:ln>
        </p:spPr>
        <p:txBody>
          <a:bodyPr anchorCtr="0" anchor="t" bIns="91425" lIns="91425" spcFirstLastPara="1" rIns="91425" wrap="square" tIns="91425">
            <a:noAutofit/>
          </a:bodyPr>
          <a:lstStyle/>
          <a:p>
            <a:pPr indent="0" lvl="0" marL="139700" rtl="0" algn="l">
              <a:lnSpc>
                <a:spcPct val="100000"/>
              </a:lnSpc>
              <a:spcBef>
                <a:spcPts val="280"/>
              </a:spcBef>
              <a:spcAft>
                <a:spcPts val="0"/>
              </a:spcAft>
              <a:buSzPts val="1400"/>
              <a:buNone/>
            </a:pPr>
            <a:r>
              <a:rPr lang="en-US" sz="2000"/>
              <a:t>Students of color with and without disabilities get disciplined unfairly in schools, and most of the black students affected have disabilities. Many students drop out because of these policies, which can negatively affect their  grades and emotional state. Zero-tolerance policies contribute to suspension, expulsion, and dropout rates for students of color and lead to the school-to-prison pipeline.</a:t>
            </a:r>
            <a:endParaRPr/>
          </a:p>
        </p:txBody>
      </p:sp>
      <p:pic>
        <p:nvPicPr>
          <p:cNvPr descr="A qr code with a few black squares&#10;&#10;Description automatically generated" id="42" name="Google Shape;42;p1"/>
          <p:cNvPicPr preferRelativeResize="0"/>
          <p:nvPr/>
        </p:nvPicPr>
        <p:blipFill rotWithShape="1">
          <a:blip r:embed="rId5">
            <a:alphaModFix/>
          </a:blip>
          <a:srcRect b="0" l="0" r="0" t="0"/>
          <a:stretch/>
        </p:blipFill>
        <p:spPr>
          <a:xfrm>
            <a:off x="483705" y="496955"/>
            <a:ext cx="1232453" cy="128546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