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omments/modernComment_100_0.xml" ContentType="application/vnd.ms-powerpoint.comments+xml"/>
  <Override PartName="/ppt/changesInfos/changesInfo1.xml" ContentType="application/vnd.ms-powerpoint.changesinfo+xml"/>
  <Override PartName="/ppt/authors.xml" ContentType="application/vnd.ms-powerpoint.author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3"/>
  </p:notesMasterIdLst>
  <p:sldIdLst>
    <p:sldId id="256" r:id="rId2"/>
  </p:sldIdLst>
  <p:sldSz cx="21945600" cy="16459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5582667-6102-27E7-ED8E-01A166EB4B6B}" name="Guest User" initials="GU" userId="Guest User" providerId="Windows Live"/>
  <p188:author id="{14CCCCAD-37E3-27BF-B541-CED76FB5624E}" name="Jaden Jackson" initials="" userId="b471b549ccd811da"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BCA15E-3E74-42A1-88C1-2A66BB316853}" v="310" vWet="311" dt="2023-07-27T15:57:14.447"/>
    <p1510:client id="{3D55BD6C-4482-4434-A684-082CB8DDBE72}" v="597" dt="2023-07-27T19:49:28.803"/>
    <p1510:client id="{8A11CC1F-1B10-46E2-89C7-F173952F894F}" v="6" dt="2023-07-27T20:23:14.004"/>
    <p1510:client id="{8F003BAB-B7E6-4834-AB17-630D2A2C05AC}" v="11" dt="2023-07-28T00:39:23.133"/>
    <p1510:client id="{8F8BB4E2-B890-49E2-B593-A72893710018}" v="439" dt="2023-07-27T14:41:46.406"/>
    <p1510:client id="{F3FFF939-DAF1-430A-9E21-B4376F602E82}" v="230" dt="2023-07-27T15:26:58.8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2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microsoft.com/office/2018/10/relationships/authors" Target="author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elie Novio" clId="Web-{8A11CC1F-1B10-46E2-89C7-F173952F894F}"/>
    <pc:docChg chg="modSld">
      <pc:chgData name="Amelie Novio" userId="" providerId="" clId="Web-{8A11CC1F-1B10-46E2-89C7-F173952F894F}" dt="2023-07-27T20:23:14.004" v="4" actId="1076"/>
      <pc:docMkLst>
        <pc:docMk/>
      </pc:docMkLst>
      <pc:sldChg chg="addSp modSp">
        <pc:chgData name="Amelie Novio" userId="" providerId="" clId="Web-{8A11CC1F-1B10-46E2-89C7-F173952F894F}" dt="2023-07-27T20:23:14.004" v="4" actId="1076"/>
        <pc:sldMkLst>
          <pc:docMk/>
          <pc:sldMk cId="0" sldId="256"/>
        </pc:sldMkLst>
        <pc:picChg chg="add mod">
          <ac:chgData name="Amelie Novio" userId="" providerId="" clId="Web-{8A11CC1F-1B10-46E2-89C7-F173952F894F}" dt="2023-07-27T20:23:14.004" v="4" actId="1076"/>
          <ac:picMkLst>
            <pc:docMk/>
            <pc:sldMk cId="0" sldId="256"/>
            <ac:picMk id="2" creationId="{EA71B041-2618-CCE2-35AB-6E56D5E865F6}"/>
          </ac:picMkLst>
        </pc:picChg>
      </pc:sldChg>
    </pc:docChg>
  </pc:docChgLst>
  <pc:docChgLst>
    <pc:chgData name="Amelie Novio" clId="Web-{8F003BAB-B7E6-4834-AB17-630D2A2C05AC}"/>
    <pc:docChg chg="modSld">
      <pc:chgData name="Amelie Novio" userId="" providerId="" clId="Web-{8F003BAB-B7E6-4834-AB17-630D2A2C05AC}" dt="2023-07-28T00:39:23.133" v="10" actId="1076"/>
      <pc:docMkLst>
        <pc:docMk/>
      </pc:docMkLst>
      <pc:sldChg chg="modSp">
        <pc:chgData name="Amelie Novio" userId="" providerId="" clId="Web-{8F003BAB-B7E6-4834-AB17-630D2A2C05AC}" dt="2023-07-28T00:39:23.133" v="10" actId="1076"/>
        <pc:sldMkLst>
          <pc:docMk/>
          <pc:sldMk cId="0" sldId="256"/>
        </pc:sldMkLst>
        <pc:spChg chg="mod">
          <ac:chgData name="Amelie Novio" userId="" providerId="" clId="Web-{8F003BAB-B7E6-4834-AB17-630D2A2C05AC}" dt="2023-07-28T00:39:23.133" v="10" actId="1076"/>
          <ac:spMkLst>
            <pc:docMk/>
            <pc:sldMk cId="0" sldId="256"/>
            <ac:spMk id="3" creationId="{B232D01A-45FD-5C69-3516-2103000593D3}"/>
          </ac:spMkLst>
        </pc:spChg>
        <pc:spChg chg="mod">
          <ac:chgData name="Amelie Novio" userId="" providerId="" clId="Web-{8F003BAB-B7E6-4834-AB17-630D2A2C05AC}" dt="2023-07-28T00:39:03.289" v="8" actId="1076"/>
          <ac:spMkLst>
            <pc:docMk/>
            <pc:sldMk cId="0" sldId="256"/>
            <ac:spMk id="38" creationId="{00000000-0000-0000-0000-000000000000}"/>
          </ac:spMkLst>
        </pc:spChg>
        <pc:spChg chg="mod">
          <ac:chgData name="Amelie Novio" userId="" providerId="" clId="Web-{8F003BAB-B7E6-4834-AB17-630D2A2C05AC}" dt="2023-07-28T00:39:14.570" v="9" actId="1076"/>
          <ac:spMkLst>
            <pc:docMk/>
            <pc:sldMk cId="0" sldId="256"/>
            <ac:spMk id="39" creationId="{00000000-0000-0000-0000-000000000000}"/>
          </ac:spMkLst>
        </pc:spChg>
        <pc:spChg chg="mod">
          <ac:chgData name="Amelie Novio" userId="" providerId="" clId="Web-{8F003BAB-B7E6-4834-AB17-630D2A2C05AC}" dt="2023-07-28T00:38:56.601" v="7" actId="1076"/>
          <ac:spMkLst>
            <pc:docMk/>
            <pc:sldMk cId="0" sldId="256"/>
            <ac:spMk id="40" creationId="{00000000-0000-0000-0000-000000000000}"/>
          </ac:spMkLst>
        </pc:spChg>
      </pc:sldChg>
    </pc:docChg>
  </pc:docChgLst>
</pc:chgInfo>
</file>

<file path=ppt/comments/modernComment_100_0.xml><?xml version="1.0" encoding="utf-8"?>
<p188:cmLst xmlns:a="http://schemas.openxmlformats.org/drawingml/2006/main" xmlns:r="http://schemas.openxmlformats.org/officeDocument/2006/relationships" xmlns:p188="http://schemas.microsoft.com/office/powerpoint/2018/8/main">
  <p188:cm id="{FB1A6A32-002F-4C9C-A982-255A5677551B}" authorId="{95582667-6102-27E7-ED8E-01A166EB4B6B}" created="2023-07-27T15:33:23.375">
    <pc:sldMkLst xmlns:pc="http://schemas.microsoft.com/office/powerpoint/2013/main/command">
      <pc:docMk/>
      <pc:sldMk cId="0" sldId="256"/>
    </pc:sldMkLst>
    <p188:txBody>
      <a:bodyPr/>
      <a:lstStyle/>
      <a:p>
        <a:r>
          <a:rPr lang="en-US"/>
          <a:t>1. Finish Mass Incarceration and Income Inequality section in Background
2. Finish Government Policies section
3. Add information about the link between education level and income
4. Gather your results based on data analysis
5. Gather your conclusion based on whole poster
6. Fix your methodology to reflect sources
7. Make final edits and complete works cited with accurate citations</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dirty="0"/>
              <a:t>:D </a:t>
            </a:r>
          </a:p>
          <a:p>
            <a:pPr marL="0" lvl="0" indent="0" algn="l" rtl="0">
              <a:spcBef>
                <a:spcPts val="0"/>
              </a:spcBef>
              <a:spcAft>
                <a:spcPts val="0"/>
              </a:spcAft>
              <a:buNone/>
            </a:pPr>
            <a:endParaRPr dirty="0"/>
          </a:p>
        </p:txBody>
      </p:sp>
      <p:sp>
        <p:nvSpPr>
          <p:cNvPr id="27" name="Google Shape;27;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2"/>
          <p:cNvSpPr txBox="1">
            <a:spLocks noGrp="1"/>
          </p:cNvSpPr>
          <p:nvPr>
            <p:ph type="title"/>
          </p:nvPr>
        </p:nvSpPr>
        <p:spPr>
          <a:xfrm>
            <a:off x="348343" y="304800"/>
            <a:ext cx="21248915" cy="1676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L="0" marR="0" lvl="0" indent="0" algn="ctr" rtl="0">
              <a:spcBef>
                <a:spcPts val="0"/>
              </a:spcBef>
              <a:spcAft>
                <a:spcPts val="0"/>
              </a:spcAft>
              <a:buClr>
                <a:schemeClr val="lt1"/>
              </a:buClr>
              <a:buSzPts val="1400"/>
              <a:buFont typeface="Arial"/>
              <a:buNone/>
              <a:defRPr sz="3100" b="1"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8" name="Google Shape;8;p2"/>
          <p:cNvSpPr txBox="1">
            <a:spLocks noGrp="1"/>
          </p:cNvSpPr>
          <p:nvPr>
            <p:ph type="body" idx="1"/>
          </p:nvPr>
        </p:nvSpPr>
        <p:spPr>
          <a:xfrm>
            <a:off x="348343"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2"/>
          <p:cNvSpPr txBox="1">
            <a:spLocks noGrp="1"/>
          </p:cNvSpPr>
          <p:nvPr>
            <p:ph type="body" idx="2"/>
          </p:nvPr>
        </p:nvSpPr>
        <p:spPr>
          <a:xfrm>
            <a:off x="348343" y="2819400"/>
            <a:ext cx="6792685" cy="43434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2"/>
          <p:cNvSpPr txBox="1">
            <a:spLocks noGrp="1"/>
          </p:cNvSpPr>
          <p:nvPr>
            <p:ph type="body" idx="3"/>
          </p:nvPr>
        </p:nvSpPr>
        <p:spPr>
          <a:xfrm>
            <a:off x="348343" y="73152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2"/>
          <p:cNvSpPr txBox="1">
            <a:spLocks noGrp="1"/>
          </p:cNvSpPr>
          <p:nvPr>
            <p:ph type="body" idx="4"/>
          </p:nvPr>
        </p:nvSpPr>
        <p:spPr>
          <a:xfrm>
            <a:off x="348343" y="80010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2"/>
          <p:cNvSpPr txBox="1">
            <a:spLocks noGrp="1"/>
          </p:cNvSpPr>
          <p:nvPr>
            <p:ph type="body" idx="5"/>
          </p:nvPr>
        </p:nvSpPr>
        <p:spPr>
          <a:xfrm>
            <a:off x="348343"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2"/>
          <p:cNvSpPr txBox="1">
            <a:spLocks noGrp="1"/>
          </p:cNvSpPr>
          <p:nvPr>
            <p:ph type="body" idx="6"/>
          </p:nvPr>
        </p:nvSpPr>
        <p:spPr>
          <a:xfrm>
            <a:off x="348343" y="124968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2"/>
          <p:cNvSpPr txBox="1">
            <a:spLocks noGrp="1"/>
          </p:cNvSpPr>
          <p:nvPr>
            <p:ph type="body" idx="7"/>
          </p:nvPr>
        </p:nvSpPr>
        <p:spPr>
          <a:xfrm>
            <a:off x="7576458"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2"/>
          <p:cNvSpPr txBox="1">
            <a:spLocks noGrp="1"/>
          </p:cNvSpPr>
          <p:nvPr>
            <p:ph type="body" idx="8"/>
          </p:nvPr>
        </p:nvSpPr>
        <p:spPr>
          <a:xfrm>
            <a:off x="14804572" y="12496800"/>
            <a:ext cx="6792685" cy="36576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2"/>
          <p:cNvSpPr txBox="1">
            <a:spLocks noGrp="1"/>
          </p:cNvSpPr>
          <p:nvPr>
            <p:ph type="body" idx="9"/>
          </p:nvPr>
        </p:nvSpPr>
        <p:spPr>
          <a:xfrm>
            <a:off x="14804572"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2"/>
          <p:cNvSpPr txBox="1">
            <a:spLocks noGrp="1"/>
          </p:cNvSpPr>
          <p:nvPr>
            <p:ph type="body" idx="13"/>
          </p:nvPr>
        </p:nvSpPr>
        <p:spPr>
          <a:xfrm>
            <a:off x="14804572" y="2819400"/>
            <a:ext cx="6792685" cy="88392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2"/>
          <p:cNvSpPr txBox="1">
            <a:spLocks noGrp="1"/>
          </p:cNvSpPr>
          <p:nvPr>
            <p:ph type="body" idx="14"/>
          </p:nvPr>
        </p:nvSpPr>
        <p:spPr>
          <a:xfrm>
            <a:off x="14804572"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2"/>
          <p:cNvSpPr txBox="1">
            <a:spLocks noGrp="1"/>
          </p:cNvSpPr>
          <p:nvPr>
            <p:ph type="body" idx="15"/>
          </p:nvPr>
        </p:nvSpPr>
        <p:spPr>
          <a:xfrm>
            <a:off x="7576458" y="2819400"/>
            <a:ext cx="6792685" cy="13335001"/>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2"/>
          <p:cNvSpPr>
            <a:spLocks noGrp="1"/>
          </p:cNvSpPr>
          <p:nvPr>
            <p:ph type="pic" idx="16"/>
          </p:nvPr>
        </p:nvSpPr>
        <p:spPr>
          <a:xfrm>
            <a:off x="609602"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1" name="Google Shape;21;p2"/>
          <p:cNvSpPr>
            <a:spLocks noGrp="1"/>
          </p:cNvSpPr>
          <p:nvPr>
            <p:ph type="pic" idx="17"/>
          </p:nvPr>
        </p:nvSpPr>
        <p:spPr>
          <a:xfrm>
            <a:off x="19855545"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2" name="Google Shape;22;p2"/>
          <p:cNvSpPr>
            <a:spLocks noGrp="1"/>
          </p:cNvSpPr>
          <p:nvPr>
            <p:ph type="chart" idx="18"/>
          </p:nvPr>
        </p:nvSpPr>
        <p:spPr>
          <a:xfrm>
            <a:off x="8098974" y="8077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2"/>
          <p:cNvSpPr>
            <a:spLocks noGrp="1"/>
          </p:cNvSpPr>
          <p:nvPr>
            <p:ph type="chart" idx="19"/>
          </p:nvPr>
        </p:nvSpPr>
        <p:spPr>
          <a:xfrm>
            <a:off x="8098974" y="12268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2" descr="Logo.jpg"/>
          <p:cNvPicPr preferRelativeResize="0"/>
          <p:nvPr/>
        </p:nvPicPr>
        <p:blipFill rotWithShape="1">
          <a:blip r:embed="rId2">
            <a:alphaModFix/>
          </a:blip>
          <a:srcRect/>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18/10/relationships/comments" Target="../comments/modernComment_100_0.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Google Shape;29;p3"/>
          <p:cNvSpPr txBox="1">
            <a:spLocks noGrp="1"/>
          </p:cNvSpPr>
          <p:nvPr>
            <p:ph type="title"/>
          </p:nvPr>
        </p:nvSpPr>
        <p:spPr>
          <a:xfrm>
            <a:off x="348343" y="304800"/>
            <a:ext cx="21248915" cy="16764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ctr" anchorCtr="1">
            <a:noAutofit/>
          </a:bodyPr>
          <a:lstStyle/>
          <a:p>
            <a:r>
              <a:rPr lang="en-US" dirty="0"/>
              <a:t>Income Inequality in North Carolina</a:t>
            </a:r>
            <a:br>
              <a:rPr lang="en-US" dirty="0"/>
            </a:br>
            <a:r>
              <a:rPr lang="en-US" dirty="0"/>
              <a:t>Ethan Chandler</a:t>
            </a:r>
            <a:br>
              <a:rPr lang="en-US" dirty="0"/>
            </a:br>
            <a:r>
              <a:rPr lang="en-US" dirty="0"/>
              <a:t>Research Triangle High School</a:t>
            </a:r>
            <a:endParaRPr sz="3100" b="1" i="0" u="none" strike="noStrike" cap="none" dirty="0">
              <a:solidFill>
                <a:schemeClr val="lt1"/>
              </a:solidFill>
              <a:latin typeface="Arial"/>
              <a:ea typeface="Arial"/>
              <a:cs typeface="Arial"/>
              <a:sym typeface="Arial"/>
            </a:endParaRPr>
          </a:p>
        </p:txBody>
      </p:sp>
      <p:sp>
        <p:nvSpPr>
          <p:cNvPr id="30" name="Google Shape;30;p3"/>
          <p:cNvSpPr txBox="1">
            <a:spLocks noGrp="1"/>
          </p:cNvSpPr>
          <p:nvPr>
            <p:ph type="body" idx="1"/>
          </p:nvPr>
        </p:nvSpPr>
        <p:spPr>
          <a:xfrm>
            <a:off x="348343" y="2019300"/>
            <a:ext cx="6792685" cy="5334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000" dirty="0"/>
              <a:t>                    Introduction</a:t>
            </a:r>
            <a:endParaRPr sz="3000" b="1" i="0" u="none" strike="noStrike" cap="none" dirty="0">
              <a:solidFill>
                <a:schemeClr val="lt1"/>
              </a:solidFill>
              <a:latin typeface="Arial"/>
              <a:ea typeface="Arial"/>
              <a:cs typeface="Arial"/>
              <a:sym typeface="Arial"/>
            </a:endParaRPr>
          </a:p>
        </p:txBody>
      </p:sp>
      <p:sp>
        <p:nvSpPr>
          <p:cNvPr id="31" name="Google Shape;31;p3"/>
          <p:cNvSpPr txBox="1">
            <a:spLocks noGrp="1"/>
          </p:cNvSpPr>
          <p:nvPr>
            <p:ph type="body" idx="2"/>
          </p:nvPr>
        </p:nvSpPr>
        <p:spPr>
          <a:xfrm>
            <a:off x="348343" y="2667000"/>
            <a:ext cx="7228114" cy="1473200"/>
          </a:xfrm>
          <a:prstGeom prst="rect">
            <a:avLst/>
          </a:prstGeom>
          <a:noFill/>
          <a:ln>
            <a:noFill/>
          </a:ln>
        </p:spPr>
        <p:txBody>
          <a:bodyPr spcFirstLastPara="1" wrap="square" lIns="78350" tIns="39175" rIns="78350" bIns="39175" anchor="t" anchorCtr="0">
            <a:noAutofit/>
          </a:bodyPr>
          <a:lstStyle/>
          <a:p>
            <a:pPr marL="0" indent="0">
              <a:spcBef>
                <a:spcPts val="0"/>
              </a:spcBef>
            </a:pPr>
            <a:r>
              <a:rPr lang="en-US" sz="2000" dirty="0" smtClean="0">
                <a:solidFill>
                  <a:srgbClr val="000000"/>
                </a:solidFill>
                <a:latin typeface="Arial"/>
              </a:rPr>
              <a:t>Governmental policies and racial income inequality are major factors that contribute to the income wealth gap in the United States. The lack of access to education is also a key factor  that promotes the racial income inequality.</a:t>
            </a:r>
            <a:endParaRPr lang="en-US" sz="2000" i="0" strike="noStrike" dirty="0" smtClean="0">
              <a:solidFill>
                <a:srgbClr val="000000"/>
              </a:solidFill>
              <a:effectLst/>
              <a:latin typeface="Arial"/>
            </a:endParaRPr>
          </a:p>
          <a:p>
            <a:pPr marL="0" indent="0">
              <a:spcBef>
                <a:spcPts val="0"/>
              </a:spcBef>
            </a:pPr>
            <a:endParaRPr lang="en-US" sz="2000" b="1" u="sng" dirty="0">
              <a:solidFill>
                <a:srgbClr val="000000"/>
              </a:solidFill>
              <a:latin typeface="Arial"/>
            </a:endParaRPr>
          </a:p>
          <a:p>
            <a:pPr marL="0" indent="0">
              <a:spcBef>
                <a:spcPts val="0"/>
              </a:spcBef>
            </a:pPr>
            <a:r>
              <a:rPr lang="en-US" sz="2000" b="1" i="0" u="sng" strike="noStrike" dirty="0" smtClean="0">
                <a:solidFill>
                  <a:srgbClr val="000000"/>
                </a:solidFill>
                <a:effectLst/>
                <a:latin typeface="Arial"/>
              </a:rPr>
              <a:t>Research </a:t>
            </a:r>
            <a:r>
              <a:rPr lang="en-US" sz="2000" b="1" i="0" u="sng" strike="noStrike" dirty="0">
                <a:solidFill>
                  <a:srgbClr val="000000"/>
                </a:solidFill>
                <a:effectLst/>
                <a:latin typeface="Arial"/>
              </a:rPr>
              <a:t>Question </a:t>
            </a:r>
          </a:p>
          <a:p>
            <a:pPr marL="0" indent="0">
              <a:spcBef>
                <a:spcPts val="0"/>
              </a:spcBef>
            </a:pPr>
            <a:r>
              <a:rPr lang="en-US" sz="2000" i="0" u="none" strike="noStrike" dirty="0">
                <a:solidFill>
                  <a:srgbClr val="000000"/>
                </a:solidFill>
                <a:effectLst/>
                <a:latin typeface="+mn-lt"/>
              </a:rPr>
              <a:t>What factors contribute to the racial </a:t>
            </a:r>
            <a:r>
              <a:rPr lang="en-US" sz="2000" dirty="0">
                <a:solidFill>
                  <a:srgbClr val="000000"/>
                </a:solidFill>
                <a:latin typeface="+mn-lt"/>
              </a:rPr>
              <a:t>income</a:t>
            </a:r>
            <a:r>
              <a:rPr lang="en-US" sz="2000" i="0" u="none" strike="noStrike" dirty="0">
                <a:solidFill>
                  <a:srgbClr val="000000"/>
                </a:solidFill>
                <a:effectLst/>
                <a:latin typeface="+mn-lt"/>
              </a:rPr>
              <a:t> gap </a:t>
            </a:r>
            <a:r>
              <a:rPr lang="en-US" sz="2000" dirty="0">
                <a:solidFill>
                  <a:srgbClr val="000000"/>
                </a:solidFill>
                <a:latin typeface="+mn-lt"/>
              </a:rPr>
              <a:t>in the United</a:t>
            </a:r>
          </a:p>
          <a:p>
            <a:pPr marL="0" indent="0">
              <a:spcBef>
                <a:spcPts val="0"/>
              </a:spcBef>
            </a:pPr>
            <a:r>
              <a:rPr lang="en-US" sz="2000" dirty="0">
                <a:solidFill>
                  <a:srgbClr val="000000"/>
                </a:solidFill>
                <a:latin typeface="+mn-lt"/>
              </a:rPr>
              <a:t>States?</a:t>
            </a:r>
            <a:endParaRPr lang="en-US" sz="2000" b="1" i="0" u="none" strike="noStrike" dirty="0">
              <a:solidFill>
                <a:srgbClr val="000000"/>
              </a:solidFill>
              <a:effectLst/>
              <a:latin typeface="Arial" panose="020B0604020202020204" pitchFamily="34" charset="0"/>
            </a:endParaRPr>
          </a:p>
          <a:p>
            <a:pPr marL="0" indent="0">
              <a:spcBef>
                <a:spcPts val="0"/>
              </a:spcBef>
            </a:pPr>
            <a:r>
              <a:rPr lang="en-US" sz="2000" b="1" i="0" u="sng" strike="noStrike" dirty="0">
                <a:solidFill>
                  <a:srgbClr val="000000"/>
                </a:solidFill>
                <a:effectLst/>
                <a:latin typeface="Arial"/>
              </a:rPr>
              <a:t>Thesis Statement</a:t>
            </a:r>
          </a:p>
          <a:p>
            <a:pPr marL="0" indent="0">
              <a:spcBef>
                <a:spcPts val="0"/>
              </a:spcBef>
            </a:pPr>
            <a:r>
              <a:rPr lang="en-US" sz="2000" b="0" i="0" u="none" strike="noStrike" dirty="0">
                <a:solidFill>
                  <a:srgbClr val="000000"/>
                </a:solidFill>
                <a:effectLst/>
                <a:latin typeface="+mn-lt"/>
              </a:rPr>
              <a:t>The racial </a:t>
            </a:r>
            <a:r>
              <a:rPr lang="en-US" sz="2000" dirty="0">
                <a:solidFill>
                  <a:srgbClr val="000000"/>
                </a:solidFill>
                <a:latin typeface="+mn-lt"/>
              </a:rPr>
              <a:t>income </a:t>
            </a:r>
            <a:r>
              <a:rPr lang="en-US" sz="2000" b="0" i="0" u="none" strike="noStrike" dirty="0">
                <a:solidFill>
                  <a:srgbClr val="000000"/>
                </a:solidFill>
                <a:effectLst/>
                <a:latin typeface="+mn-lt"/>
              </a:rPr>
              <a:t>gap in North Carolina is largely due to </a:t>
            </a:r>
            <a:r>
              <a:rPr lang="en-US" sz="2000" dirty="0">
                <a:solidFill>
                  <a:srgbClr val="000000"/>
                </a:solidFill>
                <a:latin typeface="+mn-lt"/>
              </a:rPr>
              <a:t>government policies, </a:t>
            </a:r>
            <a:r>
              <a:rPr lang="en-US" sz="2000" b="0" i="0" u="none" strike="noStrike" dirty="0">
                <a:solidFill>
                  <a:srgbClr val="000000"/>
                </a:solidFill>
                <a:effectLst/>
                <a:latin typeface="+mn-lt"/>
              </a:rPr>
              <a:t>unemployment, and </a:t>
            </a:r>
            <a:r>
              <a:rPr lang="en-US" sz="2000" dirty="0">
                <a:solidFill>
                  <a:srgbClr val="000000"/>
                </a:solidFill>
                <a:latin typeface="+mn-lt"/>
              </a:rPr>
              <a:t>level of education</a:t>
            </a:r>
            <a:r>
              <a:rPr lang="en-US" sz="2000" b="0" i="0" u="none" strike="noStrike" dirty="0">
                <a:solidFill>
                  <a:srgbClr val="000000"/>
                </a:solidFill>
                <a:effectLst/>
                <a:latin typeface="+mn-lt"/>
              </a:rPr>
              <a:t>.</a:t>
            </a:r>
            <a:endParaRPr lang="en-US" sz="2000" b="1" dirty="0">
              <a:latin typeface="+mn-lt"/>
            </a:endParaRPr>
          </a:p>
          <a:p>
            <a:pPr marL="0" indent="0">
              <a:spcBef>
                <a:spcPts val="0"/>
              </a:spcBef>
            </a:pPr>
            <a:endParaRPr lang="en-US" sz="2000" b="1" dirty="0">
              <a:latin typeface="+mn-lt"/>
            </a:endParaRPr>
          </a:p>
          <a:p>
            <a:pPr marL="0" indent="0">
              <a:spcBef>
                <a:spcPts val="0"/>
              </a:spcBef>
            </a:pPr>
            <a:r>
              <a:rPr lang="en-US" sz="2000" b="1" u="sng" dirty="0">
                <a:latin typeface="+mn-lt"/>
              </a:rPr>
              <a:t>Methodology</a:t>
            </a:r>
            <a:r>
              <a:rPr lang="en-US" sz="2000" dirty="0"/>
              <a:t> </a:t>
            </a:r>
          </a:p>
          <a:p>
            <a:pPr marL="0" indent="0">
              <a:spcBef>
                <a:spcPts val="0"/>
              </a:spcBef>
            </a:pPr>
            <a:r>
              <a:rPr lang="en-US" sz="2000" b="0" i="0" u="none" strike="noStrike" dirty="0">
                <a:solidFill>
                  <a:srgbClr val="000000"/>
                </a:solidFill>
                <a:effectLst/>
                <a:latin typeface="+mn-lt"/>
              </a:rPr>
              <a:t>I examined a variety of academic and policy-oriented sources to gain a broad understanding of </a:t>
            </a:r>
            <a:r>
              <a:rPr lang="en-US" sz="2000" dirty="0">
                <a:solidFill>
                  <a:srgbClr val="000000"/>
                </a:solidFill>
                <a:latin typeface="+mn-lt"/>
              </a:rPr>
              <a:t>income inequality in the United States</a:t>
            </a:r>
            <a:r>
              <a:rPr lang="en-US" sz="2000" b="0" i="0" u="none" strike="noStrike" dirty="0">
                <a:solidFill>
                  <a:srgbClr val="000000"/>
                </a:solidFill>
                <a:effectLst/>
                <a:latin typeface="+mn-lt"/>
              </a:rPr>
              <a:t>. I focused on identifying factors that have contributed to income inequality. I reviewed a range of information from Harvard.edu, ProQuest, JSTOR, and Google Scholar to better understand the impact of these factors.</a:t>
            </a:r>
            <a:endParaRPr lang="en-US" sz="2000" b="1" dirty="0">
              <a:solidFill>
                <a:srgbClr val="000000"/>
              </a:solidFill>
              <a:latin typeface="+mn-lt"/>
            </a:endParaRPr>
          </a:p>
          <a:p>
            <a:pPr marL="0" indent="0">
              <a:spcBef>
                <a:spcPts val="0"/>
              </a:spcBef>
            </a:pPr>
            <a:endParaRPr lang="en-US" sz="2000" b="1" dirty="0">
              <a:solidFill>
                <a:srgbClr val="000000"/>
              </a:solidFill>
              <a:latin typeface="+mn-lt"/>
            </a:endParaRPr>
          </a:p>
          <a:p>
            <a:pPr marL="0" indent="0">
              <a:spcBef>
                <a:spcPts val="0"/>
              </a:spcBef>
            </a:pPr>
            <a:endParaRPr lang="en-US" sz="2000" b="1" dirty="0">
              <a:solidFill>
                <a:srgbClr val="000000"/>
              </a:solidFill>
              <a:latin typeface="+mn-lt"/>
            </a:endParaRPr>
          </a:p>
          <a:p>
            <a:pPr marL="0" indent="0">
              <a:spcBef>
                <a:spcPts val="0"/>
              </a:spcBef>
            </a:pPr>
            <a:endParaRPr lang="en-US" sz="2000" b="1" u="sng" dirty="0">
              <a:solidFill>
                <a:srgbClr val="000000"/>
              </a:solidFill>
              <a:latin typeface="+mn-lt"/>
            </a:endParaRPr>
          </a:p>
          <a:p>
            <a:pPr marL="0" indent="0">
              <a:spcBef>
                <a:spcPts val="0"/>
              </a:spcBef>
            </a:pPr>
            <a:r>
              <a:rPr lang="en-US" sz="2000" b="1" u="sng" dirty="0">
                <a:solidFill>
                  <a:srgbClr val="000000"/>
                </a:solidFill>
                <a:latin typeface="+mn-lt"/>
              </a:rPr>
              <a:t>Government Policies and Racial income inequality</a:t>
            </a:r>
          </a:p>
          <a:p>
            <a:pPr marL="0" indent="0">
              <a:spcBef>
                <a:spcPts val="0"/>
              </a:spcBef>
            </a:pPr>
            <a:r>
              <a:rPr lang="en-US" sz="2000" dirty="0">
                <a:solidFill>
                  <a:srgbClr val="000000"/>
                </a:solidFill>
                <a:latin typeface="+mn-lt"/>
              </a:rPr>
              <a:t>Income inequality is caused by federal, state, and local governmental tax policies and governmental regulations which neglect fair employment policies, and redistribution of wealth. According to Jacobs, “Public policies can and do shape the distribution of private income, and there seems little question that they are implicated in the rise in the inequality of private income.” (Jacobs,2007)</a:t>
            </a:r>
          </a:p>
          <a:p>
            <a:pPr marL="342900" indent="-342900">
              <a:spcBef>
                <a:spcPts val="0"/>
              </a:spcBef>
              <a:buChar char="•"/>
            </a:pPr>
            <a:endParaRPr lang="en-US" sz="2000" dirty="0">
              <a:solidFill>
                <a:schemeClr val="tx1"/>
              </a:solidFill>
              <a:latin typeface="+mn-lt"/>
            </a:endParaRPr>
          </a:p>
          <a:p>
            <a:pPr marL="0" indent="0">
              <a:spcBef>
                <a:spcPts val="0"/>
              </a:spcBef>
            </a:pPr>
            <a:r>
              <a:rPr lang="en-US" sz="2000" b="1" u="sng" dirty="0">
                <a:solidFill>
                  <a:schemeClr val="tx1"/>
                </a:solidFill>
                <a:latin typeface="+mn-lt"/>
              </a:rPr>
              <a:t>Income Inequality</a:t>
            </a:r>
          </a:p>
          <a:p>
            <a:pPr marL="0" indent="0">
              <a:spcBef>
                <a:spcPts val="0"/>
              </a:spcBef>
            </a:pPr>
            <a:r>
              <a:rPr lang="en-US" sz="2000" dirty="0">
                <a:solidFill>
                  <a:schemeClr val="tx1"/>
                </a:solidFill>
                <a:latin typeface="+mn-lt"/>
              </a:rPr>
              <a:t>Income inequality is </a:t>
            </a:r>
            <a:r>
              <a:rPr lang="en-US" sz="2000" b="0" i="0" dirty="0">
                <a:solidFill>
                  <a:srgbClr val="040C28"/>
                </a:solidFill>
                <a:effectLst/>
                <a:latin typeface="+mn-lt"/>
              </a:rPr>
              <a:t>how unevenly income is distributed throughout a population</a:t>
            </a:r>
            <a:r>
              <a:rPr lang="en-US" sz="2000" b="0" i="0" dirty="0">
                <a:solidFill>
                  <a:srgbClr val="4D5156"/>
                </a:solidFill>
                <a:effectLst/>
                <a:latin typeface="+mn-lt"/>
              </a:rPr>
              <a:t>. “</a:t>
            </a:r>
            <a:r>
              <a:rPr lang="en-US" sz="2000" b="0" i="0" u="none" strike="noStrike" dirty="0">
                <a:solidFill>
                  <a:schemeClr val="tx1">
                    <a:lumMod val="95000"/>
                    <a:lumOff val="5000"/>
                  </a:schemeClr>
                </a:solidFill>
                <a:effectLst/>
                <a:latin typeface="+mn-lt"/>
              </a:rPr>
              <a:t>The average Black and Hispanic or Latino households earn about half as much as the average White household and own only about 15 to 20 percent as much net wealth.” </a:t>
            </a:r>
            <a:r>
              <a:rPr lang="en-US" sz="2000" dirty="0">
                <a:solidFill>
                  <a:schemeClr val="tx1"/>
                </a:solidFill>
                <a:latin typeface="+mn-lt"/>
              </a:rPr>
              <a:t>(Forde,2021)</a:t>
            </a:r>
          </a:p>
          <a:p>
            <a:pPr marL="0" indent="0">
              <a:spcBef>
                <a:spcPts val="0"/>
              </a:spcBef>
            </a:pPr>
            <a:endParaRPr lang="en-US" sz="2000" dirty="0">
              <a:solidFill>
                <a:schemeClr val="tx1">
                  <a:lumMod val="95000"/>
                  <a:lumOff val="5000"/>
                </a:schemeClr>
              </a:solidFill>
              <a:latin typeface="+mn-lt"/>
            </a:endParaRPr>
          </a:p>
          <a:p>
            <a:pPr marL="342900" indent="-342900">
              <a:spcBef>
                <a:spcPts val="0"/>
              </a:spcBef>
              <a:buChar char="•"/>
            </a:pPr>
            <a:endParaRPr lang="en-US" sz="2000" dirty="0">
              <a:solidFill>
                <a:srgbClr val="4D5156"/>
              </a:solidFill>
              <a:latin typeface="Arial"/>
            </a:endParaRPr>
          </a:p>
          <a:p>
            <a:pPr marL="342900" indent="-342900">
              <a:spcBef>
                <a:spcPts val="0"/>
              </a:spcBef>
              <a:buChar char="•"/>
            </a:pPr>
            <a:endParaRPr lang="en-US" sz="2000" dirty="0">
              <a:solidFill>
                <a:schemeClr val="tx1"/>
              </a:solidFill>
              <a:latin typeface="+mn-lt"/>
            </a:endParaRPr>
          </a:p>
          <a:p>
            <a:pPr marL="342900" indent="-342900">
              <a:spcBef>
                <a:spcPts val="0"/>
              </a:spcBef>
              <a:buChar char="•"/>
            </a:pPr>
            <a:endParaRPr lang="en-US" sz="2000" dirty="0">
              <a:solidFill>
                <a:srgbClr val="000000"/>
              </a:solidFill>
              <a:latin typeface="+mn-lt"/>
            </a:endParaRPr>
          </a:p>
          <a:p>
            <a:pPr marL="0" indent="0">
              <a:spcBef>
                <a:spcPts val="0"/>
              </a:spcBef>
            </a:pPr>
            <a:endParaRPr lang="en-US" sz="2000" dirty="0">
              <a:solidFill>
                <a:srgbClr val="000000"/>
              </a:solidFill>
              <a:latin typeface="+mn-lt"/>
            </a:endParaRPr>
          </a:p>
        </p:txBody>
      </p:sp>
      <p:sp>
        <p:nvSpPr>
          <p:cNvPr id="32" name="Google Shape;32;p3"/>
          <p:cNvSpPr txBox="1">
            <a:spLocks noGrp="1"/>
          </p:cNvSpPr>
          <p:nvPr>
            <p:ph type="body" idx="3"/>
          </p:nvPr>
        </p:nvSpPr>
        <p:spPr>
          <a:xfrm>
            <a:off x="222518" y="8620529"/>
            <a:ext cx="6792685" cy="5334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1828800" indent="457200">
              <a:spcBef>
                <a:spcPts val="0"/>
              </a:spcBef>
            </a:pPr>
            <a:r>
              <a:rPr lang="en-US" sz="3000" dirty="0"/>
              <a:t>Background </a:t>
            </a:r>
            <a:endParaRPr lang="en-US" sz="3000" b="1" i="0" u="none" strike="noStrike" cap="none" dirty="0">
              <a:solidFill>
                <a:schemeClr val="lt1"/>
              </a:solidFill>
              <a:latin typeface="Arial"/>
              <a:ea typeface="Arial"/>
              <a:cs typeface="Arial"/>
            </a:endParaRPr>
          </a:p>
        </p:txBody>
      </p:sp>
      <p:sp>
        <p:nvSpPr>
          <p:cNvPr id="36" name="Google Shape;36;p3"/>
          <p:cNvSpPr txBox="1">
            <a:spLocks noGrp="1"/>
          </p:cNvSpPr>
          <p:nvPr>
            <p:ph type="body" idx="7"/>
          </p:nvPr>
        </p:nvSpPr>
        <p:spPr>
          <a:xfrm>
            <a:off x="7721702" y="2133600"/>
            <a:ext cx="6792685" cy="464457"/>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000" dirty="0"/>
              <a:t>                   Data Analysis </a:t>
            </a:r>
            <a:endParaRPr sz="3000" b="1" i="0" u="none" strike="noStrike" cap="none" dirty="0">
              <a:solidFill>
                <a:schemeClr val="lt1"/>
              </a:solidFill>
              <a:latin typeface="Arial"/>
              <a:ea typeface="Arial"/>
              <a:cs typeface="Arial"/>
              <a:sym typeface="Arial"/>
            </a:endParaRPr>
          </a:p>
        </p:txBody>
      </p:sp>
      <p:sp>
        <p:nvSpPr>
          <p:cNvPr id="37" name="Google Shape;37;p3"/>
          <p:cNvSpPr txBox="1">
            <a:spLocks noGrp="1"/>
          </p:cNvSpPr>
          <p:nvPr>
            <p:ph type="body" idx="8"/>
          </p:nvPr>
        </p:nvSpPr>
        <p:spPr>
          <a:xfrm>
            <a:off x="14798233" y="9828348"/>
            <a:ext cx="6792685" cy="6209937"/>
          </a:xfrm>
          <a:prstGeom prst="rect">
            <a:avLst/>
          </a:prstGeom>
          <a:noFill/>
          <a:ln>
            <a:noFill/>
          </a:ln>
        </p:spPr>
        <p:txBody>
          <a:bodyPr spcFirstLastPara="1" wrap="square" lIns="78350" tIns="39175" rIns="78350" bIns="39175" anchor="t" anchorCtr="0">
            <a:noAutofit/>
          </a:bodyPr>
          <a:lstStyle/>
          <a:p>
            <a:pPr marL="654685" indent="-565785">
              <a:spcBef>
                <a:spcPts val="0"/>
              </a:spcBef>
              <a:buNone/>
            </a:pPr>
            <a:r>
              <a:rPr lang="en-US" sz="2000" b="0" i="0" dirty="0">
                <a:solidFill>
                  <a:schemeClr val="tx1"/>
                </a:solidFill>
                <a:effectLst/>
                <a:latin typeface="+mn-lt"/>
              </a:rPr>
              <a:t>In conclusion, income inequality is a growing problem that</a:t>
            </a:r>
          </a:p>
          <a:p>
            <a:pPr marL="654685" indent="-565785">
              <a:spcBef>
                <a:spcPts val="0"/>
              </a:spcBef>
              <a:buNone/>
            </a:pPr>
            <a:r>
              <a:rPr lang="en-US" sz="2000" b="0" i="0" dirty="0">
                <a:solidFill>
                  <a:schemeClr val="tx1"/>
                </a:solidFill>
                <a:effectLst/>
                <a:latin typeface="+mn-lt"/>
              </a:rPr>
              <a:t> threatens the fabric of our society. The growing gap</a:t>
            </a:r>
          </a:p>
          <a:p>
            <a:pPr marL="654685" indent="-565785">
              <a:spcBef>
                <a:spcPts val="0"/>
              </a:spcBef>
              <a:buNone/>
            </a:pPr>
            <a:r>
              <a:rPr lang="en-US" sz="2000" b="0" i="0" dirty="0">
                <a:solidFill>
                  <a:schemeClr val="tx1"/>
                </a:solidFill>
                <a:effectLst/>
                <a:latin typeface="+mn-lt"/>
              </a:rPr>
              <a:t> between the rich and the poor can lead to social unrest</a:t>
            </a:r>
          </a:p>
          <a:p>
            <a:pPr marL="654685" indent="-565785">
              <a:spcBef>
                <a:spcPts val="0"/>
              </a:spcBef>
              <a:buNone/>
            </a:pPr>
            <a:r>
              <a:rPr lang="en-US" sz="2000" b="0" i="0" dirty="0">
                <a:solidFill>
                  <a:schemeClr val="tx1"/>
                </a:solidFill>
                <a:effectLst/>
                <a:latin typeface="+mn-lt"/>
              </a:rPr>
              <a:t> and political instability. We must take steps to address</a:t>
            </a:r>
          </a:p>
          <a:p>
            <a:pPr marL="654685" indent="-565785">
              <a:spcBef>
                <a:spcPts val="0"/>
              </a:spcBef>
              <a:buNone/>
            </a:pPr>
            <a:r>
              <a:rPr lang="en-US" sz="2000" dirty="0">
                <a:solidFill>
                  <a:schemeClr val="tx1"/>
                </a:solidFill>
                <a:latin typeface="+mn-lt"/>
              </a:rPr>
              <a:t> </a:t>
            </a:r>
            <a:r>
              <a:rPr lang="en-US" sz="2000" b="0" i="0" dirty="0">
                <a:solidFill>
                  <a:schemeClr val="tx1"/>
                </a:solidFill>
                <a:effectLst/>
                <a:latin typeface="+mn-lt"/>
              </a:rPr>
              <a:t>this issue and work towards creating a more equal</a:t>
            </a:r>
          </a:p>
          <a:p>
            <a:pPr marL="654685" indent="-565785">
              <a:spcBef>
                <a:spcPts val="0"/>
              </a:spcBef>
              <a:buNone/>
            </a:pPr>
            <a:r>
              <a:rPr lang="en-US" sz="2000" dirty="0">
                <a:solidFill>
                  <a:schemeClr val="tx1"/>
                </a:solidFill>
                <a:latin typeface="+mn-lt"/>
              </a:rPr>
              <a:t> </a:t>
            </a:r>
            <a:r>
              <a:rPr lang="en-US" sz="2000" b="0" i="0" dirty="0">
                <a:solidFill>
                  <a:schemeClr val="tx1"/>
                </a:solidFill>
                <a:effectLst/>
                <a:latin typeface="+mn-lt"/>
              </a:rPr>
              <a:t>society. </a:t>
            </a:r>
            <a:r>
              <a:rPr lang="en-US" sz="2000" dirty="0">
                <a:solidFill>
                  <a:schemeClr val="tx1"/>
                </a:solidFill>
                <a:latin typeface="+mn-lt"/>
              </a:rPr>
              <a:t>T</a:t>
            </a:r>
            <a:r>
              <a:rPr lang="en-US" sz="2000" b="0" i="0" dirty="0">
                <a:solidFill>
                  <a:schemeClr val="tx1"/>
                </a:solidFill>
                <a:effectLst/>
                <a:latin typeface="+mn-lt"/>
              </a:rPr>
              <a:t>here are several ways that we can work</a:t>
            </a:r>
          </a:p>
          <a:p>
            <a:pPr marL="654685" indent="-565785">
              <a:spcBef>
                <a:spcPts val="0"/>
              </a:spcBef>
              <a:buNone/>
            </a:pPr>
            <a:r>
              <a:rPr lang="en-US" sz="2000" dirty="0">
                <a:solidFill>
                  <a:schemeClr val="tx1"/>
                </a:solidFill>
                <a:latin typeface="+mn-lt"/>
              </a:rPr>
              <a:t> </a:t>
            </a:r>
            <a:r>
              <a:rPr lang="en-US" sz="2000" b="0" i="0" dirty="0">
                <a:solidFill>
                  <a:schemeClr val="tx1"/>
                </a:solidFill>
                <a:effectLst/>
                <a:latin typeface="+mn-lt"/>
              </a:rPr>
              <a:t>towards reducing income inequality. One approach is to</a:t>
            </a:r>
          </a:p>
          <a:p>
            <a:pPr marL="654685" indent="-565785">
              <a:spcBef>
                <a:spcPts val="0"/>
              </a:spcBef>
              <a:buNone/>
            </a:pPr>
            <a:r>
              <a:rPr lang="en-US" sz="2000" dirty="0">
                <a:solidFill>
                  <a:schemeClr val="tx1"/>
                </a:solidFill>
                <a:latin typeface="+mn-lt"/>
              </a:rPr>
              <a:t> </a:t>
            </a:r>
            <a:r>
              <a:rPr lang="en-US" sz="2000" b="0" i="0" dirty="0">
                <a:solidFill>
                  <a:schemeClr val="tx1"/>
                </a:solidFill>
                <a:effectLst/>
                <a:latin typeface="+mn-lt"/>
              </a:rPr>
              <a:t>increase the minimum wage and ensure that workers are</a:t>
            </a:r>
          </a:p>
          <a:p>
            <a:pPr marL="654685" indent="-565785">
              <a:spcBef>
                <a:spcPts val="0"/>
              </a:spcBef>
              <a:buNone/>
            </a:pPr>
            <a:r>
              <a:rPr lang="en-US" sz="2000" dirty="0">
                <a:solidFill>
                  <a:schemeClr val="tx1"/>
                </a:solidFill>
                <a:latin typeface="+mn-lt"/>
              </a:rPr>
              <a:t> </a:t>
            </a:r>
            <a:r>
              <a:rPr lang="en-US" sz="2000" b="0" i="0" dirty="0">
                <a:solidFill>
                  <a:schemeClr val="tx1"/>
                </a:solidFill>
                <a:effectLst/>
                <a:latin typeface="+mn-lt"/>
              </a:rPr>
              <a:t>paid a fair wage for their labor. Another approach is to</a:t>
            </a:r>
          </a:p>
          <a:p>
            <a:pPr marL="654685" indent="-565785">
              <a:spcBef>
                <a:spcPts val="0"/>
              </a:spcBef>
              <a:buNone/>
            </a:pPr>
            <a:r>
              <a:rPr lang="en-US" sz="2000" b="0" i="0" dirty="0">
                <a:solidFill>
                  <a:schemeClr val="tx1"/>
                </a:solidFill>
                <a:effectLst/>
                <a:latin typeface="+mn-lt"/>
              </a:rPr>
              <a:t> strengthen</a:t>
            </a:r>
            <a:r>
              <a:rPr lang="en-US" sz="2000" dirty="0">
                <a:solidFill>
                  <a:schemeClr val="tx1"/>
                </a:solidFill>
                <a:latin typeface="+mn-lt"/>
              </a:rPr>
              <a:t> </a:t>
            </a:r>
            <a:r>
              <a:rPr lang="en-US" sz="2000" b="0" i="0" dirty="0">
                <a:solidFill>
                  <a:schemeClr val="tx1"/>
                </a:solidFill>
                <a:effectLst/>
                <a:latin typeface="+mn-lt"/>
              </a:rPr>
              <a:t>labor unions and give workers more power to</a:t>
            </a:r>
          </a:p>
          <a:p>
            <a:pPr marL="654685" indent="-565785">
              <a:spcBef>
                <a:spcPts val="0"/>
              </a:spcBef>
              <a:buNone/>
            </a:pPr>
            <a:r>
              <a:rPr lang="en-US" sz="2000" dirty="0">
                <a:solidFill>
                  <a:schemeClr val="tx1"/>
                </a:solidFill>
                <a:latin typeface="+mn-lt"/>
              </a:rPr>
              <a:t> </a:t>
            </a:r>
            <a:r>
              <a:rPr lang="en-US" sz="2000" b="0" i="0" dirty="0">
                <a:solidFill>
                  <a:schemeClr val="tx1"/>
                </a:solidFill>
                <a:effectLst/>
                <a:latin typeface="+mn-lt"/>
              </a:rPr>
              <a:t>negotiate for better pay and benefits. Finally, we need to</a:t>
            </a:r>
          </a:p>
          <a:p>
            <a:pPr marL="654685" indent="-565785">
              <a:spcBef>
                <a:spcPts val="0"/>
              </a:spcBef>
              <a:buNone/>
            </a:pPr>
            <a:r>
              <a:rPr lang="en-US" sz="2000" dirty="0">
                <a:solidFill>
                  <a:schemeClr val="tx1"/>
                </a:solidFill>
                <a:latin typeface="+mn-lt"/>
              </a:rPr>
              <a:t> </a:t>
            </a:r>
            <a:r>
              <a:rPr lang="en-US" sz="2000" b="0" i="0" dirty="0">
                <a:solidFill>
                  <a:schemeClr val="tx1"/>
                </a:solidFill>
                <a:effectLst/>
                <a:latin typeface="+mn-lt"/>
              </a:rPr>
              <a:t>reform our tax policies and government regulations to</a:t>
            </a:r>
          </a:p>
          <a:p>
            <a:pPr marL="654685" indent="-565785">
              <a:spcBef>
                <a:spcPts val="0"/>
              </a:spcBef>
              <a:buNone/>
            </a:pPr>
            <a:r>
              <a:rPr lang="en-US" sz="2000" dirty="0">
                <a:solidFill>
                  <a:schemeClr val="tx1"/>
                </a:solidFill>
                <a:latin typeface="+mn-lt"/>
              </a:rPr>
              <a:t> </a:t>
            </a:r>
            <a:r>
              <a:rPr lang="en-US" sz="2000" b="0" i="0" dirty="0">
                <a:solidFill>
                  <a:schemeClr val="tx1"/>
                </a:solidFill>
                <a:effectLst/>
                <a:latin typeface="+mn-lt"/>
              </a:rPr>
              <a:t>ensure that they are fair and do not favor the wealthy</a:t>
            </a:r>
          </a:p>
          <a:p>
            <a:pPr marL="654685" indent="-565785">
              <a:spcBef>
                <a:spcPts val="0"/>
              </a:spcBef>
              <a:buNone/>
            </a:pPr>
            <a:r>
              <a:rPr lang="en-US" sz="2000" dirty="0">
                <a:solidFill>
                  <a:schemeClr val="tx1"/>
                </a:solidFill>
                <a:latin typeface="+mn-lt"/>
              </a:rPr>
              <a:t> </a:t>
            </a:r>
            <a:r>
              <a:rPr lang="en-US" sz="2000" b="0" i="0" dirty="0">
                <a:solidFill>
                  <a:schemeClr val="tx1"/>
                </a:solidFill>
                <a:effectLst/>
                <a:latin typeface="+mn-lt"/>
              </a:rPr>
              <a:t>over the middle class and poor. By taking these steps,</a:t>
            </a:r>
          </a:p>
          <a:p>
            <a:pPr marL="654685" indent="-565785">
              <a:spcBef>
                <a:spcPts val="0"/>
              </a:spcBef>
              <a:buNone/>
            </a:pPr>
            <a:r>
              <a:rPr lang="en-US" sz="2000" dirty="0">
                <a:solidFill>
                  <a:schemeClr val="tx1"/>
                </a:solidFill>
                <a:latin typeface="+mn-lt"/>
              </a:rPr>
              <a:t> </a:t>
            </a:r>
            <a:r>
              <a:rPr lang="en-US" sz="2000" b="0" i="0" dirty="0">
                <a:solidFill>
                  <a:schemeClr val="tx1"/>
                </a:solidFill>
                <a:effectLst/>
                <a:latin typeface="+mn-lt"/>
              </a:rPr>
              <a:t>we</a:t>
            </a:r>
            <a:r>
              <a:rPr lang="en-US" sz="2000" dirty="0">
                <a:solidFill>
                  <a:schemeClr val="tx1"/>
                </a:solidFill>
                <a:latin typeface="+mn-lt"/>
              </a:rPr>
              <a:t> </a:t>
            </a:r>
            <a:r>
              <a:rPr lang="en-US" sz="2000" b="0" i="0" dirty="0">
                <a:solidFill>
                  <a:schemeClr val="tx1"/>
                </a:solidFill>
                <a:effectLst/>
                <a:latin typeface="+mn-lt"/>
              </a:rPr>
              <a:t>can work towards creating a more equal society that</a:t>
            </a:r>
          </a:p>
          <a:p>
            <a:pPr marL="654685" indent="-565785">
              <a:spcBef>
                <a:spcPts val="0"/>
              </a:spcBef>
              <a:buNone/>
            </a:pPr>
            <a:r>
              <a:rPr lang="en-US" sz="2000" dirty="0">
                <a:solidFill>
                  <a:schemeClr val="tx1"/>
                </a:solidFill>
                <a:latin typeface="+mn-lt"/>
              </a:rPr>
              <a:t> </a:t>
            </a:r>
            <a:r>
              <a:rPr lang="en-US" sz="2000" b="0" i="0" dirty="0">
                <a:solidFill>
                  <a:schemeClr val="tx1"/>
                </a:solidFill>
                <a:effectLst/>
                <a:latin typeface="+mn-lt"/>
              </a:rPr>
              <a:t>benefits everyone.</a:t>
            </a:r>
            <a:r>
              <a:rPr lang="en-US" sz="2000" dirty="0">
                <a:solidFill>
                  <a:schemeClr val="tx1"/>
                </a:solidFill>
                <a:effectLst/>
                <a:latin typeface="+mn-lt"/>
              </a:rPr>
              <a:t> </a:t>
            </a:r>
            <a:r>
              <a:rPr lang="en-US" sz="2000" dirty="0">
                <a:solidFill>
                  <a:schemeClr val="tx1"/>
                </a:solidFill>
                <a:latin typeface="+mn-lt"/>
                <a:cs typeface="Arial"/>
              </a:rPr>
              <a:t>Additionally, implementing</a:t>
            </a:r>
          </a:p>
          <a:p>
            <a:pPr marL="654685" indent="-565785">
              <a:spcBef>
                <a:spcPts val="0"/>
              </a:spcBef>
              <a:buNone/>
            </a:pPr>
            <a:r>
              <a:rPr lang="en-US" sz="2000" dirty="0">
                <a:solidFill>
                  <a:schemeClr val="tx1"/>
                </a:solidFill>
                <a:latin typeface="+mn-lt"/>
                <a:cs typeface="Arial"/>
              </a:rPr>
              <a:t> progressive tax policies ensure that the wealthy pay their</a:t>
            </a:r>
          </a:p>
          <a:p>
            <a:pPr marL="654685" indent="-565785">
              <a:spcBef>
                <a:spcPts val="0"/>
              </a:spcBef>
              <a:buNone/>
            </a:pPr>
            <a:r>
              <a:rPr lang="en-US" sz="2000" dirty="0">
                <a:solidFill>
                  <a:schemeClr val="tx1"/>
                </a:solidFill>
                <a:latin typeface="+mn-lt"/>
                <a:cs typeface="Arial"/>
              </a:rPr>
              <a:t> fair share of taxes so that their money goes into funding</a:t>
            </a:r>
          </a:p>
          <a:p>
            <a:pPr marL="654685" indent="-565785">
              <a:spcBef>
                <a:spcPts val="0"/>
              </a:spcBef>
              <a:buNone/>
            </a:pPr>
            <a:r>
              <a:rPr lang="en-US" sz="2000" dirty="0">
                <a:solidFill>
                  <a:schemeClr val="tx1"/>
                </a:solidFill>
                <a:latin typeface="+mn-lt"/>
                <a:cs typeface="Arial"/>
              </a:rPr>
              <a:t> programs that benefit the poor and middle class.</a:t>
            </a:r>
            <a:endParaRPr lang="en-US" dirty="0">
              <a:solidFill>
                <a:schemeClr val="tx1"/>
              </a:solidFill>
            </a:endParaRPr>
          </a:p>
        </p:txBody>
      </p:sp>
      <p:sp>
        <p:nvSpPr>
          <p:cNvPr id="38" name="Google Shape;38;p3"/>
          <p:cNvSpPr txBox="1">
            <a:spLocks noGrp="1"/>
          </p:cNvSpPr>
          <p:nvPr>
            <p:ph type="body" idx="9"/>
          </p:nvPr>
        </p:nvSpPr>
        <p:spPr>
          <a:xfrm>
            <a:off x="14942612" y="5702807"/>
            <a:ext cx="6792685" cy="5334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000" dirty="0">
                <a:latin typeface="Calibri"/>
              </a:rPr>
              <a:t>                                </a:t>
            </a:r>
            <a:r>
              <a:rPr lang="en-US" sz="3000" dirty="0"/>
              <a:t>Results</a:t>
            </a:r>
            <a:endParaRPr lang="en-US" sz="3000" i="0" u="none" strike="noStrike" cap="none" dirty="0">
              <a:ea typeface="Arial"/>
              <a:cs typeface="Arial"/>
            </a:endParaRPr>
          </a:p>
        </p:txBody>
      </p:sp>
      <p:sp>
        <p:nvSpPr>
          <p:cNvPr id="39" name="Google Shape;39;p3"/>
          <p:cNvSpPr txBox="1">
            <a:spLocks noGrp="1"/>
          </p:cNvSpPr>
          <p:nvPr>
            <p:ph type="body" idx="13"/>
          </p:nvPr>
        </p:nvSpPr>
        <p:spPr>
          <a:xfrm>
            <a:off x="14942612" y="6489700"/>
            <a:ext cx="6792685" cy="2664229"/>
          </a:xfrm>
          <a:prstGeom prst="rect">
            <a:avLst/>
          </a:prstGeom>
          <a:noFill/>
          <a:ln>
            <a:noFill/>
          </a:ln>
        </p:spPr>
        <p:txBody>
          <a:bodyPr spcFirstLastPara="1" wrap="square" lIns="78350" tIns="39175" rIns="78350" bIns="39175" anchor="t" anchorCtr="0">
            <a:noAutofit/>
          </a:bodyPr>
          <a:lstStyle/>
          <a:p>
            <a:pPr marL="654956" marR="0" lvl="0" indent="-566056" algn="l" rtl="0">
              <a:spcBef>
                <a:spcPts val="0"/>
              </a:spcBef>
              <a:spcAft>
                <a:spcPts val="0"/>
              </a:spcAft>
              <a:buClr>
                <a:schemeClr val="dk1"/>
              </a:buClr>
              <a:buSzPts val="1400"/>
              <a:buFont typeface="Arial"/>
              <a:buNone/>
            </a:pPr>
            <a:r>
              <a:rPr lang="en-US" sz="1800" b="0" i="0" u="none" strike="noStrike" cap="none" dirty="0">
                <a:solidFill>
                  <a:schemeClr val="dk1"/>
                </a:solidFill>
                <a:latin typeface="+mn-lt"/>
                <a:ea typeface="Verdana" panose="020B0604030504040204" pitchFamily="34" charset="0"/>
                <a:sym typeface="Times New Roman"/>
              </a:rPr>
              <a:t>My research shows that </a:t>
            </a:r>
            <a:r>
              <a:rPr lang="en-US" sz="1800" dirty="0">
                <a:latin typeface="+mn-lt"/>
                <a:ea typeface="Verdana" panose="020B0604030504040204" pitchFamily="34" charset="0"/>
              </a:rPr>
              <a:t>income </a:t>
            </a:r>
            <a:r>
              <a:rPr lang="en-US" sz="1800" dirty="0" smtClean="0">
                <a:latin typeface="+mn-lt"/>
                <a:ea typeface="Verdana" panose="020B0604030504040204" pitchFamily="34" charset="0"/>
              </a:rPr>
              <a:t>inequality</a:t>
            </a:r>
            <a:r>
              <a:rPr lang="en-US" sz="1800" b="0" i="0" u="none" strike="noStrike" cap="none" dirty="0" smtClean="0">
                <a:solidFill>
                  <a:schemeClr val="dk1"/>
                </a:solidFill>
                <a:latin typeface="+mn-lt"/>
                <a:ea typeface="Verdana" panose="020B0604030504040204" pitchFamily="34" charset="0"/>
                <a:sym typeface="Times New Roman"/>
              </a:rPr>
              <a:t> </a:t>
            </a:r>
            <a:r>
              <a:rPr lang="en-US" sz="1800" dirty="0" smtClean="0">
                <a:latin typeface="+mn-lt"/>
                <a:ea typeface="Verdana" panose="020B0604030504040204" pitchFamily="34" charset="0"/>
              </a:rPr>
              <a:t>is </a:t>
            </a:r>
            <a:r>
              <a:rPr lang="en-US" sz="1800" b="0" i="0" u="none" strike="noStrike" cap="none" dirty="0" smtClean="0">
                <a:solidFill>
                  <a:schemeClr val="dk1"/>
                </a:solidFill>
                <a:latin typeface="+mn-lt"/>
                <a:ea typeface="Verdana" panose="020B0604030504040204" pitchFamily="34" charset="0"/>
                <a:sym typeface="Times New Roman"/>
              </a:rPr>
              <a:t>problematic in the</a:t>
            </a:r>
          </a:p>
          <a:p>
            <a:pPr marL="654956" marR="0" lvl="0" indent="-566056" algn="l" rtl="0">
              <a:spcBef>
                <a:spcPts val="0"/>
              </a:spcBef>
              <a:spcAft>
                <a:spcPts val="0"/>
              </a:spcAft>
              <a:buClr>
                <a:schemeClr val="dk1"/>
              </a:buClr>
              <a:buSzPts val="1400"/>
              <a:buFont typeface="Arial"/>
              <a:buNone/>
            </a:pPr>
            <a:r>
              <a:rPr lang="en-US" sz="1800" b="0" i="0" u="none" strike="noStrike" cap="none" dirty="0" smtClean="0">
                <a:solidFill>
                  <a:schemeClr val="dk1"/>
                </a:solidFill>
                <a:latin typeface="+mn-lt"/>
                <a:ea typeface="Verdana" panose="020B0604030504040204" pitchFamily="34" charset="0"/>
                <a:sym typeface="Times New Roman"/>
              </a:rPr>
              <a:t>United States. Government policies </a:t>
            </a:r>
            <a:r>
              <a:rPr lang="en-US" sz="1800" dirty="0" smtClean="0">
                <a:solidFill>
                  <a:srgbClr val="000000"/>
                </a:solidFill>
                <a:latin typeface="+mn-lt"/>
              </a:rPr>
              <a:t>that neglect fair employment</a:t>
            </a:r>
          </a:p>
          <a:p>
            <a:pPr marL="654956" marR="0" lvl="0" indent="-566056" algn="l" rtl="0">
              <a:spcBef>
                <a:spcPts val="0"/>
              </a:spcBef>
              <a:spcAft>
                <a:spcPts val="0"/>
              </a:spcAft>
              <a:buClr>
                <a:schemeClr val="dk1"/>
              </a:buClr>
              <a:buSzPts val="1400"/>
              <a:buFont typeface="Arial"/>
              <a:buNone/>
            </a:pPr>
            <a:r>
              <a:rPr lang="en-US" sz="1800" dirty="0" smtClean="0">
                <a:solidFill>
                  <a:srgbClr val="000000"/>
                </a:solidFill>
                <a:latin typeface="+mn-lt"/>
              </a:rPr>
              <a:t>policies </a:t>
            </a:r>
            <a:r>
              <a:rPr lang="en-US" sz="1800" dirty="0">
                <a:solidFill>
                  <a:srgbClr val="000000"/>
                </a:solidFill>
                <a:latin typeface="+mn-lt"/>
              </a:rPr>
              <a:t>and redistribution of </a:t>
            </a:r>
            <a:r>
              <a:rPr lang="en-US" sz="1800" dirty="0" smtClean="0">
                <a:solidFill>
                  <a:srgbClr val="000000"/>
                </a:solidFill>
                <a:latin typeface="+mn-lt"/>
              </a:rPr>
              <a:t>wealth which promotes income</a:t>
            </a:r>
          </a:p>
          <a:p>
            <a:pPr marL="654956" marR="0" lvl="0" indent="-566056" algn="l" rtl="0">
              <a:spcBef>
                <a:spcPts val="0"/>
              </a:spcBef>
              <a:spcAft>
                <a:spcPts val="0"/>
              </a:spcAft>
              <a:buClr>
                <a:schemeClr val="dk1"/>
              </a:buClr>
              <a:buSzPts val="1400"/>
              <a:buFont typeface="Arial"/>
              <a:buNone/>
            </a:pPr>
            <a:r>
              <a:rPr lang="en-US" sz="1800" dirty="0" smtClean="0">
                <a:solidFill>
                  <a:srgbClr val="000000"/>
                </a:solidFill>
                <a:latin typeface="+mn-lt"/>
              </a:rPr>
              <a:t>inequality</a:t>
            </a:r>
            <a:r>
              <a:rPr lang="en-US" sz="1800" dirty="0">
                <a:solidFill>
                  <a:srgbClr val="000000"/>
                </a:solidFill>
                <a:latin typeface="+mn-lt"/>
              </a:rPr>
              <a:t>. Therefore, it is imperative </a:t>
            </a:r>
            <a:r>
              <a:rPr lang="en-US" sz="1800" dirty="0" smtClean="0">
                <a:solidFill>
                  <a:srgbClr val="000000"/>
                </a:solidFill>
                <a:latin typeface="+mn-lt"/>
              </a:rPr>
              <a:t>to adopt equitable</a:t>
            </a:r>
          </a:p>
          <a:p>
            <a:pPr marL="654956" marR="0" lvl="0" indent="-566056" algn="l" rtl="0">
              <a:spcBef>
                <a:spcPts val="0"/>
              </a:spcBef>
              <a:spcAft>
                <a:spcPts val="0"/>
              </a:spcAft>
              <a:buClr>
                <a:schemeClr val="dk1"/>
              </a:buClr>
              <a:buSzPts val="1400"/>
              <a:buFont typeface="Arial"/>
              <a:buNone/>
            </a:pPr>
            <a:r>
              <a:rPr lang="en-US" sz="1800" dirty="0" smtClean="0">
                <a:solidFill>
                  <a:srgbClr val="000000"/>
                </a:solidFill>
                <a:latin typeface="+mn-lt"/>
              </a:rPr>
              <a:t>governmental </a:t>
            </a:r>
            <a:r>
              <a:rPr lang="en-US" sz="1800" dirty="0">
                <a:solidFill>
                  <a:srgbClr val="000000"/>
                </a:solidFill>
                <a:latin typeface="+mn-lt"/>
              </a:rPr>
              <a:t>policies. </a:t>
            </a:r>
            <a:r>
              <a:rPr lang="en-US" sz="1800" dirty="0">
                <a:latin typeface="+mn-lt"/>
                <a:ea typeface="Verdana" panose="020B0604030504040204" pitchFamily="34" charset="0"/>
              </a:rPr>
              <a:t>In addition, t</a:t>
            </a:r>
            <a:r>
              <a:rPr lang="en-US" sz="1800" b="0" i="0" u="none" strike="noStrike" cap="none" dirty="0">
                <a:solidFill>
                  <a:schemeClr val="dk1"/>
                </a:solidFill>
                <a:latin typeface="+mn-lt"/>
                <a:ea typeface="Verdana" panose="020B0604030504040204" pitchFamily="34" charset="0"/>
                <a:sym typeface="Times New Roman"/>
              </a:rPr>
              <a:t>he lack </a:t>
            </a:r>
            <a:r>
              <a:rPr lang="en-US" sz="1800" b="0" i="0" u="none" strike="noStrike" cap="none" dirty="0" smtClean="0">
                <a:solidFill>
                  <a:schemeClr val="dk1"/>
                </a:solidFill>
                <a:latin typeface="+mn-lt"/>
                <a:ea typeface="Verdana" panose="020B0604030504040204" pitchFamily="34" charset="0"/>
                <a:sym typeface="Times New Roman"/>
              </a:rPr>
              <a:t>of</a:t>
            </a:r>
            <a:r>
              <a:rPr lang="en-US" sz="1800" dirty="0" smtClean="0">
                <a:latin typeface="+mn-lt"/>
                <a:ea typeface="Verdana" panose="020B0604030504040204" pitchFamily="34" charset="0"/>
              </a:rPr>
              <a:t> </a:t>
            </a:r>
            <a:r>
              <a:rPr lang="en-US" sz="1800" b="0" i="0" u="none" strike="noStrike" cap="none" dirty="0">
                <a:solidFill>
                  <a:schemeClr val="dk1"/>
                </a:solidFill>
                <a:latin typeface="+mn-lt"/>
                <a:ea typeface="Verdana" panose="020B0604030504040204" pitchFamily="34" charset="0"/>
                <a:sym typeface="Times New Roman"/>
              </a:rPr>
              <a:t>access to</a:t>
            </a:r>
            <a:r>
              <a:rPr lang="en-US" sz="1800" dirty="0">
                <a:latin typeface="+mn-lt"/>
                <a:ea typeface="Verdana" panose="020B0604030504040204" pitchFamily="34" charset="0"/>
              </a:rPr>
              <a:t> </a:t>
            </a:r>
            <a:r>
              <a:rPr lang="en-US" sz="1800" b="0" i="0" u="none" strike="noStrike" cap="none" dirty="0" smtClean="0">
                <a:solidFill>
                  <a:schemeClr val="dk1"/>
                </a:solidFill>
                <a:latin typeface="+mn-lt"/>
                <a:ea typeface="Verdana" panose="020B0604030504040204" pitchFamily="34" charset="0"/>
                <a:sym typeface="Times New Roman"/>
              </a:rPr>
              <a:t>quality</a:t>
            </a:r>
          </a:p>
          <a:p>
            <a:pPr marL="654956" marR="0" lvl="0" indent="-566056" algn="l" rtl="0">
              <a:spcBef>
                <a:spcPts val="0"/>
              </a:spcBef>
              <a:spcAft>
                <a:spcPts val="0"/>
              </a:spcAft>
              <a:buClr>
                <a:schemeClr val="dk1"/>
              </a:buClr>
              <a:buSzPts val="1400"/>
              <a:buFont typeface="Arial"/>
              <a:buNone/>
            </a:pPr>
            <a:r>
              <a:rPr lang="en-US" sz="1800" b="0" i="0" u="none" strike="noStrike" cap="none" dirty="0" smtClean="0">
                <a:solidFill>
                  <a:schemeClr val="dk1"/>
                </a:solidFill>
                <a:latin typeface="+mn-lt"/>
                <a:ea typeface="Verdana" panose="020B0604030504040204" pitchFamily="34" charset="0"/>
                <a:sym typeface="Times New Roman"/>
              </a:rPr>
              <a:t>education </a:t>
            </a:r>
            <a:r>
              <a:rPr lang="en-US" sz="1800" b="0" i="0" u="none" strike="noStrike" cap="none" dirty="0">
                <a:solidFill>
                  <a:schemeClr val="dk1"/>
                </a:solidFill>
                <a:latin typeface="+mn-lt"/>
                <a:ea typeface="Verdana" panose="020B0604030504040204" pitchFamily="34" charset="0"/>
                <a:sym typeface="Times New Roman"/>
              </a:rPr>
              <a:t>and job training</a:t>
            </a:r>
            <a:r>
              <a:rPr lang="en-US" sz="1800" dirty="0">
                <a:latin typeface="+mn-lt"/>
                <a:ea typeface="Verdana" panose="020B0604030504040204" pitchFamily="34" charset="0"/>
              </a:rPr>
              <a:t> </a:t>
            </a:r>
            <a:r>
              <a:rPr lang="en-US" sz="1800" b="0" i="0" u="none" strike="noStrike" cap="none" dirty="0">
                <a:solidFill>
                  <a:schemeClr val="dk1"/>
                </a:solidFill>
                <a:latin typeface="+mn-lt"/>
                <a:ea typeface="Verdana" panose="020B0604030504040204" pitchFamily="34" charset="0"/>
                <a:sym typeface="Times New Roman"/>
              </a:rPr>
              <a:t>programs has had </a:t>
            </a:r>
            <a:r>
              <a:rPr lang="en-US" sz="1800" b="0" i="0" u="none" strike="noStrike" cap="none" dirty="0" smtClean="0">
                <a:solidFill>
                  <a:schemeClr val="dk1"/>
                </a:solidFill>
                <a:latin typeface="+mn-lt"/>
                <a:ea typeface="Verdana" panose="020B0604030504040204" pitchFamily="34" charset="0"/>
                <a:sym typeface="Times New Roman"/>
              </a:rPr>
              <a:t>a huge</a:t>
            </a:r>
            <a:r>
              <a:rPr lang="en-US" sz="1800" dirty="0" smtClean="0">
                <a:latin typeface="+mn-lt"/>
                <a:ea typeface="Verdana" panose="020B0604030504040204" pitchFamily="34" charset="0"/>
              </a:rPr>
              <a:t> </a:t>
            </a:r>
            <a:r>
              <a:rPr lang="en-US" sz="1800" b="0" i="0" u="none" strike="noStrike" cap="none" dirty="0">
                <a:solidFill>
                  <a:schemeClr val="dk1"/>
                </a:solidFill>
                <a:latin typeface="+mn-lt"/>
                <a:ea typeface="Verdana" panose="020B0604030504040204" pitchFamily="34" charset="0"/>
                <a:sym typeface="Times New Roman"/>
              </a:rPr>
              <a:t>effect </a:t>
            </a:r>
            <a:r>
              <a:rPr lang="en-US" sz="1800" b="0" i="0" u="none" strike="noStrike" cap="none" dirty="0" smtClean="0">
                <a:solidFill>
                  <a:schemeClr val="dk1"/>
                </a:solidFill>
                <a:latin typeface="+mn-lt"/>
                <a:ea typeface="Verdana" panose="020B0604030504040204" pitchFamily="34" charset="0"/>
                <a:sym typeface="Times New Roman"/>
              </a:rPr>
              <a:t>on</a:t>
            </a:r>
          </a:p>
          <a:p>
            <a:pPr marL="654956" marR="0" lvl="0" indent="-566056" algn="l" rtl="0">
              <a:spcBef>
                <a:spcPts val="0"/>
              </a:spcBef>
              <a:spcAft>
                <a:spcPts val="0"/>
              </a:spcAft>
              <a:buClr>
                <a:schemeClr val="dk1"/>
              </a:buClr>
              <a:buSzPts val="1400"/>
              <a:buFont typeface="Arial"/>
              <a:buNone/>
            </a:pPr>
            <a:r>
              <a:rPr lang="en-US" sz="1800" b="0" i="0" u="none" strike="noStrike" cap="none" dirty="0" smtClean="0">
                <a:solidFill>
                  <a:schemeClr val="dk1"/>
                </a:solidFill>
                <a:latin typeface="+mn-lt"/>
                <a:ea typeface="Verdana" panose="020B0604030504040204" pitchFamily="34" charset="0"/>
                <a:sym typeface="Times New Roman"/>
              </a:rPr>
              <a:t>the </a:t>
            </a:r>
            <a:r>
              <a:rPr lang="en-US" sz="1800" b="0" i="0" u="none" strike="noStrike" cap="none" dirty="0">
                <a:solidFill>
                  <a:schemeClr val="dk1"/>
                </a:solidFill>
                <a:latin typeface="+mn-lt"/>
                <a:ea typeface="Verdana" panose="020B0604030504040204" pitchFamily="34" charset="0"/>
                <a:sym typeface="Times New Roman"/>
              </a:rPr>
              <a:t>income of</a:t>
            </a:r>
            <a:r>
              <a:rPr lang="en-US" sz="1800" dirty="0">
                <a:latin typeface="+mn-lt"/>
                <a:ea typeface="Verdana" panose="020B0604030504040204" pitchFamily="34" charset="0"/>
              </a:rPr>
              <a:t> </a:t>
            </a:r>
            <a:r>
              <a:rPr lang="en-US" sz="1800" b="0" i="0" u="none" strike="noStrike" cap="none" dirty="0">
                <a:solidFill>
                  <a:schemeClr val="dk1"/>
                </a:solidFill>
                <a:latin typeface="+mn-lt"/>
                <a:ea typeface="Verdana" panose="020B0604030504040204" pitchFamily="34" charset="0"/>
                <a:sym typeface="Times New Roman"/>
              </a:rPr>
              <a:t>marginalized people of </a:t>
            </a:r>
            <a:r>
              <a:rPr lang="en-US" sz="1800" b="0" i="0" u="none" strike="noStrike" cap="none" dirty="0" smtClean="0">
                <a:solidFill>
                  <a:schemeClr val="dk1"/>
                </a:solidFill>
                <a:latin typeface="+mn-lt"/>
                <a:ea typeface="Verdana" panose="020B0604030504040204" pitchFamily="34" charset="0"/>
                <a:sym typeface="Times New Roman"/>
              </a:rPr>
              <a:t>color. </a:t>
            </a:r>
            <a:r>
              <a:rPr lang="en-US" sz="1800" dirty="0" smtClean="0">
                <a:latin typeface="+mn-lt"/>
                <a:ea typeface="Verdana" panose="020B0604030504040204" pitchFamily="34" charset="0"/>
              </a:rPr>
              <a:t>Research shows</a:t>
            </a:r>
          </a:p>
          <a:p>
            <a:pPr marL="654956" marR="0" lvl="0" indent="-566056" algn="l" rtl="0">
              <a:spcBef>
                <a:spcPts val="0"/>
              </a:spcBef>
              <a:spcAft>
                <a:spcPts val="0"/>
              </a:spcAft>
              <a:buClr>
                <a:schemeClr val="dk1"/>
              </a:buClr>
              <a:buSzPts val="1400"/>
              <a:buFont typeface="Arial"/>
              <a:buNone/>
            </a:pPr>
            <a:r>
              <a:rPr lang="en-US" sz="1800" dirty="0" smtClean="0">
                <a:latin typeface="+mn-lt"/>
                <a:ea typeface="Verdana" panose="020B0604030504040204" pitchFamily="34" charset="0"/>
              </a:rPr>
              <a:t>that </a:t>
            </a:r>
            <a:r>
              <a:rPr lang="en-US" sz="1800" dirty="0">
                <a:latin typeface="+mn-lt"/>
                <a:ea typeface="Verdana" panose="020B0604030504040204" pitchFamily="34" charset="0"/>
              </a:rPr>
              <a:t>quality education is important to </a:t>
            </a:r>
            <a:r>
              <a:rPr lang="en-US" sz="1800" dirty="0" smtClean="0">
                <a:latin typeface="+mn-lt"/>
                <a:ea typeface="Verdana" panose="020B0604030504040204" pitchFamily="34" charset="0"/>
              </a:rPr>
              <a:t>obtain income </a:t>
            </a:r>
            <a:r>
              <a:rPr lang="en-US" sz="1800" dirty="0">
                <a:latin typeface="+mn-lt"/>
                <a:ea typeface="Verdana" panose="020B0604030504040204" pitchFamily="34" charset="0"/>
              </a:rPr>
              <a:t>that </a:t>
            </a:r>
            <a:r>
              <a:rPr lang="en-US" sz="1800" dirty="0" smtClean="0">
                <a:latin typeface="+mn-lt"/>
                <a:ea typeface="Verdana" panose="020B0604030504040204" pitchFamily="34" charset="0"/>
              </a:rPr>
              <a:t>is</a:t>
            </a:r>
          </a:p>
          <a:p>
            <a:pPr marL="654956" marR="0" lvl="0" indent="-566056" algn="l" rtl="0">
              <a:spcBef>
                <a:spcPts val="0"/>
              </a:spcBef>
              <a:spcAft>
                <a:spcPts val="0"/>
              </a:spcAft>
              <a:buClr>
                <a:schemeClr val="dk1"/>
              </a:buClr>
              <a:buSzPts val="1400"/>
              <a:buFont typeface="Arial"/>
              <a:buNone/>
            </a:pPr>
            <a:r>
              <a:rPr lang="en-US" sz="1800" dirty="0" smtClean="0">
                <a:latin typeface="+mn-lt"/>
                <a:ea typeface="Verdana" panose="020B0604030504040204" pitchFamily="34" charset="0"/>
              </a:rPr>
              <a:t>suitable </a:t>
            </a:r>
            <a:r>
              <a:rPr lang="en-US" sz="1800" dirty="0">
                <a:latin typeface="+mn-lt"/>
                <a:ea typeface="Verdana" panose="020B0604030504040204" pitchFamily="34" charset="0"/>
              </a:rPr>
              <a:t>for the cost-of-living.</a:t>
            </a:r>
            <a:endParaRPr lang="en-US" sz="1800" b="0" i="0" u="none" strike="noStrike" cap="none" dirty="0">
              <a:solidFill>
                <a:schemeClr val="dk1"/>
              </a:solidFill>
              <a:latin typeface="+mn-lt"/>
              <a:ea typeface="Verdana" panose="020B0604030504040204" pitchFamily="34" charset="0"/>
              <a:sym typeface="Times New Roman"/>
            </a:endParaRPr>
          </a:p>
        </p:txBody>
      </p:sp>
      <p:sp>
        <p:nvSpPr>
          <p:cNvPr id="40" name="Google Shape;40;p3"/>
          <p:cNvSpPr txBox="1">
            <a:spLocks noGrp="1"/>
          </p:cNvSpPr>
          <p:nvPr>
            <p:ph type="body" idx="14"/>
          </p:nvPr>
        </p:nvSpPr>
        <p:spPr>
          <a:xfrm>
            <a:off x="14942612" y="9294026"/>
            <a:ext cx="6792685" cy="5334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000" dirty="0">
                <a:latin typeface="Calibri"/>
              </a:rPr>
              <a:t>                           </a:t>
            </a:r>
            <a:r>
              <a:rPr lang="en-US" sz="3000" dirty="0"/>
              <a:t>Conclusion </a:t>
            </a:r>
            <a:endParaRPr lang="en-US" sz="3000" b="1" i="0" u="none" strike="noStrike" cap="none" dirty="0">
              <a:ea typeface="Arial"/>
              <a:cs typeface="Arial"/>
            </a:endParaRPr>
          </a:p>
        </p:txBody>
      </p:sp>
      <p:sp>
        <p:nvSpPr>
          <p:cNvPr id="41" name="Google Shape;41;p3"/>
          <p:cNvSpPr txBox="1">
            <a:spLocks noGrp="1"/>
          </p:cNvSpPr>
          <p:nvPr>
            <p:ph type="body" idx="15"/>
          </p:nvPr>
        </p:nvSpPr>
        <p:spPr>
          <a:xfrm>
            <a:off x="7404411" y="4019550"/>
            <a:ext cx="7393822" cy="12439650"/>
          </a:xfrm>
          <a:prstGeom prst="rect">
            <a:avLst/>
          </a:prstGeom>
          <a:noFill/>
          <a:ln>
            <a:noFill/>
          </a:ln>
        </p:spPr>
        <p:txBody>
          <a:bodyPr spcFirstLastPara="1" wrap="square" lIns="78350" tIns="39175" rIns="78350" bIns="39175" anchor="t" anchorCtr="0">
            <a:normAutofit fontScale="92500" lnSpcReduction="20000"/>
          </a:bodyPr>
          <a:lstStyle/>
          <a:p>
            <a:pPr>
              <a:spcBef>
                <a:spcPts val="300"/>
              </a:spcBef>
              <a:spcAft>
                <a:spcPts val="1200"/>
              </a:spcAft>
            </a:pPr>
            <a:endParaRPr lang="en-US" dirty="0"/>
          </a:p>
          <a:p>
            <a:pPr>
              <a:spcBef>
                <a:spcPts val="300"/>
              </a:spcBef>
              <a:spcAft>
                <a:spcPts val="1200"/>
              </a:spcAft>
            </a:pPr>
            <a:endParaRPr lang="en-US" sz="2200" dirty="0">
              <a:solidFill>
                <a:srgbClr val="000000"/>
              </a:solidFill>
              <a:latin typeface="+mn-lt"/>
            </a:endParaRPr>
          </a:p>
          <a:p>
            <a:pPr>
              <a:spcBef>
                <a:spcPts val="300"/>
              </a:spcBef>
              <a:spcAft>
                <a:spcPts val="1200"/>
              </a:spcAft>
            </a:pPr>
            <a:endParaRPr lang="en-US" sz="2200" dirty="0">
              <a:solidFill>
                <a:srgbClr val="000000"/>
              </a:solidFill>
              <a:latin typeface="+mn-lt"/>
            </a:endParaRPr>
          </a:p>
          <a:p>
            <a:pPr>
              <a:spcBef>
                <a:spcPts val="300"/>
              </a:spcBef>
              <a:spcAft>
                <a:spcPts val="1200"/>
              </a:spcAft>
            </a:pPr>
            <a:endParaRPr lang="en-US" sz="2200" dirty="0">
              <a:solidFill>
                <a:srgbClr val="000000"/>
              </a:solidFill>
              <a:latin typeface="+mn-lt"/>
            </a:endParaRPr>
          </a:p>
          <a:p>
            <a:pPr>
              <a:spcBef>
                <a:spcPts val="300"/>
              </a:spcBef>
              <a:spcAft>
                <a:spcPts val="1200"/>
              </a:spcAft>
            </a:pPr>
            <a:endParaRPr lang="en-US" sz="2200" u="sng" dirty="0">
              <a:solidFill>
                <a:srgbClr val="000000"/>
              </a:solidFill>
              <a:latin typeface="+mn-lt"/>
            </a:endParaRPr>
          </a:p>
          <a:p>
            <a:pPr>
              <a:spcBef>
                <a:spcPts val="300"/>
              </a:spcBef>
              <a:spcAft>
                <a:spcPts val="1200"/>
              </a:spcAft>
            </a:pPr>
            <a:endParaRPr lang="en-US" sz="2200" b="1" u="sng" dirty="0">
              <a:solidFill>
                <a:srgbClr val="000000"/>
              </a:solidFill>
              <a:latin typeface="+mn-lt"/>
            </a:endParaRPr>
          </a:p>
          <a:p>
            <a:pPr>
              <a:spcBef>
                <a:spcPts val="300"/>
              </a:spcBef>
              <a:spcAft>
                <a:spcPts val="1200"/>
              </a:spcAft>
            </a:pPr>
            <a:endParaRPr lang="en-US" sz="2200" b="1" u="sng" dirty="0">
              <a:solidFill>
                <a:srgbClr val="000000"/>
              </a:solidFill>
              <a:latin typeface="+mn-lt"/>
            </a:endParaRPr>
          </a:p>
          <a:p>
            <a:pPr>
              <a:spcBef>
                <a:spcPts val="300"/>
              </a:spcBef>
              <a:spcAft>
                <a:spcPts val="1200"/>
              </a:spcAft>
            </a:pPr>
            <a:r>
              <a:rPr lang="en-US" sz="2200" dirty="0"/>
              <a:t>This chart is showing the average median income in North Carolina by race and ethnicity. Black households in 2007 (blue column) earned approximately $31,000. American Indians also earned a little over $30,000 and Hispanic or Latinx, earned a little over $40,000. Where as White earned $60,000 and Asians earned $70,000. As the chart conveys little has changed in 2018 (the orange column) for Blacks, American Indians, and Hispanics (Latinx)</a:t>
            </a:r>
          </a:p>
          <a:p>
            <a:pPr>
              <a:spcBef>
                <a:spcPts val="300"/>
              </a:spcBef>
              <a:spcAft>
                <a:spcPts val="1200"/>
              </a:spcAft>
            </a:pPr>
            <a:r>
              <a:rPr lang="en-US" sz="2200" b="1" u="sng" dirty="0">
                <a:solidFill>
                  <a:srgbClr val="000000"/>
                </a:solidFill>
                <a:latin typeface="+mn-lt"/>
              </a:rPr>
              <a:t>Unemployment</a:t>
            </a:r>
            <a:endParaRPr lang="en-US" sz="2200" dirty="0">
              <a:latin typeface="+mn-lt"/>
            </a:endParaRPr>
          </a:p>
          <a:p>
            <a:pPr>
              <a:spcBef>
                <a:spcPts val="300"/>
              </a:spcBef>
              <a:spcAft>
                <a:spcPts val="1200"/>
              </a:spcAft>
            </a:pPr>
            <a:endParaRPr lang="en-US" dirty="0"/>
          </a:p>
          <a:p>
            <a:pPr>
              <a:spcBef>
                <a:spcPts val="300"/>
              </a:spcBef>
              <a:spcAft>
                <a:spcPts val="1200"/>
              </a:spcAft>
            </a:pPr>
            <a:endParaRPr lang="en-US" sz="2200" dirty="0">
              <a:solidFill>
                <a:srgbClr val="000000"/>
              </a:solidFill>
            </a:endParaRPr>
          </a:p>
          <a:p>
            <a:pPr>
              <a:spcBef>
                <a:spcPts val="300"/>
              </a:spcBef>
              <a:spcAft>
                <a:spcPts val="1200"/>
              </a:spcAft>
            </a:pPr>
            <a:endParaRPr lang="en-US" sz="2200" b="1" u="sng" dirty="0">
              <a:solidFill>
                <a:srgbClr val="000000"/>
              </a:solidFill>
              <a:latin typeface="+mn-lt"/>
            </a:endParaRPr>
          </a:p>
          <a:p>
            <a:pPr>
              <a:spcBef>
                <a:spcPts val="300"/>
              </a:spcBef>
              <a:spcAft>
                <a:spcPts val="1200"/>
              </a:spcAft>
            </a:pPr>
            <a:endParaRPr lang="en-US" sz="2200" b="1" dirty="0">
              <a:solidFill>
                <a:srgbClr val="000000"/>
              </a:solidFill>
              <a:latin typeface="+mn-lt"/>
            </a:endParaRPr>
          </a:p>
          <a:p>
            <a:pPr>
              <a:spcBef>
                <a:spcPts val="300"/>
              </a:spcBef>
              <a:spcAft>
                <a:spcPts val="1200"/>
              </a:spcAft>
            </a:pPr>
            <a:endParaRPr lang="en-US" sz="2200" b="1" u="sng" dirty="0">
              <a:solidFill>
                <a:srgbClr val="000000"/>
              </a:solidFill>
              <a:latin typeface="+mn-lt"/>
            </a:endParaRPr>
          </a:p>
          <a:p>
            <a:pPr>
              <a:spcBef>
                <a:spcPts val="300"/>
              </a:spcBef>
              <a:spcAft>
                <a:spcPts val="1200"/>
              </a:spcAft>
            </a:pPr>
            <a:endParaRPr lang="en-US" sz="2200" b="1" u="sng" dirty="0">
              <a:solidFill>
                <a:srgbClr val="000000"/>
              </a:solidFill>
              <a:latin typeface="+mn-lt"/>
            </a:endParaRPr>
          </a:p>
          <a:p>
            <a:pPr>
              <a:spcBef>
                <a:spcPts val="300"/>
              </a:spcBef>
              <a:spcAft>
                <a:spcPts val="1200"/>
              </a:spcAft>
            </a:pPr>
            <a:endParaRPr lang="en-US" sz="2200" b="1" u="sng" dirty="0">
              <a:solidFill>
                <a:srgbClr val="000000"/>
              </a:solidFill>
              <a:latin typeface="+mn-lt"/>
            </a:endParaRPr>
          </a:p>
          <a:p>
            <a:pPr>
              <a:spcBef>
                <a:spcPts val="300"/>
              </a:spcBef>
              <a:spcAft>
                <a:spcPts val="1200"/>
              </a:spcAft>
            </a:pPr>
            <a:endParaRPr lang="en-US" sz="2200" dirty="0">
              <a:solidFill>
                <a:srgbClr val="000000"/>
              </a:solidFill>
              <a:latin typeface="+mn-lt"/>
            </a:endParaRPr>
          </a:p>
          <a:p>
            <a:pPr>
              <a:spcBef>
                <a:spcPts val="300"/>
              </a:spcBef>
              <a:spcAft>
                <a:spcPts val="1200"/>
              </a:spcAft>
            </a:pPr>
            <a:endParaRPr lang="en-US" sz="2200" dirty="0">
              <a:solidFill>
                <a:srgbClr val="000000"/>
              </a:solidFill>
              <a:latin typeface="+mn-lt"/>
            </a:endParaRPr>
          </a:p>
          <a:p>
            <a:pPr>
              <a:spcBef>
                <a:spcPts val="300"/>
              </a:spcBef>
              <a:spcAft>
                <a:spcPts val="1200"/>
              </a:spcAft>
            </a:pPr>
            <a:endParaRPr lang="en-US" sz="2200" dirty="0">
              <a:solidFill>
                <a:srgbClr val="000000"/>
              </a:solidFill>
              <a:latin typeface="+mn-lt"/>
            </a:endParaRPr>
          </a:p>
          <a:p>
            <a:pPr>
              <a:spcBef>
                <a:spcPts val="300"/>
              </a:spcBef>
              <a:spcAft>
                <a:spcPts val="1200"/>
              </a:spcAft>
            </a:pPr>
            <a:endParaRPr lang="en-US" sz="2200" dirty="0">
              <a:solidFill>
                <a:srgbClr val="000000"/>
              </a:solidFill>
              <a:latin typeface="+mn-lt"/>
            </a:endParaRPr>
          </a:p>
          <a:p>
            <a:pPr>
              <a:spcBef>
                <a:spcPts val="300"/>
              </a:spcBef>
              <a:spcAft>
                <a:spcPts val="1200"/>
              </a:spcAft>
            </a:pPr>
            <a:endParaRPr lang="en-US" sz="2200" dirty="0">
              <a:solidFill>
                <a:srgbClr val="000000"/>
              </a:solidFill>
              <a:latin typeface="+mn-lt"/>
            </a:endParaRPr>
          </a:p>
          <a:p>
            <a:pPr>
              <a:spcBef>
                <a:spcPts val="300"/>
              </a:spcBef>
              <a:spcAft>
                <a:spcPts val="1200"/>
              </a:spcAft>
            </a:pPr>
            <a:r>
              <a:rPr lang="en-US" sz="2200" dirty="0">
                <a:solidFill>
                  <a:srgbClr val="000000"/>
                </a:solidFill>
                <a:latin typeface="+mn-lt"/>
              </a:rPr>
              <a:t>This chart conveys that the unemployment rate in North Carolina was 14.2% for Black people,  15.2% for Latinos, and  9.8% for White people in 2020. </a:t>
            </a:r>
          </a:p>
          <a:p>
            <a:pPr>
              <a:spcBef>
                <a:spcPts val="300"/>
              </a:spcBef>
              <a:spcAft>
                <a:spcPts val="1200"/>
              </a:spcAft>
            </a:pPr>
            <a:r>
              <a:rPr lang="en-US" sz="2200" dirty="0">
                <a:solidFill>
                  <a:srgbClr val="000000"/>
                </a:solidFill>
                <a:latin typeface="+mn-lt"/>
              </a:rPr>
              <a:t>(</a:t>
            </a:r>
            <a:r>
              <a:rPr lang="en-US" sz="2000" dirty="0">
                <a:solidFill>
                  <a:srgbClr val="000000"/>
                </a:solidFill>
                <a:latin typeface="+mn-lt"/>
              </a:rPr>
              <a:t>McHugh, 2021) </a:t>
            </a:r>
            <a:endParaRPr lang="en-US" sz="2200" dirty="0">
              <a:solidFill>
                <a:srgbClr val="000000"/>
              </a:solidFill>
              <a:latin typeface="+mn-lt"/>
            </a:endParaRPr>
          </a:p>
          <a:p>
            <a:pPr marL="228600" indent="0">
              <a:spcBef>
                <a:spcPts val="300"/>
              </a:spcBef>
              <a:spcAft>
                <a:spcPts val="1200"/>
              </a:spcAft>
            </a:pPr>
            <a:endParaRPr lang="en-US" sz="2000" b="1" u="sng" dirty="0">
              <a:solidFill>
                <a:srgbClr val="000000"/>
              </a:solidFill>
              <a:latin typeface="+mn-lt"/>
            </a:endParaRPr>
          </a:p>
          <a:p>
            <a:pPr marL="228600" indent="0">
              <a:spcBef>
                <a:spcPts val="300"/>
              </a:spcBef>
              <a:spcAft>
                <a:spcPts val="1200"/>
              </a:spcAft>
            </a:pPr>
            <a:endParaRPr lang="en-US" sz="2000" b="1" u="sng" dirty="0">
              <a:solidFill>
                <a:srgbClr val="000000"/>
              </a:solidFill>
              <a:latin typeface="+mn-lt"/>
            </a:endParaRPr>
          </a:p>
          <a:p>
            <a:pPr marL="228600" indent="0">
              <a:spcBef>
                <a:spcPts val="300"/>
              </a:spcBef>
              <a:spcAft>
                <a:spcPts val="1200"/>
              </a:spcAft>
            </a:pPr>
            <a:endParaRPr lang="en-US" sz="2000" b="1" u="sng" dirty="0">
              <a:solidFill>
                <a:srgbClr val="000000"/>
              </a:solidFill>
              <a:latin typeface="+mn-lt"/>
            </a:endParaRPr>
          </a:p>
          <a:p>
            <a:pPr marL="228600" indent="0">
              <a:spcBef>
                <a:spcPts val="300"/>
              </a:spcBef>
              <a:spcAft>
                <a:spcPts val="1200"/>
              </a:spcAft>
            </a:pPr>
            <a:endParaRPr lang="en-US" sz="4500" dirty="0">
              <a:latin typeface="Arial"/>
            </a:endParaRPr>
          </a:p>
          <a:p>
            <a:endParaRPr lang="en-US" sz="4500" dirty="0"/>
          </a:p>
          <a:p>
            <a:endParaRPr lang="en-US" sz="4500" dirty="0"/>
          </a:p>
          <a:p>
            <a:endParaRPr lang="en-US" sz="4500" dirty="0"/>
          </a:p>
          <a:p>
            <a:endParaRPr lang="en-US" sz="4500" dirty="0"/>
          </a:p>
          <a:p>
            <a:endParaRPr lang="en-US" sz="4500" dirty="0"/>
          </a:p>
          <a:p>
            <a:endParaRPr lang="en-US" sz="4500" dirty="0"/>
          </a:p>
          <a:p>
            <a:endParaRPr lang="en-US" sz="4500" dirty="0"/>
          </a:p>
          <a:p>
            <a:endParaRPr lang="en-US" sz="4500" dirty="0"/>
          </a:p>
          <a:p>
            <a:endParaRPr lang="en-US" sz="4500" dirty="0"/>
          </a:p>
          <a:p>
            <a:endParaRPr lang="en-US" sz="4500" dirty="0"/>
          </a:p>
          <a:p>
            <a:endParaRPr lang="en-US" sz="4500" dirty="0"/>
          </a:p>
          <a:p>
            <a:endParaRPr lang="en-US" b="0" i="0" u="none" strike="noStrike" cap="none" dirty="0">
              <a:solidFill>
                <a:schemeClr val="dk1"/>
              </a:solidFill>
              <a:ea typeface="Times New Roman"/>
              <a:cs typeface="Times New Roman"/>
            </a:endParaRPr>
          </a:p>
          <a:p>
            <a:endParaRPr lang="en-US" dirty="0"/>
          </a:p>
          <a:p>
            <a:endParaRPr lang="en-US" sz="1600" b="0" i="0" u="none" strike="noStrike" dirty="0">
              <a:solidFill>
                <a:srgbClr val="000000"/>
              </a:solidFill>
              <a:effectLst/>
              <a:latin typeface="+mn-lt"/>
            </a:endParaRPr>
          </a:p>
          <a:p>
            <a:endParaRPr lang="en-US" sz="1600" dirty="0">
              <a:solidFill>
                <a:srgbClr val="000000"/>
              </a:solidFill>
              <a:latin typeface="+mn-lt"/>
            </a:endParaRPr>
          </a:p>
          <a:p>
            <a:endParaRPr lang="en-US" sz="1600" b="0" i="0" u="none" strike="noStrike" dirty="0">
              <a:solidFill>
                <a:srgbClr val="000000"/>
              </a:solidFill>
              <a:effectLst/>
              <a:latin typeface="+mn-lt"/>
            </a:endParaRPr>
          </a:p>
          <a:p>
            <a:endParaRPr lang="en-US" sz="1600" b="0" i="0" u="none" strike="noStrike" dirty="0">
              <a:solidFill>
                <a:srgbClr val="000000"/>
              </a:solidFill>
              <a:effectLst/>
              <a:latin typeface="+mn-lt"/>
            </a:endParaRPr>
          </a:p>
          <a:p>
            <a:endParaRPr lang="en-US" sz="2200" dirty="0">
              <a:solidFill>
                <a:schemeClr val="tx1"/>
              </a:solidFill>
              <a:latin typeface="Arial"/>
            </a:endParaRPr>
          </a:p>
          <a:p>
            <a:endParaRPr lang="en-US" sz="2200" b="0" i="0" u="none" strike="noStrike" cap="none" dirty="0">
              <a:solidFill>
                <a:schemeClr val="dk1"/>
              </a:solidFill>
              <a:latin typeface="Arial"/>
              <a:ea typeface="Times New Roman"/>
              <a:cs typeface="Times New Roman"/>
            </a:endParaRPr>
          </a:p>
          <a:p>
            <a:endParaRPr lang="en-US" sz="2200" dirty="0">
              <a:latin typeface="Arial"/>
            </a:endParaRPr>
          </a:p>
          <a:p>
            <a:endParaRPr lang="en-US" sz="1400" b="0" i="0" u="none" strike="noStrike" cap="none" dirty="0">
              <a:solidFill>
                <a:schemeClr val="dk1"/>
              </a:solidFill>
              <a:latin typeface="Times New Roman"/>
              <a:ea typeface="Times New Roman"/>
              <a:cs typeface="Times New Roman"/>
              <a:sym typeface="Times New Roman"/>
            </a:endParaRPr>
          </a:p>
          <a:p>
            <a:endParaRPr lang="en-US" dirty="0"/>
          </a:p>
          <a:p>
            <a:endParaRPr lang="en-US" sz="1400" b="0" i="0" u="none" strike="noStrike" cap="none" dirty="0">
              <a:solidFill>
                <a:schemeClr val="dk1"/>
              </a:solidFill>
              <a:latin typeface="Times New Roman"/>
              <a:ea typeface="Times New Roman"/>
              <a:cs typeface="Times New Roman"/>
              <a:sym typeface="Times New Roman"/>
            </a:endParaRPr>
          </a:p>
          <a:p>
            <a:endParaRPr lang="en-US" dirty="0"/>
          </a:p>
          <a:p>
            <a:endParaRPr lang="en-US" sz="1400" b="0" i="0" u="none" strike="noStrike" cap="none" dirty="0">
              <a:solidFill>
                <a:schemeClr val="dk1"/>
              </a:solidFill>
              <a:latin typeface="Times New Roman"/>
              <a:ea typeface="Times New Roman"/>
              <a:cs typeface="Times New Roman"/>
              <a:sym typeface="Times New Roman"/>
            </a:endParaRPr>
          </a:p>
          <a:p>
            <a:endParaRPr lang="en-US" dirty="0"/>
          </a:p>
          <a:p>
            <a:endParaRPr lang="en-US" sz="1400" b="0" i="0" u="none" strike="noStrike" cap="none" dirty="0">
              <a:solidFill>
                <a:schemeClr val="dk1"/>
              </a:solidFill>
              <a:latin typeface="Times New Roman"/>
              <a:ea typeface="Times New Roman"/>
              <a:cs typeface="Times New Roman"/>
              <a:sym typeface="Times New Roman"/>
            </a:endParaRPr>
          </a:p>
          <a:p>
            <a:endParaRPr lang="en-US" sz="1400" b="0" i="0" u="none" strike="noStrike" cap="none" dirty="0">
              <a:solidFill>
                <a:schemeClr val="dk1"/>
              </a:solidFill>
              <a:latin typeface="Times New Roman"/>
              <a:ea typeface="Times New Roman"/>
              <a:cs typeface="Times New Roman"/>
              <a:sym typeface="Times New Roman"/>
            </a:endParaRPr>
          </a:p>
        </p:txBody>
      </p:sp>
      <p:pic>
        <p:nvPicPr>
          <p:cNvPr id="5" name="Picture 5" descr="A graph of different colored bars&#10;&#10;Description automatically generated">
            <a:extLst>
              <a:ext uri="{FF2B5EF4-FFF2-40B4-BE49-F238E27FC236}">
                <a16:creationId xmlns:a16="http://schemas.microsoft.com/office/drawing/2014/main" id="{608D2845-69DB-C751-ED35-FB9228AA6F2B}"/>
              </a:ext>
            </a:extLst>
          </p:cNvPr>
          <p:cNvPicPr>
            <a:picLocks noChangeAspect="1"/>
          </p:cNvPicPr>
          <p:nvPr/>
        </p:nvPicPr>
        <p:blipFill rotWithShape="1">
          <a:blip r:embed="rId3"/>
          <a:srcRect l="-83" r="-357" b="6811"/>
          <a:stretch/>
        </p:blipFill>
        <p:spPr>
          <a:xfrm>
            <a:off x="7576456" y="9492343"/>
            <a:ext cx="7041759" cy="5109028"/>
          </a:xfrm>
          <a:prstGeom prst="rect">
            <a:avLst/>
          </a:prstGeom>
        </p:spPr>
      </p:pic>
      <p:sp>
        <p:nvSpPr>
          <p:cNvPr id="3" name="TextBox 2">
            <a:extLst>
              <a:ext uri="{FF2B5EF4-FFF2-40B4-BE49-F238E27FC236}">
                <a16:creationId xmlns:a16="http://schemas.microsoft.com/office/drawing/2014/main" id="{B232D01A-45FD-5C69-3516-2103000593D3}"/>
              </a:ext>
            </a:extLst>
          </p:cNvPr>
          <p:cNvSpPr txBox="1"/>
          <p:nvPr/>
        </p:nvSpPr>
        <p:spPr>
          <a:xfrm>
            <a:off x="15042023" y="2409598"/>
            <a:ext cx="6574241" cy="32932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rtl="0"/>
            <a:r>
              <a:rPr lang="en-US" sz="2000" b="1" i="0" u="sng" dirty="0">
                <a:solidFill>
                  <a:srgbClr val="000000"/>
                </a:solidFill>
                <a:latin typeface="Arial"/>
                <a:ea typeface="Segoe UI"/>
                <a:cs typeface="Segoe UI"/>
              </a:rPr>
              <a:t>Education</a:t>
            </a:r>
            <a:r>
              <a:rPr lang="en-US" sz="2000" b="0" i="0" dirty="0">
                <a:solidFill>
                  <a:srgbClr val="000000"/>
                </a:solidFill>
                <a:latin typeface="Arial"/>
                <a:ea typeface="Segoe UI"/>
                <a:cs typeface="Segoe UI"/>
              </a:rPr>
              <a:t>​</a:t>
            </a:r>
          </a:p>
          <a:p>
            <a:r>
              <a:rPr lang="en-US" sz="2000" b="0" i="0" u="none" strike="noStrike" dirty="0">
                <a:solidFill>
                  <a:srgbClr val="000000"/>
                </a:solidFill>
                <a:latin typeface="Arial"/>
                <a:ea typeface="Segoe UI"/>
                <a:cs typeface="Segoe UI"/>
              </a:rPr>
              <a:t>Another reason why there is a large wealth gap in North Carolina is mainly due to the lack of access to quality education. Investing in education and job training programs can also help people have the skills and knowledge they need to succeed in their jobs. </a:t>
            </a:r>
            <a:r>
              <a:rPr lang="en-US" sz="2000" dirty="0">
                <a:solidFill>
                  <a:schemeClr val="tx1">
                    <a:lumMod val="95000"/>
                    <a:lumOff val="5000"/>
                  </a:schemeClr>
                </a:solidFill>
                <a:effectLst/>
                <a:latin typeface="+mn-lt"/>
              </a:rPr>
              <a:t>While many factors contribute to income and wealth inequality, the role of education is a key piece of the puzzle. (Wolla,2017)</a:t>
            </a:r>
          </a:p>
          <a:p>
            <a:r>
              <a:rPr lang="en-US" dirty="0">
                <a:solidFill>
                  <a:srgbClr val="333333"/>
                </a:solidFill>
                <a:effectLst/>
              </a:rPr>
              <a:t/>
            </a:r>
            <a:br>
              <a:rPr lang="en-US" dirty="0">
                <a:solidFill>
                  <a:srgbClr val="333333"/>
                </a:solidFill>
                <a:effectLst/>
              </a:rPr>
            </a:br>
            <a:endParaRPr lang="en-US" dirty="0"/>
          </a:p>
        </p:txBody>
      </p:sp>
      <p:pic>
        <p:nvPicPr>
          <p:cNvPr id="1034" name="Picture 10">
            <a:extLst>
              <a:ext uri="{FF2B5EF4-FFF2-40B4-BE49-F238E27FC236}">
                <a16:creationId xmlns:a16="http://schemas.microsoft.com/office/drawing/2014/main" id="{E71BC17C-D271-FCB5-6E5A-43F1C6F594B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90008" y="2634892"/>
            <a:ext cx="6414654" cy="433196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3" descr="A qr code with a few black squares&#10;&#10;Description automatically generated">
            <a:extLst>
              <a:ext uri="{FF2B5EF4-FFF2-40B4-BE49-F238E27FC236}">
                <a16:creationId xmlns:a16="http://schemas.microsoft.com/office/drawing/2014/main" id="{EA71B041-2618-CCE2-35AB-6E56D5E865F6}"/>
              </a:ext>
            </a:extLst>
          </p:cNvPr>
          <p:cNvPicPr>
            <a:picLocks noChangeAspect="1"/>
          </p:cNvPicPr>
          <p:nvPr/>
        </p:nvPicPr>
        <p:blipFill>
          <a:blip r:embed="rId5"/>
          <a:stretch>
            <a:fillRect/>
          </a:stretch>
        </p:blipFill>
        <p:spPr>
          <a:xfrm>
            <a:off x="19900231" y="360947"/>
            <a:ext cx="1564106" cy="1564106"/>
          </a:xfrm>
          <a:prstGeom prst="rect">
            <a:avLst/>
          </a:prstGeom>
        </p:spPr>
      </p:pic>
    </p:spTree>
  </p:cSld>
  <p:clrMapOvr>
    <a:masterClrMapping/>
  </p:clrMapOvr>
  <p:extLst mod="1">
    <p:ext uri="{6950BFC3-D8DA-4A85-94F7-54DA5524770B}">
      <p188:commentRel xmlns:p188="http://schemas.microsoft.com/office/powerpoint/2018/8/main" xmlns="" r:id="rId6"/>
    </p:ext>
  </p:extLs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3836</TotalTime>
  <Words>874</Words>
  <Application>Microsoft Office PowerPoint</Application>
  <PresentationFormat>Custom</PresentationFormat>
  <Paragraphs>112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Segoe UI</vt:lpstr>
      <vt:lpstr>Times New Roman</vt:lpstr>
      <vt:lpstr>Verdana</vt:lpstr>
      <vt:lpstr>Office Theme</vt:lpstr>
      <vt:lpstr>Income Inequality in North Carolina Ethan Chandler Research Triangle High School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Shamia Truitt-Martin</dc:creator>
  <cp:lastModifiedBy>Shamia Truitt-Martin</cp:lastModifiedBy>
  <cp:revision>56</cp:revision>
  <dcterms:modified xsi:type="dcterms:W3CDTF">2023-07-28T12:43:05Z</dcterms:modified>
</cp:coreProperties>
</file>