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</p:sldIdLst>
  <p:sldSz cy="5143500" cx="9144000"/>
  <p:notesSz cx="6858000" cy="9144000"/>
  <p:embeddedFontLst>
    <p:embeddedFont>
      <p:font typeface="Raleway"/>
      <p:regular r:id="rId20"/>
      <p:bold r:id="rId21"/>
      <p:italic r:id="rId22"/>
      <p:boldItalic r:id="rId23"/>
    </p:embeddedFont>
    <p:embeddedFont>
      <p:font typeface="Montserrat SemiBold"/>
      <p:regular r:id="rId24"/>
      <p:bold r:id="rId25"/>
      <p:italic r:id="rId26"/>
      <p:boldItalic r:id="rId27"/>
    </p:embeddedFont>
    <p:embeddedFont>
      <p:font typeface="Lato"/>
      <p:regular r:id="rId28"/>
      <p:bold r:id="rId29"/>
      <p:italic r:id="rId30"/>
      <p:boldItalic r:id="rId31"/>
    </p:embeddedFont>
    <p:embeddedFont>
      <p:font typeface="Montserrat Black"/>
      <p:bold r:id="rId32"/>
      <p:boldItalic r:id="rId3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Raleway-regular.fntdata"/><Relationship Id="rId22" Type="http://schemas.openxmlformats.org/officeDocument/2006/relationships/font" Target="fonts/Raleway-italic.fntdata"/><Relationship Id="rId21" Type="http://schemas.openxmlformats.org/officeDocument/2006/relationships/font" Target="fonts/Raleway-bold.fntdata"/><Relationship Id="rId24" Type="http://schemas.openxmlformats.org/officeDocument/2006/relationships/font" Target="fonts/MontserratSemiBold-regular.fntdata"/><Relationship Id="rId23" Type="http://schemas.openxmlformats.org/officeDocument/2006/relationships/font" Target="fonts/Raleway-boldItalic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font" Target="fonts/MontserratSemiBold-italic.fntdata"/><Relationship Id="rId25" Type="http://schemas.openxmlformats.org/officeDocument/2006/relationships/font" Target="fonts/MontserratSemiBold-bold.fntdata"/><Relationship Id="rId28" Type="http://schemas.openxmlformats.org/officeDocument/2006/relationships/font" Target="fonts/Lato-regular.fntdata"/><Relationship Id="rId27" Type="http://schemas.openxmlformats.org/officeDocument/2006/relationships/font" Target="fonts/MontserratSemiBold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font" Target="fonts/Lato-bold.fntdata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1" Type="http://schemas.openxmlformats.org/officeDocument/2006/relationships/font" Target="fonts/Lato-boldItalic.fntdata"/><Relationship Id="rId30" Type="http://schemas.openxmlformats.org/officeDocument/2006/relationships/font" Target="fonts/Lato-italic.fntdata"/><Relationship Id="rId11" Type="http://schemas.openxmlformats.org/officeDocument/2006/relationships/slide" Target="slides/slide6.xml"/><Relationship Id="rId33" Type="http://schemas.openxmlformats.org/officeDocument/2006/relationships/font" Target="fonts/MontserratBlack-boldItalic.fntdata"/><Relationship Id="rId10" Type="http://schemas.openxmlformats.org/officeDocument/2006/relationships/slide" Target="slides/slide5.xml"/><Relationship Id="rId32" Type="http://schemas.openxmlformats.org/officeDocument/2006/relationships/font" Target="fonts/MontserratBlack-bold.fntdata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cb9a0b074_1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cb9a0b074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31cc03a9470_0_9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Google Shape;120;g31cc03a9470_0_9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31cc03a9470_0_18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3" name="Google Shape;133;g31cc03a9470_0_18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g31cc03a9470_0_20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9" name="Google Shape;139;g31cc03a9470_0_20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g31cc03a9470_0_21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5" name="Google Shape;145;g31cc03a9470_0_2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g31cc03a9470_0_21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0" name="Google Shape;150;g31cc03a9470_0_2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d5b15f0a3_5_2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d5b15f0a3_5_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31cc03a9470_0_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31cc03a9470_0_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31c2207547c_0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31c2207547c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31c24be61a5_0_7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31c24be61a5_0_7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31cc03a9470_0_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Google Shape;98;g31cc03a9470_0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31cc03a9470_0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Google Shape;103;g31cc03a9470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31c2207547c_0_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Google Shape;109;g31c2207547c_0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31cc03a9470_0_9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" name="Google Shape;114;g31cc03a9470_0_9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Google Shape;10;p2"/>
          <p:cNvCxnSpPr/>
          <p:nvPr/>
        </p:nvCxnSpPr>
        <p:spPr>
          <a:xfrm>
            <a:off x="2477724" y="415650"/>
            <a:ext cx="6244200" cy="0"/>
          </a:xfrm>
          <a:prstGeom prst="straightConnector1">
            <a:avLst/>
          </a:prstGeom>
          <a:noFill/>
          <a:ln cap="flat" cmpd="sng" w="381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1" name="Google Shape;11;p2"/>
          <p:cNvCxnSpPr/>
          <p:nvPr/>
        </p:nvCxnSpPr>
        <p:spPr>
          <a:xfrm>
            <a:off x="2477724" y="4740000"/>
            <a:ext cx="62442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2" name="Google Shape;12;p2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3" name="Google Shape;13;p2"/>
          <p:cNvSpPr txBox="1"/>
          <p:nvPr>
            <p:ph type="ctrTitle"/>
          </p:nvPr>
        </p:nvSpPr>
        <p:spPr>
          <a:xfrm>
            <a:off x="2371725" y="630225"/>
            <a:ext cx="6331500" cy="1542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" type="subTitle"/>
          </p:nvPr>
        </p:nvSpPr>
        <p:spPr>
          <a:xfrm>
            <a:off x="2390267" y="3238450"/>
            <a:ext cx="6331500" cy="1241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>
                <a:solidFill>
                  <a:schemeClr val="lt1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5" name="Google Shape;15;p2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1" name="Google Shape;61;p11"/>
          <p:cNvCxnSpPr/>
          <p:nvPr/>
        </p:nvCxnSpPr>
        <p:spPr>
          <a:xfrm>
            <a:off x="425200" y="4740000"/>
            <a:ext cx="82968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62" name="Google Shape;62;p11"/>
          <p:cNvCxnSpPr/>
          <p:nvPr/>
        </p:nvCxnSpPr>
        <p:spPr>
          <a:xfrm>
            <a:off x="425200" y="415650"/>
            <a:ext cx="8296800" cy="0"/>
          </a:xfrm>
          <a:prstGeom prst="straightConnector1">
            <a:avLst/>
          </a:prstGeom>
          <a:noFill/>
          <a:ln cap="flat" cmpd="sng" w="3810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63" name="Google Shape;63;p11"/>
          <p:cNvSpPr txBox="1"/>
          <p:nvPr>
            <p:ph hasCustomPrompt="1" type="title"/>
          </p:nvPr>
        </p:nvSpPr>
        <p:spPr>
          <a:xfrm>
            <a:off x="853950" y="1304850"/>
            <a:ext cx="7436100" cy="153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r>
              <a:t>xx%</a:t>
            </a:r>
          </a:p>
        </p:txBody>
      </p:sp>
      <p:sp>
        <p:nvSpPr>
          <p:cNvPr id="64" name="Google Shape;64;p11"/>
          <p:cNvSpPr txBox="1"/>
          <p:nvPr>
            <p:ph idx="1" type="body"/>
          </p:nvPr>
        </p:nvSpPr>
        <p:spPr>
          <a:xfrm>
            <a:off x="853950" y="2919450"/>
            <a:ext cx="7436100" cy="107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65" name="Google Shape;65;p11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2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Google Shape;17;p3"/>
          <p:cNvCxnSpPr/>
          <p:nvPr/>
        </p:nvCxnSpPr>
        <p:spPr>
          <a:xfrm>
            <a:off x="425200" y="415650"/>
            <a:ext cx="8296800" cy="0"/>
          </a:xfrm>
          <a:prstGeom prst="straightConnector1">
            <a:avLst/>
          </a:prstGeom>
          <a:noFill/>
          <a:ln cap="flat" cmpd="sng" w="381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8" name="Google Shape;18;p3"/>
          <p:cNvCxnSpPr/>
          <p:nvPr/>
        </p:nvCxnSpPr>
        <p:spPr>
          <a:xfrm>
            <a:off x="425200" y="4740000"/>
            <a:ext cx="82968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9" name="Google Shape;19;p3"/>
          <p:cNvSpPr txBox="1"/>
          <p:nvPr>
            <p:ph type="title"/>
          </p:nvPr>
        </p:nvSpPr>
        <p:spPr>
          <a:xfrm>
            <a:off x="406425" y="1806825"/>
            <a:ext cx="8296800" cy="1542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0" name="Google Shape;20;p3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2" name="Google Shape;22;p4"/>
          <p:cNvCxnSpPr/>
          <p:nvPr/>
        </p:nvCxnSpPr>
        <p:spPr>
          <a:xfrm>
            <a:off x="2477724" y="415650"/>
            <a:ext cx="6244200" cy="0"/>
          </a:xfrm>
          <a:prstGeom prst="straightConnector1">
            <a:avLst/>
          </a:prstGeom>
          <a:noFill/>
          <a:ln cap="flat" cmpd="sng" w="3810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3" name="Google Shape;23;p4"/>
          <p:cNvCxnSpPr/>
          <p:nvPr/>
        </p:nvCxnSpPr>
        <p:spPr>
          <a:xfrm>
            <a:off x="2477724" y="4740000"/>
            <a:ext cx="62442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4" name="Google Shape;24;p4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5" name="Google Shape;25;p4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" type="body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7" name="Google Shape;27;p4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9" name="Google Shape;29;p5"/>
          <p:cNvCxnSpPr/>
          <p:nvPr/>
        </p:nvCxnSpPr>
        <p:spPr>
          <a:xfrm>
            <a:off x="2477724" y="415650"/>
            <a:ext cx="6244200" cy="0"/>
          </a:xfrm>
          <a:prstGeom prst="straightConnector1">
            <a:avLst/>
          </a:prstGeom>
          <a:noFill/>
          <a:ln cap="flat" cmpd="sng" w="3810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30" name="Google Shape;30;p5"/>
          <p:cNvCxnSpPr/>
          <p:nvPr/>
        </p:nvCxnSpPr>
        <p:spPr>
          <a:xfrm>
            <a:off x="2477724" y="4740000"/>
            <a:ext cx="62442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31" name="Google Shape;31;p5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32" name="Google Shape;32;p5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3" name="Google Shape;33;p5"/>
          <p:cNvSpPr txBox="1"/>
          <p:nvPr>
            <p:ph idx="1" type="body"/>
          </p:nvPr>
        </p:nvSpPr>
        <p:spPr>
          <a:xfrm>
            <a:off x="2400303" y="1602675"/>
            <a:ext cx="3071400" cy="300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4" name="Google Shape;34;p5"/>
          <p:cNvSpPr txBox="1"/>
          <p:nvPr>
            <p:ph idx="2" type="body"/>
          </p:nvPr>
        </p:nvSpPr>
        <p:spPr>
          <a:xfrm>
            <a:off x="5650572" y="1602675"/>
            <a:ext cx="3071400" cy="300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5" name="Google Shape;35;p5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/>
          <p:nvPr>
            <p:ph type="title"/>
          </p:nvPr>
        </p:nvSpPr>
        <p:spPr>
          <a:xfrm>
            <a:off x="303300" y="411575"/>
            <a:ext cx="8520600" cy="639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0" name="Google Shape;40;p7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1" name="Google Shape;41;p7"/>
          <p:cNvSpPr txBox="1"/>
          <p:nvPr>
            <p:ph type="title"/>
          </p:nvPr>
        </p:nvSpPr>
        <p:spPr>
          <a:xfrm>
            <a:off x="319500" y="936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42" name="Google Shape;42;p7"/>
          <p:cNvSpPr txBox="1"/>
          <p:nvPr>
            <p:ph idx="1" type="body"/>
          </p:nvPr>
        </p:nvSpPr>
        <p:spPr>
          <a:xfrm>
            <a:off x="319500" y="1846804"/>
            <a:ext cx="2808000" cy="2806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43" name="Google Shape;43;p7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5" name="Google Shape;45;p8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6" name="Google Shape;46;p8"/>
          <p:cNvSpPr txBox="1"/>
          <p:nvPr>
            <p:ph type="title"/>
          </p:nvPr>
        </p:nvSpPr>
        <p:spPr>
          <a:xfrm>
            <a:off x="283103" y="712141"/>
            <a:ext cx="6244200" cy="3835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7" name="Google Shape;47;p8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9"/>
          <p:cNvSpPr/>
          <p:nvPr/>
        </p:nvSpPr>
        <p:spPr>
          <a:xfrm>
            <a:off x="4572000" y="12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50" name="Google Shape;50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51" name="Google Shape;51;p9"/>
          <p:cNvSpPr txBox="1"/>
          <p:nvPr>
            <p:ph type="title"/>
          </p:nvPr>
        </p:nvSpPr>
        <p:spPr>
          <a:xfrm>
            <a:off x="265500" y="1397350"/>
            <a:ext cx="4045200" cy="1318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52" name="Google Shape;52;p9"/>
          <p:cNvSpPr txBox="1"/>
          <p:nvPr>
            <p:ph idx="1" type="subTitle"/>
          </p:nvPr>
        </p:nvSpPr>
        <p:spPr>
          <a:xfrm>
            <a:off x="265500" y="2735371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53" name="Google Shape;53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 rtl="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4" name="Google Shape;54;p9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6" name="Google Shape;56;p10"/>
          <p:cNvCxnSpPr/>
          <p:nvPr/>
        </p:nvCxnSpPr>
        <p:spPr>
          <a:xfrm>
            <a:off x="425200" y="4740000"/>
            <a:ext cx="82968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57" name="Google Shape;57;p10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58" name="Google Shape;58;p10"/>
          <p:cNvSpPr txBox="1"/>
          <p:nvPr>
            <p:ph idx="1" type="body"/>
          </p:nvPr>
        </p:nvSpPr>
        <p:spPr>
          <a:xfrm>
            <a:off x="328017" y="4226025"/>
            <a:ext cx="83886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59" name="Google Shape;59;p10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wiss-2">
    <p:bg>
      <p:bgPr>
        <a:solidFill>
          <a:srgbClr val="674EA7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Lato"/>
              <a:buChar char="●"/>
              <a:defRPr sz="18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-317500" lvl="1" marL="9144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-317500" lvl="2" marL="13716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-317500" lvl="3" marL="18288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●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-317500" lvl="4" marL="22860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-317500" lvl="5" marL="27432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-317500" lvl="6" marL="32004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●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-317500" lvl="7" marL="36576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-317500" lvl="8" marL="4114800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rtl="0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rtl="0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rtl="0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rtl="0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rtl="0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rtl="0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rtl="0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rtl="0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4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3"/>
          <p:cNvSpPr txBox="1"/>
          <p:nvPr>
            <p:ph type="ctrTitle"/>
          </p:nvPr>
        </p:nvSpPr>
        <p:spPr>
          <a:xfrm>
            <a:off x="2371725" y="630225"/>
            <a:ext cx="6331500" cy="1542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en" sz="3600"/>
              <a:t>Historical Durham Renewed, But Displaced</a:t>
            </a:r>
            <a:endParaRPr sz="36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" name="Google Shape;73;p13"/>
          <p:cNvSpPr txBox="1"/>
          <p:nvPr>
            <p:ph idx="1" type="subTitle"/>
          </p:nvPr>
        </p:nvSpPr>
        <p:spPr>
          <a:xfrm>
            <a:off x="2371717" y="3324950"/>
            <a:ext cx="6331500" cy="1241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en" sz="2400">
                <a:solidFill>
                  <a:schemeClr val="accent6"/>
                </a:solidFill>
              </a:rPr>
              <a:t>Presentation By:</a:t>
            </a:r>
            <a:endParaRPr sz="2400">
              <a:solidFill>
                <a:schemeClr val="accent6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en" sz="2400">
                <a:solidFill>
                  <a:schemeClr val="accent6"/>
                </a:solidFill>
              </a:rPr>
              <a:t>DeeAysia Albritton</a:t>
            </a:r>
            <a:endParaRPr sz="2400">
              <a:solidFill>
                <a:schemeClr val="accent6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22"/>
          <p:cNvSpPr txBox="1"/>
          <p:nvPr>
            <p:ph type="title"/>
          </p:nvPr>
        </p:nvSpPr>
        <p:spPr>
          <a:xfrm>
            <a:off x="261750" y="837975"/>
            <a:ext cx="8620500" cy="1568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4300"/>
              <a:t>Southside Development Plan</a:t>
            </a:r>
            <a:endParaRPr sz="43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/>
              <a:t>Aimed to provide affordable housing for Downtown Durham residents by offering rent and houses below the market rate. </a:t>
            </a:r>
            <a:endParaRPr sz="22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2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t/>
            </a:r>
            <a:endParaRPr sz="22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3" name="Google Shape;123;p22"/>
          <p:cNvSpPr/>
          <p:nvPr/>
        </p:nvSpPr>
        <p:spPr>
          <a:xfrm>
            <a:off x="411100" y="2641650"/>
            <a:ext cx="2003400" cy="2005800"/>
          </a:xfrm>
          <a:prstGeom prst="wedgeRectCallout">
            <a:avLst>
              <a:gd fmla="val -20833" name="adj1"/>
              <a:gd fmla="val 62500" name="adj2"/>
            </a:avLst>
          </a:prstGeom>
          <a:solidFill>
            <a:srgbClr val="FFAE8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4" name="Google Shape;124;p22"/>
          <p:cNvSpPr txBox="1"/>
          <p:nvPr>
            <p:ph type="title"/>
          </p:nvPr>
        </p:nvSpPr>
        <p:spPr>
          <a:xfrm>
            <a:off x="464200" y="2641650"/>
            <a:ext cx="1832700" cy="1783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700"/>
              <a:t>Many of the units were occupied by students or those who are temporarily low-income</a:t>
            </a:r>
            <a:endParaRPr sz="1700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sz="1100">
              <a:solidFill>
                <a:schemeClr val="lt1"/>
              </a:solidFill>
            </a:endParaRPr>
          </a:p>
        </p:txBody>
      </p:sp>
      <p:sp>
        <p:nvSpPr>
          <p:cNvPr id="125" name="Google Shape;125;p22"/>
          <p:cNvSpPr/>
          <p:nvPr/>
        </p:nvSpPr>
        <p:spPr>
          <a:xfrm>
            <a:off x="2607925" y="2641650"/>
            <a:ext cx="2003400" cy="2005800"/>
          </a:xfrm>
          <a:prstGeom prst="wedgeRectCallout">
            <a:avLst>
              <a:gd fmla="val -20833" name="adj1"/>
              <a:gd fmla="val 62500" name="adj2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6" name="Google Shape;126;p22"/>
          <p:cNvSpPr txBox="1"/>
          <p:nvPr>
            <p:ph type="title"/>
          </p:nvPr>
        </p:nvSpPr>
        <p:spPr>
          <a:xfrm>
            <a:off x="2709400" y="2641650"/>
            <a:ext cx="1832700" cy="1783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en" sz="1700">
                <a:solidFill>
                  <a:srgbClr val="674EA7"/>
                </a:solidFill>
              </a:rPr>
              <a:t>Low-income  civilians lack financial literacy and the time to save up money for one of the houses. </a:t>
            </a:r>
            <a:endParaRPr sz="1700">
              <a:solidFill>
                <a:srgbClr val="674EA7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t/>
            </a:r>
            <a:endParaRPr sz="17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7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sz="1100">
              <a:solidFill>
                <a:schemeClr val="lt1"/>
              </a:solidFill>
            </a:endParaRPr>
          </a:p>
        </p:txBody>
      </p:sp>
      <p:sp>
        <p:nvSpPr>
          <p:cNvPr id="127" name="Google Shape;127;p22"/>
          <p:cNvSpPr/>
          <p:nvPr/>
        </p:nvSpPr>
        <p:spPr>
          <a:xfrm>
            <a:off x="4837000" y="2641650"/>
            <a:ext cx="2003400" cy="2005800"/>
          </a:xfrm>
          <a:prstGeom prst="wedgeRectCallout">
            <a:avLst>
              <a:gd fmla="val -20833" name="adj1"/>
              <a:gd fmla="val 62500" name="adj2"/>
            </a:avLst>
          </a:prstGeom>
          <a:solidFill>
            <a:srgbClr val="FFAE8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8" name="Google Shape;128;p22"/>
          <p:cNvSpPr txBox="1"/>
          <p:nvPr>
            <p:ph type="title"/>
          </p:nvPr>
        </p:nvSpPr>
        <p:spPr>
          <a:xfrm>
            <a:off x="4922350" y="2641650"/>
            <a:ext cx="1832700" cy="1783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700"/>
              <a:t>The policy expired in 2017, undoing any good it could have potentially done.</a:t>
            </a:r>
            <a:endParaRPr sz="1700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sz="1100">
              <a:solidFill>
                <a:schemeClr val="lt1"/>
              </a:solidFill>
            </a:endParaRPr>
          </a:p>
        </p:txBody>
      </p:sp>
      <p:sp>
        <p:nvSpPr>
          <p:cNvPr id="129" name="Google Shape;129;p22"/>
          <p:cNvSpPr/>
          <p:nvPr/>
        </p:nvSpPr>
        <p:spPr>
          <a:xfrm>
            <a:off x="7066075" y="2641650"/>
            <a:ext cx="2003400" cy="2005800"/>
          </a:xfrm>
          <a:prstGeom prst="wedgeRectCallout">
            <a:avLst>
              <a:gd fmla="val -20833" name="adj1"/>
              <a:gd fmla="val 62500" name="adj2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0" name="Google Shape;130;p22"/>
          <p:cNvSpPr txBox="1"/>
          <p:nvPr>
            <p:ph type="title"/>
          </p:nvPr>
        </p:nvSpPr>
        <p:spPr>
          <a:xfrm>
            <a:off x="7102950" y="2641650"/>
            <a:ext cx="2003400" cy="1783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700">
                <a:solidFill>
                  <a:srgbClr val="674EA7"/>
                </a:solidFill>
              </a:rPr>
              <a:t>Poor education and increasing poverty rates has made it hard for homeownership to become customary.</a:t>
            </a:r>
            <a:endParaRPr sz="1700">
              <a:solidFill>
                <a:srgbClr val="674EA7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sz="1100"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23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AE88"/>
                </a:solidFill>
              </a:rPr>
              <a:t>Problem</a:t>
            </a:r>
            <a:endParaRPr>
              <a:solidFill>
                <a:srgbClr val="FFAE88"/>
              </a:solidFill>
            </a:endParaRPr>
          </a:p>
        </p:txBody>
      </p:sp>
      <p:sp>
        <p:nvSpPr>
          <p:cNvPr id="136" name="Google Shape;136;p23"/>
          <p:cNvSpPr txBox="1"/>
          <p:nvPr>
            <p:ph idx="1" type="body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</a:pPr>
            <a:r>
              <a:rPr lang="en">
                <a:solidFill>
                  <a:schemeClr val="lt1"/>
                </a:solidFill>
              </a:rPr>
              <a:t>Black wealth and homeownership was eroded and remains stagnant</a:t>
            </a:r>
            <a:endParaRPr>
              <a:solidFill>
                <a:schemeClr val="lt1"/>
              </a:solidFill>
            </a:endParaRPr>
          </a:p>
          <a:p>
            <a:pPr indent="0" lvl="0" marL="45720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lt1"/>
              </a:solidFill>
            </a:endParaRPr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</a:pPr>
            <a:r>
              <a:rPr lang="en">
                <a:solidFill>
                  <a:schemeClr val="lt1"/>
                </a:solidFill>
              </a:rPr>
              <a:t>Community lacks financial literacy to plan for buying a home</a:t>
            </a:r>
            <a:endParaRPr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24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AE88"/>
                </a:solidFill>
              </a:rPr>
              <a:t>Solution</a:t>
            </a:r>
            <a:endParaRPr>
              <a:solidFill>
                <a:srgbClr val="FFAE88"/>
              </a:solidFill>
            </a:endParaRPr>
          </a:p>
        </p:txBody>
      </p:sp>
      <p:sp>
        <p:nvSpPr>
          <p:cNvPr id="142" name="Google Shape;142;p24"/>
          <p:cNvSpPr txBox="1"/>
          <p:nvPr>
            <p:ph idx="1" type="body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</a:pPr>
            <a:r>
              <a:rPr lang="en">
                <a:solidFill>
                  <a:schemeClr val="lt1"/>
                </a:solidFill>
              </a:rPr>
              <a:t>Providing affordable housing for low-income minorities to ensure that these people have a place to stay. </a:t>
            </a:r>
            <a:endParaRPr>
              <a:solidFill>
                <a:schemeClr val="lt1"/>
              </a:solidFill>
            </a:endParaRPr>
          </a:p>
          <a:p>
            <a:pPr indent="0" lvl="0" marL="45720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lt1"/>
              </a:solidFill>
            </a:endParaRPr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</a:pPr>
            <a:r>
              <a:rPr lang="en">
                <a:solidFill>
                  <a:schemeClr val="lt1"/>
                </a:solidFill>
              </a:rPr>
              <a:t>Financial literacy needs to be taught in low-income areas in order to increase home ownership for minorities.</a:t>
            </a:r>
            <a:endParaRPr>
              <a:solidFill>
                <a:schemeClr val="lt1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25"/>
          <p:cNvSpPr txBox="1"/>
          <p:nvPr>
            <p:ph type="title"/>
          </p:nvPr>
        </p:nvSpPr>
        <p:spPr>
          <a:xfrm>
            <a:off x="406425" y="1806825"/>
            <a:ext cx="8296800" cy="1542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Conclusion</a:t>
            </a:r>
            <a:endParaRPr sz="1800">
              <a:solidFill>
                <a:srgbClr val="FFAE88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8D16F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26"/>
          <p:cNvSpPr txBox="1"/>
          <p:nvPr>
            <p:ph idx="4294967295" type="title"/>
          </p:nvPr>
        </p:nvSpPr>
        <p:spPr>
          <a:xfrm>
            <a:off x="466650" y="1967525"/>
            <a:ext cx="8210700" cy="766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4800">
                <a:solidFill>
                  <a:schemeClr val="lt1"/>
                </a:solidFill>
              </a:rPr>
              <a:t>Thank you!</a:t>
            </a:r>
            <a:endParaRPr sz="4800">
              <a:solidFill>
                <a:schemeClr val="lt1"/>
              </a:solidFill>
            </a:endParaRPr>
          </a:p>
        </p:txBody>
      </p:sp>
      <p:cxnSp>
        <p:nvCxnSpPr>
          <p:cNvPr id="153" name="Google Shape;153;p26"/>
          <p:cNvCxnSpPr/>
          <p:nvPr/>
        </p:nvCxnSpPr>
        <p:spPr>
          <a:xfrm flipH="1" rot="10800000">
            <a:off x="977850" y="3168175"/>
            <a:ext cx="7188300" cy="7800"/>
          </a:xfrm>
          <a:prstGeom prst="straightConnector1">
            <a:avLst/>
          </a:prstGeom>
          <a:noFill/>
          <a:ln cap="flat" cmpd="sng" w="28575">
            <a:solidFill>
              <a:srgbClr val="FFAE88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4"/>
          <p:cNvSpPr txBox="1"/>
          <p:nvPr>
            <p:ph idx="4294967295" type="title"/>
          </p:nvPr>
        </p:nvSpPr>
        <p:spPr>
          <a:xfrm>
            <a:off x="466650" y="1967525"/>
            <a:ext cx="8210700" cy="766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4800">
                <a:solidFill>
                  <a:schemeClr val="lt1"/>
                </a:solidFill>
              </a:rPr>
              <a:t>The Hayti Community</a:t>
            </a:r>
            <a:endParaRPr sz="4800">
              <a:solidFill>
                <a:schemeClr val="lt1"/>
              </a:solidFill>
            </a:endParaRPr>
          </a:p>
        </p:txBody>
      </p:sp>
      <p:cxnSp>
        <p:nvCxnSpPr>
          <p:cNvPr id="79" name="Google Shape;79;p14"/>
          <p:cNvCxnSpPr/>
          <p:nvPr/>
        </p:nvCxnSpPr>
        <p:spPr>
          <a:xfrm flipH="1" rot="10800000">
            <a:off x="977850" y="3168175"/>
            <a:ext cx="7188300" cy="7800"/>
          </a:xfrm>
          <a:prstGeom prst="straightConnector1">
            <a:avLst/>
          </a:prstGeom>
          <a:noFill/>
          <a:ln cap="flat" cmpd="sng" w="28575">
            <a:solidFill>
              <a:srgbClr val="FFAE88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5"/>
          <p:cNvSpPr txBox="1"/>
          <p:nvPr>
            <p:ph idx="4294967295" type="title"/>
          </p:nvPr>
        </p:nvSpPr>
        <p:spPr>
          <a:xfrm>
            <a:off x="466650" y="1967525"/>
            <a:ext cx="8210700" cy="766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4800">
                <a:solidFill>
                  <a:schemeClr val="lt1"/>
                </a:solidFill>
              </a:rPr>
              <a:t>Black Wall Street</a:t>
            </a:r>
            <a:endParaRPr sz="4800">
              <a:solidFill>
                <a:schemeClr val="lt1"/>
              </a:solidFill>
            </a:endParaRPr>
          </a:p>
        </p:txBody>
      </p:sp>
      <p:cxnSp>
        <p:nvCxnSpPr>
          <p:cNvPr id="85" name="Google Shape;85;p15"/>
          <p:cNvCxnSpPr/>
          <p:nvPr/>
        </p:nvCxnSpPr>
        <p:spPr>
          <a:xfrm flipH="1" rot="10800000">
            <a:off x="977850" y="3168175"/>
            <a:ext cx="7188300" cy="7800"/>
          </a:xfrm>
          <a:prstGeom prst="straightConnector1">
            <a:avLst/>
          </a:prstGeom>
          <a:noFill/>
          <a:ln cap="flat" cmpd="sng" w="28575">
            <a:solidFill>
              <a:srgbClr val="FFAE88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6"/>
          <p:cNvSpPr txBox="1"/>
          <p:nvPr>
            <p:ph type="title"/>
          </p:nvPr>
        </p:nvSpPr>
        <p:spPr>
          <a:xfrm>
            <a:off x="406425" y="1806825"/>
            <a:ext cx="8296800" cy="1542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Research Question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en" sz="1800">
                <a:solidFill>
                  <a:srgbClr val="FFAE88"/>
                </a:solidFill>
              </a:rPr>
              <a:t>How did the 1970s Urban Renewal Act impact Hayti and Black Wall Street in Durham, NC?</a:t>
            </a:r>
            <a:endParaRPr sz="1800">
              <a:solidFill>
                <a:srgbClr val="FFAE88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8D16F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7"/>
          <p:cNvSpPr txBox="1"/>
          <p:nvPr>
            <p:ph type="title"/>
          </p:nvPr>
        </p:nvSpPr>
        <p:spPr>
          <a:xfrm>
            <a:off x="406425" y="1806825"/>
            <a:ext cx="8296800" cy="1542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AE88"/>
                </a:solidFill>
              </a:rPr>
              <a:t>Thesis Statement</a:t>
            </a:r>
            <a:endParaRPr>
              <a:solidFill>
                <a:srgbClr val="FFAE88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The combination of urban renewal, redlining, and the Southside Development Project perpetuated the displacement of Black families, gentrification, and ultimately the fall of Black Wall Street.</a:t>
            </a:r>
            <a:endParaRPr sz="18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t/>
            </a:r>
            <a:endParaRPr sz="18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8D16F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8"/>
          <p:cNvSpPr txBox="1"/>
          <p:nvPr>
            <p:ph type="title"/>
          </p:nvPr>
        </p:nvSpPr>
        <p:spPr>
          <a:xfrm>
            <a:off x="283103" y="712141"/>
            <a:ext cx="6244200" cy="3835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Key Findings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9"/>
          <p:cNvSpPr txBox="1"/>
          <p:nvPr>
            <p:ph type="title"/>
          </p:nvPr>
        </p:nvSpPr>
        <p:spPr>
          <a:xfrm>
            <a:off x="298800" y="1144700"/>
            <a:ext cx="7707600" cy="3306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Lato"/>
              <a:buChar char="●"/>
            </a:pPr>
            <a:r>
              <a:rPr b="0" lang="en" sz="1800">
                <a:latin typeface="Lato"/>
                <a:ea typeface="Lato"/>
                <a:cs typeface="Lato"/>
                <a:sym typeface="Lato"/>
              </a:rPr>
              <a:t>Suburbs popularity driving out white residents</a:t>
            </a:r>
            <a:endParaRPr b="0" sz="1800">
              <a:latin typeface="Lato"/>
              <a:ea typeface="Lato"/>
              <a:cs typeface="Lato"/>
              <a:sym typeface="Lato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sz="1800">
              <a:latin typeface="Lato"/>
              <a:ea typeface="Lato"/>
              <a:cs typeface="Lato"/>
              <a:sym typeface="Lato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Lato"/>
              <a:buChar char="●"/>
            </a:pPr>
            <a:r>
              <a:rPr b="0" lang="en" sz="1800">
                <a:latin typeface="Lato"/>
                <a:ea typeface="Lato"/>
                <a:cs typeface="Lato"/>
                <a:sym typeface="Lato"/>
              </a:rPr>
              <a:t>4,057 households and 502 businesses were forced out. </a:t>
            </a:r>
            <a:endParaRPr b="0" sz="1800">
              <a:latin typeface="Lato"/>
              <a:ea typeface="Lato"/>
              <a:cs typeface="Lato"/>
              <a:sym typeface="Lato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sz="1800">
              <a:latin typeface="Lato"/>
              <a:ea typeface="Lato"/>
              <a:cs typeface="Lato"/>
              <a:sym typeface="Lato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Lato"/>
              <a:buChar char="●"/>
            </a:pPr>
            <a:r>
              <a:rPr b="0" lang="en" sz="1800">
                <a:latin typeface="Lato"/>
                <a:ea typeface="Lato"/>
                <a:cs typeface="Lato"/>
                <a:sym typeface="Lato"/>
              </a:rPr>
              <a:t> Highway 147 crossed right through Hayti and isolated Black businesses </a:t>
            </a:r>
            <a:endParaRPr b="0" sz="1800">
              <a:latin typeface="Lato"/>
              <a:ea typeface="Lato"/>
              <a:cs typeface="Lato"/>
              <a:sym typeface="Lato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sz="1800">
              <a:latin typeface="Lato"/>
              <a:ea typeface="Lato"/>
              <a:cs typeface="Lato"/>
              <a:sym typeface="Lato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Lato"/>
              <a:buChar char="●"/>
            </a:pPr>
            <a:r>
              <a:rPr b="0" lang="en" sz="1800">
                <a:latin typeface="Lato"/>
                <a:ea typeface="Lato"/>
                <a:cs typeface="Lato"/>
                <a:sym typeface="Lato"/>
              </a:rPr>
              <a:t>The money provided by the federal government functionally wiped out Black neighborhoods.</a:t>
            </a:r>
            <a:endParaRPr b="0" sz="1800"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1000"/>
              </a:spcAft>
              <a:buNone/>
            </a:pPr>
            <a:r>
              <a:t/>
            </a:r>
            <a:endParaRPr b="0" sz="2400"/>
          </a:p>
        </p:txBody>
      </p:sp>
      <p:sp>
        <p:nvSpPr>
          <p:cNvPr id="106" name="Google Shape;106;p19"/>
          <p:cNvSpPr txBox="1"/>
          <p:nvPr/>
        </p:nvSpPr>
        <p:spPr>
          <a:xfrm>
            <a:off x="660600" y="168125"/>
            <a:ext cx="72561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rgbClr val="FFAE88"/>
                </a:solidFill>
                <a:latin typeface="Raleway"/>
                <a:ea typeface="Raleway"/>
                <a:cs typeface="Raleway"/>
                <a:sym typeface="Raleway"/>
              </a:rPr>
              <a:t>Urban Renewal</a:t>
            </a:r>
            <a:endParaRPr b="1" sz="1800">
              <a:solidFill>
                <a:srgbClr val="FFAE88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20"/>
          <p:cNvSpPr txBox="1"/>
          <p:nvPr>
            <p:ph type="title"/>
          </p:nvPr>
        </p:nvSpPr>
        <p:spPr>
          <a:xfrm>
            <a:off x="423600" y="2900025"/>
            <a:ext cx="8296800" cy="1542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lang="en" sz="9600">
                <a:solidFill>
                  <a:srgbClr val="FFAE88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$41,600,000</a:t>
            </a:r>
            <a:endParaRPr>
              <a:solidFill>
                <a:srgbClr val="FFAE88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b="0" lang="en" sz="2700">
                <a:latin typeface="Montserrat SemiBold"/>
                <a:ea typeface="Montserrat SemiBold"/>
                <a:cs typeface="Montserrat SemiBold"/>
                <a:sym typeface="Montserrat SemiBold"/>
              </a:rPr>
              <a:t>Overall cost of the 1960s Urban Renewal Plan</a:t>
            </a:r>
            <a:endParaRPr b="0" sz="2700">
              <a:latin typeface="Montserrat SemiBold"/>
              <a:ea typeface="Montserrat SemiBold"/>
              <a:cs typeface="Montserrat SemiBold"/>
              <a:sym typeface="Montserrat SemiBold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8D16F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21"/>
          <p:cNvSpPr txBox="1"/>
          <p:nvPr>
            <p:ph type="title"/>
          </p:nvPr>
        </p:nvSpPr>
        <p:spPr>
          <a:xfrm>
            <a:off x="298800" y="1144700"/>
            <a:ext cx="7848900" cy="3306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Lato"/>
              <a:buChar char="●"/>
            </a:pPr>
            <a:r>
              <a:rPr b="0" lang="en" sz="1800">
                <a:latin typeface="Lato"/>
                <a:ea typeface="Lato"/>
                <a:cs typeface="Lato"/>
                <a:sym typeface="Lato"/>
              </a:rPr>
              <a:t>The redlining policy of 1937, created by the Home Owners’ Loan Corporation </a:t>
            </a:r>
            <a:endParaRPr b="0" sz="1800"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sz="1800">
              <a:latin typeface="Lato"/>
              <a:ea typeface="Lato"/>
              <a:cs typeface="Lato"/>
              <a:sym typeface="Lato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Lato"/>
              <a:buChar char="●"/>
            </a:pPr>
            <a:r>
              <a:rPr b="0" lang="en" sz="1800">
                <a:latin typeface="Lato"/>
                <a:ea typeface="Lato"/>
                <a:cs typeface="Lato"/>
                <a:sym typeface="Lato"/>
              </a:rPr>
              <a:t>Racial covenant neighborhoods restricted non-whites from purchasing homes</a:t>
            </a:r>
            <a:endParaRPr b="0" sz="1800"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sz="1800">
              <a:latin typeface="Lato"/>
              <a:ea typeface="Lato"/>
              <a:cs typeface="Lato"/>
              <a:sym typeface="Lato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Lato"/>
              <a:buChar char="●"/>
            </a:pPr>
            <a:r>
              <a:rPr b="0" lang="en" sz="1800">
                <a:latin typeface="Lato"/>
                <a:ea typeface="Lato"/>
                <a:cs typeface="Lato"/>
                <a:sym typeface="Lato"/>
              </a:rPr>
              <a:t> Loans and mortgages were denied for people of color, or the interest rates were raised.</a:t>
            </a:r>
            <a:endParaRPr b="0" sz="1800"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sz="1800"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sz="1800"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1000"/>
              </a:spcAft>
              <a:buNone/>
            </a:pPr>
            <a:r>
              <a:t/>
            </a:r>
            <a:endParaRPr b="0" sz="2400"/>
          </a:p>
        </p:txBody>
      </p:sp>
      <p:sp>
        <p:nvSpPr>
          <p:cNvPr id="117" name="Google Shape;117;p21"/>
          <p:cNvSpPr txBox="1"/>
          <p:nvPr/>
        </p:nvSpPr>
        <p:spPr>
          <a:xfrm>
            <a:off x="660600" y="168125"/>
            <a:ext cx="72561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rgbClr val="FFAE88"/>
                </a:solidFill>
                <a:latin typeface="Raleway"/>
                <a:ea typeface="Raleway"/>
                <a:cs typeface="Raleway"/>
                <a:sym typeface="Raleway"/>
              </a:rPr>
              <a:t>Redlining and Redistricting</a:t>
            </a:r>
            <a:endParaRPr b="1" sz="1800">
              <a:solidFill>
                <a:srgbClr val="FFAE88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wiss">
  <a:themeElements>
    <a:clrScheme name="Swiss">
      <a:dk1>
        <a:srgbClr val="F46524"/>
      </a:dk1>
      <a:lt1>
        <a:srgbClr val="FFFFFF"/>
      </a:lt1>
      <a:dk2>
        <a:srgbClr val="000000"/>
      </a:dk2>
      <a:lt2>
        <a:srgbClr val="757575"/>
      </a:lt2>
      <a:accent1>
        <a:srgbClr val="01579B"/>
      </a:accent1>
      <a:accent2>
        <a:srgbClr val="27C7BD"/>
      </a:accent2>
      <a:accent3>
        <a:srgbClr val="0099E8"/>
      </a:accent3>
      <a:accent4>
        <a:srgbClr val="51B9A3"/>
      </a:accent4>
      <a:accent5>
        <a:srgbClr val="FB8C00"/>
      </a:accent5>
      <a:accent6>
        <a:srgbClr val="FFAE88"/>
      </a:accent6>
      <a:hlink>
        <a:srgbClr val="0277BD"/>
      </a:hlink>
      <a:folHlink>
        <a:srgbClr val="0277B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