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43891200" cy="32918400"/>
  <p:notesSz cx="6858000" cy="9144000"/>
  <p:embeddedFontLst>
    <p:embeddedFont>
      <p:font typeface="Actor" panose="020B0503050000020004" pitchFamily="34" charset="77"/>
      <p:regular r:id="rId4"/>
    </p:embeddedFont>
    <p:embeddedFont>
      <p:font typeface="Calibri" panose="020F0502020204030204" pitchFamily="34" charset="0"/>
      <p:regular r:id="rId5"/>
      <p:bold r:id="rId6"/>
      <p:italic r:id="rId7"/>
      <p:boldItalic r:id="rId8"/>
    </p:embeddedFont>
    <p:embeddedFont>
      <p:font typeface="Lexend Medium" pitchFamily="2" charset="77"/>
      <p:regular r:id="rId9"/>
      <p:bold r:id="rId10"/>
    </p:embeddedFont>
    <p:embeddedFont>
      <p:font typeface="Lexend SemiBold" pitchFamily="2" charset="77"/>
      <p:regular r:id="rId11"/>
      <p:bold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 roundtripDataSignature="AMtx7mjY3UamC4c5TDODjYUkdgJt2kvn3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1E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87351E-D48D-4B1C-9444-364CF2BA7D9C}" v="242" dt="2023-07-27T17:44:15.022"/>
    <p1510:client id="{5159F39E-6C42-4647-BC45-2847F306B31D}" v="78" dt="2023-07-27T17:56:43.306"/>
    <p1510:client id="{6A81574F-BA9E-4A80-805D-F86F85A4D75B}" v="22" dt="2023-07-27T18:35:08.780"/>
    <p1510:client id="{89C6F4C6-EEBB-439F-9CD0-D20BE0A6EB2B}" v="3" dt="2023-07-20T13:33:11.907"/>
    <p1510:client id="{94B5E41A-44DA-4F52-A15E-AFA2F23B08A6}" v="24" dt="2023-07-24T18:55:11.498"/>
    <p1510:client id="{9991AC87-41E9-4702-8E1B-966F7D784C62}" v="9" dt="2023-07-27T19:22:06.512"/>
    <p1510:client id="{A96308AD-4B9C-42B0-90E2-11ED72607F78}" v="579" dt="2023-07-26T19:23:30.606"/>
    <p1510:client id="{B195F35C-15E9-405D-8E89-4E76FB651984}" v="64" dt="2023-07-25T13:36:35.281"/>
    <p1510:client id="{B95DEF1A-DA07-4A9F-BB53-F4C304C7A00D}" v="16" dt="2023-07-25T18:53:51.324"/>
    <p1510:client id="{C38C1561-7E93-48E4-93E9-E94C1C356CC6}" v="1" dt="2023-07-24T18:25:03.435"/>
    <p1510:client id="{CE223292-3CA7-41D2-B1DF-B512935B6A15}" v="375" dt="2023-07-20T18:53:40.219"/>
    <p1510:client id="{D28AD36E-041B-43D2-8CC8-42817A40736F}" v="42" dt="2023-07-27T14:51:27.440"/>
    <p1510:client id="{F05B4207-AEA3-47D9-BA59-9DAA91F7E47F}" v="8" dt="2023-07-19T19:17:40.5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40"/>
  </p:normalViewPr>
  <p:slideViewPr>
    <p:cSldViewPr snapToGrid="0">
      <p:cViewPr varScale="1">
        <p:scale>
          <a:sx n="24" d="100"/>
          <a:sy n="24" d="100"/>
        </p:scale>
        <p:origin x="1816"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customschemas.google.com/relationships/presentationmetadata" Target="metadata"/><Relationship Id="rId1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7" name="Google Shape;2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6&quot; x 48&quot; Poster">
  <p:cSld name="36&quot; x 48&quot; Poster">
    <p:spTree>
      <p:nvGrpSpPr>
        <p:cNvPr id="1" name="Shape 6"/>
        <p:cNvGrpSpPr/>
        <p:nvPr/>
      </p:nvGrpSpPr>
      <p:grpSpPr>
        <a:xfrm>
          <a:off x="0" y="0"/>
          <a:ext cx="0" cy="0"/>
          <a:chOff x="0" y="0"/>
          <a:chExt cx="0" cy="0"/>
        </a:xfrm>
      </p:grpSpPr>
      <p:sp>
        <p:nvSpPr>
          <p:cNvPr id="7" name="Google Shape;7;p3"/>
          <p:cNvSpPr txBox="1">
            <a:spLocks noGrp="1"/>
          </p:cNvSpPr>
          <p:nvPr>
            <p:ph type="title"/>
          </p:nvPr>
        </p:nvSpPr>
        <p:spPr>
          <a:xfrm>
            <a:off x="696687" y="609600"/>
            <a:ext cx="42497830" cy="3352800"/>
          </a:xfrm>
          <a:prstGeom prst="rect">
            <a:avLst/>
          </a:prstGeom>
          <a:solidFill>
            <a:srgbClr val="C4172F"/>
          </a:solidFill>
          <a:ln w="9525" cap="flat" cmpd="sng">
            <a:solidFill>
              <a:srgbClr val="C4172F"/>
            </a:solidFill>
            <a:prstDash val="solid"/>
            <a:round/>
            <a:headEnd type="none" w="sm" len="sm"/>
            <a:tailEnd type="none" w="sm" len="sm"/>
          </a:ln>
        </p:spPr>
        <p:txBody>
          <a:bodyPr spcFirstLastPara="1" wrap="square" lIns="91425" tIns="91425" rIns="91425" bIns="91425" anchor="ctr" anchorCtr="1">
            <a:noAutofit/>
          </a:bodyPr>
          <a:lstStyle>
            <a:lvl1pPr marR="0" lvl="0" algn="ctr" rtl="0">
              <a:lnSpc>
                <a:spcPct val="100000"/>
              </a:lnSpc>
              <a:spcBef>
                <a:spcPts val="0"/>
              </a:spcBef>
              <a:spcAft>
                <a:spcPts val="0"/>
              </a:spcAft>
              <a:buClr>
                <a:schemeClr val="lt1"/>
              </a:buClr>
              <a:buSzPts val="1400"/>
              <a:buFont typeface="Arial"/>
              <a:buNone/>
              <a:defRPr sz="62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9pPr>
          </a:lstStyle>
          <a:p>
            <a:endParaRPr/>
          </a:p>
        </p:txBody>
      </p:sp>
      <p:sp>
        <p:nvSpPr>
          <p:cNvPr id="8" name="Google Shape;8;p3"/>
          <p:cNvSpPr txBox="1">
            <a:spLocks noGrp="1"/>
          </p:cNvSpPr>
          <p:nvPr>
            <p:ph type="body" idx="1"/>
          </p:nvPr>
        </p:nvSpPr>
        <p:spPr>
          <a:xfrm>
            <a:off x="696687" y="4267200"/>
            <a:ext cx="13585370" cy="1066800"/>
          </a:xfrm>
          <a:prstGeom prst="rect">
            <a:avLst/>
          </a:prstGeom>
          <a:solidFill>
            <a:srgbClr val="C4172F"/>
          </a:solidFill>
          <a:ln w="9525" cap="flat" cmpd="sng">
            <a:solidFill>
              <a:srgbClr val="C4172F"/>
            </a:solidFill>
            <a:prstDash val="solid"/>
            <a:round/>
            <a:headEnd type="none" w="sm" len="sm"/>
            <a:tailEnd type="none" w="sm" len="sm"/>
          </a:ln>
        </p:spPr>
        <p:txBody>
          <a:bodyPr spcFirstLastPara="1" wrap="square" lIns="91425" tIns="91425" rIns="91425" bIns="91425" anchor="t" anchorCtr="0">
            <a:noAutofit/>
          </a:bodyPr>
          <a:lstStyle>
            <a:lvl1pPr marL="914400" marR="0" lvl="0" indent="-457200" algn="l" rtl="0">
              <a:lnSpc>
                <a:spcPct val="100000"/>
              </a:lnSpc>
              <a:spcBef>
                <a:spcPts val="840"/>
              </a:spcBef>
              <a:spcAft>
                <a:spcPts val="0"/>
              </a:spcAft>
              <a:buClr>
                <a:schemeClr val="lt1"/>
              </a:buClr>
              <a:buSzPts val="1400"/>
              <a:buFont typeface="Arial"/>
              <a:buNone/>
              <a:defRPr sz="4200" b="1" i="0" u="none" strike="noStrike" cap="none">
                <a:solidFill>
                  <a:schemeClr val="lt1"/>
                </a:solidFill>
                <a:latin typeface="Arial"/>
                <a:ea typeface="Arial"/>
                <a:cs typeface="Arial"/>
                <a:sym typeface="Arial"/>
              </a:defRPr>
            </a:lvl1pPr>
            <a:lvl2pPr marL="1828800" marR="0" lvl="1" indent="-1130300" algn="l" rtl="0">
              <a:lnSpc>
                <a:spcPct val="100000"/>
              </a:lnSpc>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L="2743200" marR="0" lvl="2" indent="-1028700" algn="l" rtl="0">
              <a:lnSpc>
                <a:spcPct val="100000"/>
              </a:lnSpc>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L="3657600" marR="0" lvl="3"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L="4572000" marR="0" lvl="4"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9" name="Google Shape;9;p3"/>
          <p:cNvSpPr txBox="1">
            <a:spLocks noGrp="1"/>
          </p:cNvSpPr>
          <p:nvPr>
            <p:ph type="body" idx="2"/>
          </p:nvPr>
        </p:nvSpPr>
        <p:spPr>
          <a:xfrm>
            <a:off x="696687" y="5638800"/>
            <a:ext cx="13585370" cy="8686800"/>
          </a:xfrm>
          <a:prstGeom prst="rect">
            <a:avLst/>
          </a:prstGeom>
          <a:noFill/>
          <a:ln>
            <a:noFill/>
          </a:ln>
        </p:spPr>
        <p:txBody>
          <a:bodyPr spcFirstLastPara="1" wrap="square" lIns="91425" tIns="91425" rIns="91425" bIns="91425" anchor="t" anchorCtr="0">
            <a:noAutofit/>
          </a:bodyPr>
          <a:lstStyle>
            <a:lvl1pPr marL="914400" marR="0" lvl="0" indent="-45720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1pPr>
            <a:lvl2pPr marL="1828800" marR="0" lvl="1" indent="-45720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2pPr>
            <a:lvl3pPr marL="2743200" marR="0" lvl="2" indent="-45720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3pPr>
            <a:lvl4pPr marL="3657600" marR="0" lvl="3"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4pPr>
            <a:lvl5pPr marL="4572000" marR="0" lvl="4"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0" name="Google Shape;10;p3"/>
          <p:cNvSpPr txBox="1">
            <a:spLocks noGrp="1"/>
          </p:cNvSpPr>
          <p:nvPr>
            <p:ph type="body" idx="3"/>
          </p:nvPr>
        </p:nvSpPr>
        <p:spPr>
          <a:xfrm>
            <a:off x="696687" y="14630400"/>
            <a:ext cx="13585370" cy="1066800"/>
          </a:xfrm>
          <a:prstGeom prst="rect">
            <a:avLst/>
          </a:prstGeom>
          <a:solidFill>
            <a:srgbClr val="C4172F"/>
          </a:solidFill>
          <a:ln w="9525" cap="flat" cmpd="sng">
            <a:solidFill>
              <a:srgbClr val="C4172F"/>
            </a:solidFill>
            <a:prstDash val="solid"/>
            <a:round/>
            <a:headEnd type="none" w="sm" len="sm"/>
            <a:tailEnd type="none" w="sm" len="sm"/>
          </a:ln>
        </p:spPr>
        <p:txBody>
          <a:bodyPr spcFirstLastPara="1" wrap="square" lIns="91425" tIns="91425" rIns="91425" bIns="91425" anchor="t" anchorCtr="0">
            <a:noAutofit/>
          </a:bodyPr>
          <a:lstStyle>
            <a:lvl1pPr marL="914400" marR="0" lvl="0" indent="-457200" algn="l" rtl="0">
              <a:lnSpc>
                <a:spcPct val="100000"/>
              </a:lnSpc>
              <a:spcBef>
                <a:spcPts val="840"/>
              </a:spcBef>
              <a:spcAft>
                <a:spcPts val="0"/>
              </a:spcAft>
              <a:buClr>
                <a:schemeClr val="lt1"/>
              </a:buClr>
              <a:buSzPts val="1400"/>
              <a:buFont typeface="Arial"/>
              <a:buNone/>
              <a:defRPr sz="4200" b="1" i="0" u="none" strike="noStrike" cap="none">
                <a:solidFill>
                  <a:schemeClr val="lt1"/>
                </a:solidFill>
                <a:latin typeface="Arial"/>
                <a:ea typeface="Arial"/>
                <a:cs typeface="Arial"/>
                <a:sym typeface="Arial"/>
              </a:defRPr>
            </a:lvl1pPr>
            <a:lvl2pPr marL="1828800" marR="0" lvl="1" indent="-1130300" algn="l" rtl="0">
              <a:lnSpc>
                <a:spcPct val="100000"/>
              </a:lnSpc>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L="2743200" marR="0" lvl="2" indent="-1028700" algn="l" rtl="0">
              <a:lnSpc>
                <a:spcPct val="100000"/>
              </a:lnSpc>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L="3657600" marR="0" lvl="3"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L="4572000" marR="0" lvl="4"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1" name="Google Shape;11;p3"/>
          <p:cNvSpPr txBox="1">
            <a:spLocks noGrp="1"/>
          </p:cNvSpPr>
          <p:nvPr>
            <p:ph type="body" idx="4"/>
          </p:nvPr>
        </p:nvSpPr>
        <p:spPr>
          <a:xfrm>
            <a:off x="696687" y="16002000"/>
            <a:ext cx="13585370" cy="7315200"/>
          </a:xfrm>
          <a:prstGeom prst="rect">
            <a:avLst/>
          </a:prstGeom>
          <a:noFill/>
          <a:ln>
            <a:noFill/>
          </a:ln>
        </p:spPr>
        <p:txBody>
          <a:bodyPr spcFirstLastPara="1" wrap="square" lIns="91425" tIns="91425" rIns="91425" bIns="91425" anchor="t" anchorCtr="0">
            <a:noAutofit/>
          </a:bodyPr>
          <a:lstStyle>
            <a:lvl1pPr marL="914400" marR="0" lvl="0" indent="-45720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1pPr>
            <a:lvl2pPr marL="1828800" marR="0" lvl="1"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2pPr>
            <a:lvl3pPr marL="2743200" marR="0" lvl="2"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3pPr>
            <a:lvl4pPr marL="3657600" marR="0" lvl="3"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4pPr>
            <a:lvl5pPr marL="4572000" marR="0" lvl="4"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3"/>
          <p:cNvSpPr txBox="1">
            <a:spLocks noGrp="1"/>
          </p:cNvSpPr>
          <p:nvPr>
            <p:ph type="body" idx="5"/>
          </p:nvPr>
        </p:nvSpPr>
        <p:spPr>
          <a:xfrm>
            <a:off x="696687" y="23622000"/>
            <a:ext cx="13585370" cy="1066800"/>
          </a:xfrm>
          <a:prstGeom prst="rect">
            <a:avLst/>
          </a:prstGeom>
          <a:solidFill>
            <a:srgbClr val="C4172F"/>
          </a:solidFill>
          <a:ln w="9525" cap="flat" cmpd="sng">
            <a:solidFill>
              <a:srgbClr val="C4172F"/>
            </a:solidFill>
            <a:prstDash val="solid"/>
            <a:round/>
            <a:headEnd type="none" w="sm" len="sm"/>
            <a:tailEnd type="none" w="sm" len="sm"/>
          </a:ln>
        </p:spPr>
        <p:txBody>
          <a:bodyPr spcFirstLastPara="1" wrap="square" lIns="91425" tIns="91425" rIns="91425" bIns="91425" anchor="t" anchorCtr="0">
            <a:noAutofit/>
          </a:bodyPr>
          <a:lstStyle>
            <a:lvl1pPr marL="914400" marR="0" lvl="0" indent="-457200" algn="l" rtl="0">
              <a:lnSpc>
                <a:spcPct val="100000"/>
              </a:lnSpc>
              <a:spcBef>
                <a:spcPts val="840"/>
              </a:spcBef>
              <a:spcAft>
                <a:spcPts val="0"/>
              </a:spcAft>
              <a:buClr>
                <a:schemeClr val="lt1"/>
              </a:buClr>
              <a:buSzPts val="1400"/>
              <a:buFont typeface="Arial"/>
              <a:buNone/>
              <a:defRPr sz="4200" b="1" i="0" u="none" strike="noStrike" cap="none">
                <a:solidFill>
                  <a:schemeClr val="lt1"/>
                </a:solidFill>
                <a:latin typeface="Arial"/>
                <a:ea typeface="Arial"/>
                <a:cs typeface="Arial"/>
                <a:sym typeface="Arial"/>
              </a:defRPr>
            </a:lvl1pPr>
            <a:lvl2pPr marL="1828800" marR="0" lvl="1" indent="-1130300" algn="l" rtl="0">
              <a:lnSpc>
                <a:spcPct val="100000"/>
              </a:lnSpc>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L="2743200" marR="0" lvl="2" indent="-1028700" algn="l" rtl="0">
              <a:lnSpc>
                <a:spcPct val="100000"/>
              </a:lnSpc>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L="3657600" marR="0" lvl="3"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L="4572000" marR="0" lvl="4"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3"/>
          <p:cNvSpPr txBox="1">
            <a:spLocks noGrp="1"/>
          </p:cNvSpPr>
          <p:nvPr>
            <p:ph type="body" idx="6"/>
          </p:nvPr>
        </p:nvSpPr>
        <p:spPr>
          <a:xfrm>
            <a:off x="696687" y="24993600"/>
            <a:ext cx="13585370" cy="7315200"/>
          </a:xfrm>
          <a:prstGeom prst="rect">
            <a:avLst/>
          </a:prstGeom>
          <a:noFill/>
          <a:ln>
            <a:noFill/>
          </a:ln>
        </p:spPr>
        <p:txBody>
          <a:bodyPr spcFirstLastPara="1" wrap="square" lIns="91425" tIns="91425" rIns="91425" bIns="91425" anchor="t" anchorCtr="0">
            <a:noAutofit/>
          </a:bodyPr>
          <a:lstStyle>
            <a:lvl1pPr marL="914400" marR="0" lvl="0" indent="-45720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1pPr>
            <a:lvl2pPr marL="1828800" marR="0" lvl="1"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2pPr>
            <a:lvl3pPr marL="2743200" marR="0" lvl="2"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3pPr>
            <a:lvl4pPr marL="3657600" marR="0" lvl="3"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4pPr>
            <a:lvl5pPr marL="4572000" marR="0" lvl="4"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3"/>
          <p:cNvSpPr txBox="1">
            <a:spLocks noGrp="1"/>
          </p:cNvSpPr>
          <p:nvPr>
            <p:ph type="body" idx="7"/>
          </p:nvPr>
        </p:nvSpPr>
        <p:spPr>
          <a:xfrm>
            <a:off x="15152917" y="4267200"/>
            <a:ext cx="13585370" cy="1066800"/>
          </a:xfrm>
          <a:prstGeom prst="rect">
            <a:avLst/>
          </a:prstGeom>
          <a:solidFill>
            <a:srgbClr val="C4172F"/>
          </a:solidFill>
          <a:ln w="9525" cap="flat" cmpd="sng">
            <a:solidFill>
              <a:srgbClr val="C4172F"/>
            </a:solidFill>
            <a:prstDash val="solid"/>
            <a:round/>
            <a:headEnd type="none" w="sm" len="sm"/>
            <a:tailEnd type="none" w="sm" len="sm"/>
          </a:ln>
        </p:spPr>
        <p:txBody>
          <a:bodyPr spcFirstLastPara="1" wrap="square" lIns="91425" tIns="91425" rIns="91425" bIns="91425" anchor="t" anchorCtr="0">
            <a:noAutofit/>
          </a:bodyPr>
          <a:lstStyle>
            <a:lvl1pPr marL="914400" marR="0" lvl="0" indent="-457200" algn="l" rtl="0">
              <a:lnSpc>
                <a:spcPct val="100000"/>
              </a:lnSpc>
              <a:spcBef>
                <a:spcPts val="840"/>
              </a:spcBef>
              <a:spcAft>
                <a:spcPts val="0"/>
              </a:spcAft>
              <a:buClr>
                <a:schemeClr val="lt1"/>
              </a:buClr>
              <a:buSzPts val="1400"/>
              <a:buFont typeface="Arial"/>
              <a:buNone/>
              <a:defRPr sz="4200" b="1" i="0" u="none" strike="noStrike" cap="none">
                <a:solidFill>
                  <a:schemeClr val="lt1"/>
                </a:solidFill>
                <a:latin typeface="Arial"/>
                <a:ea typeface="Arial"/>
                <a:cs typeface="Arial"/>
                <a:sym typeface="Arial"/>
              </a:defRPr>
            </a:lvl1pPr>
            <a:lvl2pPr marL="1828800" marR="0" lvl="1" indent="-1130300" algn="l" rtl="0">
              <a:lnSpc>
                <a:spcPct val="100000"/>
              </a:lnSpc>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L="2743200" marR="0" lvl="2" indent="-1028700" algn="l" rtl="0">
              <a:lnSpc>
                <a:spcPct val="100000"/>
              </a:lnSpc>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L="3657600" marR="0" lvl="3"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L="4572000" marR="0" lvl="4"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3"/>
          <p:cNvSpPr txBox="1">
            <a:spLocks noGrp="1"/>
          </p:cNvSpPr>
          <p:nvPr>
            <p:ph type="body" idx="8"/>
          </p:nvPr>
        </p:nvSpPr>
        <p:spPr>
          <a:xfrm>
            <a:off x="29609145" y="24993600"/>
            <a:ext cx="13585370" cy="7315200"/>
          </a:xfrm>
          <a:prstGeom prst="rect">
            <a:avLst/>
          </a:prstGeom>
          <a:noFill/>
          <a:ln>
            <a:noFill/>
          </a:ln>
        </p:spPr>
        <p:txBody>
          <a:bodyPr spcFirstLastPara="1" wrap="square" lIns="91425" tIns="91425" rIns="91425" bIns="91425" anchor="t" anchorCtr="0">
            <a:noAutofit/>
          </a:bodyPr>
          <a:lstStyle>
            <a:lvl1pPr marL="914400" marR="0" lvl="0"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1pPr>
            <a:lvl2pPr marL="1828800" marR="0" lvl="1"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2pPr>
            <a:lvl3pPr marL="2743200" marR="0" lvl="2"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3pPr>
            <a:lvl4pPr marL="3657600" marR="0" lvl="3"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4pPr>
            <a:lvl5pPr marL="4572000" marR="0" lvl="4"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3"/>
          <p:cNvSpPr txBox="1">
            <a:spLocks noGrp="1"/>
          </p:cNvSpPr>
          <p:nvPr>
            <p:ph type="body" idx="9"/>
          </p:nvPr>
        </p:nvSpPr>
        <p:spPr>
          <a:xfrm>
            <a:off x="29609145" y="4267200"/>
            <a:ext cx="13585370" cy="1066800"/>
          </a:xfrm>
          <a:prstGeom prst="rect">
            <a:avLst/>
          </a:prstGeom>
          <a:solidFill>
            <a:srgbClr val="C4172F"/>
          </a:solidFill>
          <a:ln w="9525" cap="flat" cmpd="sng">
            <a:solidFill>
              <a:srgbClr val="C4172F"/>
            </a:solidFill>
            <a:prstDash val="solid"/>
            <a:round/>
            <a:headEnd type="none" w="sm" len="sm"/>
            <a:tailEnd type="none" w="sm" len="sm"/>
          </a:ln>
        </p:spPr>
        <p:txBody>
          <a:bodyPr spcFirstLastPara="1" wrap="square" lIns="91425" tIns="91425" rIns="91425" bIns="91425" anchor="t" anchorCtr="0">
            <a:noAutofit/>
          </a:bodyPr>
          <a:lstStyle>
            <a:lvl1pPr marL="914400" marR="0" lvl="0" indent="-457200" algn="l" rtl="0">
              <a:lnSpc>
                <a:spcPct val="100000"/>
              </a:lnSpc>
              <a:spcBef>
                <a:spcPts val="840"/>
              </a:spcBef>
              <a:spcAft>
                <a:spcPts val="0"/>
              </a:spcAft>
              <a:buClr>
                <a:schemeClr val="lt1"/>
              </a:buClr>
              <a:buSzPts val="1400"/>
              <a:buFont typeface="Arial"/>
              <a:buNone/>
              <a:defRPr sz="4200" b="1" i="0" u="none" strike="noStrike" cap="none">
                <a:solidFill>
                  <a:schemeClr val="lt1"/>
                </a:solidFill>
                <a:latin typeface="Arial"/>
                <a:ea typeface="Arial"/>
                <a:cs typeface="Arial"/>
                <a:sym typeface="Arial"/>
              </a:defRPr>
            </a:lvl1pPr>
            <a:lvl2pPr marL="1828800" marR="0" lvl="1" indent="-1130300" algn="l" rtl="0">
              <a:lnSpc>
                <a:spcPct val="100000"/>
              </a:lnSpc>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L="2743200" marR="0" lvl="2" indent="-1028700" algn="l" rtl="0">
              <a:lnSpc>
                <a:spcPct val="100000"/>
              </a:lnSpc>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L="3657600" marR="0" lvl="3"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L="4572000" marR="0" lvl="4"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3"/>
          <p:cNvSpPr txBox="1">
            <a:spLocks noGrp="1"/>
          </p:cNvSpPr>
          <p:nvPr>
            <p:ph type="body" idx="13"/>
          </p:nvPr>
        </p:nvSpPr>
        <p:spPr>
          <a:xfrm>
            <a:off x="29609145" y="5638800"/>
            <a:ext cx="13585370" cy="17678400"/>
          </a:xfrm>
          <a:prstGeom prst="rect">
            <a:avLst/>
          </a:prstGeom>
          <a:noFill/>
          <a:ln>
            <a:noFill/>
          </a:ln>
        </p:spPr>
        <p:txBody>
          <a:bodyPr spcFirstLastPara="1" wrap="square" lIns="91425" tIns="91425" rIns="91425" bIns="91425" anchor="t" anchorCtr="0">
            <a:noAutofit/>
          </a:bodyPr>
          <a:lstStyle>
            <a:lvl1pPr marL="914400" marR="0" lvl="0"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1pPr>
            <a:lvl2pPr marL="1828800" marR="0" lvl="1"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2pPr>
            <a:lvl3pPr marL="2743200" marR="0" lvl="2"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3pPr>
            <a:lvl4pPr marL="3657600" marR="0" lvl="3"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4pPr>
            <a:lvl5pPr marL="4572000" marR="0" lvl="4"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8" name="Google Shape;18;p3"/>
          <p:cNvSpPr txBox="1">
            <a:spLocks noGrp="1"/>
          </p:cNvSpPr>
          <p:nvPr>
            <p:ph type="body" idx="14"/>
          </p:nvPr>
        </p:nvSpPr>
        <p:spPr>
          <a:xfrm>
            <a:off x="29609145" y="23622000"/>
            <a:ext cx="13585370" cy="1066800"/>
          </a:xfrm>
          <a:prstGeom prst="rect">
            <a:avLst/>
          </a:prstGeom>
          <a:solidFill>
            <a:srgbClr val="C4172F"/>
          </a:solidFill>
          <a:ln w="9525" cap="flat" cmpd="sng">
            <a:solidFill>
              <a:srgbClr val="C4172F"/>
            </a:solidFill>
            <a:prstDash val="solid"/>
            <a:round/>
            <a:headEnd type="none" w="sm" len="sm"/>
            <a:tailEnd type="none" w="sm" len="sm"/>
          </a:ln>
        </p:spPr>
        <p:txBody>
          <a:bodyPr spcFirstLastPara="1" wrap="square" lIns="91425" tIns="91425" rIns="91425" bIns="91425" anchor="t" anchorCtr="0">
            <a:noAutofit/>
          </a:bodyPr>
          <a:lstStyle>
            <a:lvl1pPr marL="914400" marR="0" lvl="0" indent="-457200" algn="l" rtl="0">
              <a:lnSpc>
                <a:spcPct val="100000"/>
              </a:lnSpc>
              <a:spcBef>
                <a:spcPts val="840"/>
              </a:spcBef>
              <a:spcAft>
                <a:spcPts val="0"/>
              </a:spcAft>
              <a:buClr>
                <a:schemeClr val="lt1"/>
              </a:buClr>
              <a:buSzPts val="1400"/>
              <a:buFont typeface="Arial"/>
              <a:buNone/>
              <a:defRPr sz="4200" b="1" i="0" u="none" strike="noStrike" cap="none">
                <a:solidFill>
                  <a:schemeClr val="lt1"/>
                </a:solidFill>
                <a:latin typeface="Arial"/>
                <a:ea typeface="Arial"/>
                <a:cs typeface="Arial"/>
                <a:sym typeface="Arial"/>
              </a:defRPr>
            </a:lvl1pPr>
            <a:lvl2pPr marL="1828800" marR="0" lvl="1" indent="-1130300" algn="l" rtl="0">
              <a:lnSpc>
                <a:spcPct val="100000"/>
              </a:lnSpc>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L="2743200" marR="0" lvl="2" indent="-1028700" algn="l" rtl="0">
              <a:lnSpc>
                <a:spcPct val="100000"/>
              </a:lnSpc>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L="3657600" marR="0" lvl="3"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L="4572000" marR="0" lvl="4"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9" name="Google Shape;19;p3"/>
          <p:cNvSpPr txBox="1">
            <a:spLocks noGrp="1"/>
          </p:cNvSpPr>
          <p:nvPr>
            <p:ph type="body" idx="15"/>
          </p:nvPr>
        </p:nvSpPr>
        <p:spPr>
          <a:xfrm>
            <a:off x="15152917" y="5638801"/>
            <a:ext cx="13585370" cy="26670002"/>
          </a:xfrm>
          <a:prstGeom prst="rect">
            <a:avLst/>
          </a:prstGeom>
          <a:noFill/>
          <a:ln>
            <a:noFill/>
          </a:ln>
        </p:spPr>
        <p:txBody>
          <a:bodyPr spcFirstLastPara="1" wrap="square" lIns="91425" tIns="91425" rIns="91425" bIns="91425" anchor="t" anchorCtr="0">
            <a:noAutofit/>
          </a:bodyPr>
          <a:lstStyle>
            <a:lvl1pPr marL="914400" marR="0" lvl="0" indent="-45720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1pPr>
            <a:lvl2pPr marL="1828800" marR="0" lvl="1" indent="-45720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2pPr>
            <a:lvl3pPr marL="2743200" marR="0" lvl="2"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3pPr>
            <a:lvl4pPr marL="3657600" marR="0" lvl="3"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4pPr>
            <a:lvl5pPr marL="4572000" marR="0" lvl="4"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20" name="Google Shape;20;p3"/>
          <p:cNvSpPr>
            <a:spLocks noGrp="1"/>
          </p:cNvSpPr>
          <p:nvPr>
            <p:ph type="pic" idx="16"/>
          </p:nvPr>
        </p:nvSpPr>
        <p:spPr>
          <a:xfrm>
            <a:off x="1219205" y="914400"/>
            <a:ext cx="3135086" cy="2743200"/>
          </a:xfrm>
          <a:prstGeom prst="rect">
            <a:avLst/>
          </a:prstGeom>
          <a:solidFill>
            <a:schemeClr val="lt1"/>
          </a:solidFill>
          <a:ln>
            <a:noFill/>
          </a:ln>
        </p:spPr>
      </p:sp>
      <p:sp>
        <p:nvSpPr>
          <p:cNvPr id="21" name="Google Shape;21;p3"/>
          <p:cNvSpPr>
            <a:spLocks noGrp="1"/>
          </p:cNvSpPr>
          <p:nvPr>
            <p:ph type="pic" idx="17"/>
          </p:nvPr>
        </p:nvSpPr>
        <p:spPr>
          <a:xfrm>
            <a:off x="39711091" y="914400"/>
            <a:ext cx="3135086" cy="2743200"/>
          </a:xfrm>
          <a:prstGeom prst="rect">
            <a:avLst/>
          </a:prstGeom>
          <a:solidFill>
            <a:schemeClr val="lt1"/>
          </a:solidFill>
          <a:ln>
            <a:noFill/>
          </a:ln>
        </p:spPr>
      </p:sp>
      <p:sp>
        <p:nvSpPr>
          <p:cNvPr id="22" name="Google Shape;22;p3"/>
          <p:cNvSpPr>
            <a:spLocks noGrp="1"/>
          </p:cNvSpPr>
          <p:nvPr>
            <p:ph type="chart" idx="18"/>
          </p:nvPr>
        </p:nvSpPr>
        <p:spPr>
          <a:xfrm>
            <a:off x="16197949" y="16154400"/>
            <a:ext cx="11495314" cy="6705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23" name="Google Shape;23;p3"/>
          <p:cNvSpPr>
            <a:spLocks noGrp="1"/>
          </p:cNvSpPr>
          <p:nvPr>
            <p:ph type="chart" idx="19"/>
          </p:nvPr>
        </p:nvSpPr>
        <p:spPr>
          <a:xfrm>
            <a:off x="16197949" y="24536400"/>
            <a:ext cx="11495314" cy="6705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pic>
        <p:nvPicPr>
          <p:cNvPr id="24" name="Google Shape;24;p3" descr="Logo.jpg"/>
          <p:cNvPicPr preferRelativeResize="0"/>
          <p:nvPr/>
        </p:nvPicPr>
        <p:blipFill rotWithShape="1">
          <a:blip r:embed="rId2">
            <a:alphaModFix/>
          </a:blip>
          <a:srcRect/>
          <a:stretch/>
        </p:blipFill>
        <p:spPr>
          <a:xfrm>
            <a:off x="40538400" y="32416772"/>
            <a:ext cx="2743200" cy="43891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28"/>
        <p:cNvGrpSpPr/>
        <p:nvPr/>
      </p:nvGrpSpPr>
      <p:grpSpPr>
        <a:xfrm>
          <a:off x="0" y="0"/>
          <a:ext cx="0" cy="0"/>
          <a:chOff x="0" y="0"/>
          <a:chExt cx="0" cy="0"/>
        </a:xfrm>
      </p:grpSpPr>
      <p:sp>
        <p:nvSpPr>
          <p:cNvPr id="29" name="Google Shape;29;p1"/>
          <p:cNvSpPr txBox="1">
            <a:spLocks noGrp="1"/>
          </p:cNvSpPr>
          <p:nvPr>
            <p:ph type="title"/>
          </p:nvPr>
        </p:nvSpPr>
        <p:spPr>
          <a:xfrm>
            <a:off x="696686" y="609600"/>
            <a:ext cx="42498000" cy="3352800"/>
          </a:xfrm>
          <a:prstGeom prst="rect">
            <a:avLst/>
          </a:prstGeom>
          <a:solidFill>
            <a:schemeClr val="accent4"/>
          </a:solidFill>
          <a:ln w="9525" cap="flat" cmpd="sng">
            <a:solidFill>
              <a:srgbClr val="09306B"/>
            </a:solidFill>
            <a:prstDash val="solid"/>
            <a:round/>
            <a:headEnd type="none" w="sm" len="sm"/>
            <a:tailEnd type="none" w="sm" len="sm"/>
          </a:ln>
        </p:spPr>
        <p:txBody>
          <a:bodyPr spcFirstLastPara="1" wrap="square" lIns="156700" tIns="78350" rIns="156700" bIns="78350" anchor="ctr" anchorCtr="1">
            <a:noAutofit/>
          </a:bodyPr>
          <a:lstStyle/>
          <a:p>
            <a:r>
              <a:rPr lang="en-US" sz="6400" b="0">
                <a:solidFill>
                  <a:schemeClr val="dk1"/>
                </a:solidFill>
                <a:latin typeface="Lexend SemiBold"/>
                <a:ea typeface="Lexend SemiBold"/>
                <a:cs typeface="Lexend SemiBold"/>
              </a:rPr>
              <a:t>Heat Islands Been Fakin' Me Out: How Heat Islands Effect Low-Income Communities</a:t>
            </a:r>
          </a:p>
          <a:p>
            <a:r>
              <a:rPr lang="en-US" sz="6400" b="0">
                <a:solidFill>
                  <a:schemeClr val="dk1"/>
                </a:solidFill>
                <a:latin typeface="Lexend SemiBold"/>
                <a:ea typeface="Lexend SemiBold"/>
                <a:cs typeface="Lexend SemiBold"/>
                <a:sym typeface="Lexend SemiBold"/>
              </a:rPr>
              <a:t>Catalina Sanchez-Toloza</a:t>
            </a:r>
            <a:endParaRPr lang="en-US" sz="6400" b="0">
              <a:solidFill>
                <a:schemeClr val="dk1"/>
              </a:solidFill>
              <a:latin typeface="Lexend SemiBold"/>
              <a:ea typeface="Lexend SemiBold"/>
              <a:cs typeface="Lexend SemiBold"/>
            </a:endParaRPr>
          </a:p>
          <a:p>
            <a:r>
              <a:rPr lang="en-US" sz="6400" b="0">
                <a:solidFill>
                  <a:schemeClr val="dk1"/>
                </a:solidFill>
                <a:latin typeface="Lexend SemiBold"/>
                <a:ea typeface="Lexend SemiBold"/>
                <a:cs typeface="Lexend SemiBold"/>
              </a:rPr>
              <a:t>City of Medicine Academy</a:t>
            </a:r>
          </a:p>
        </p:txBody>
      </p:sp>
      <p:sp>
        <p:nvSpPr>
          <p:cNvPr id="30" name="Google Shape;30;p1"/>
          <p:cNvSpPr txBox="1">
            <a:spLocks noGrp="1"/>
          </p:cNvSpPr>
          <p:nvPr>
            <p:ph type="body" idx="1"/>
          </p:nvPr>
        </p:nvSpPr>
        <p:spPr>
          <a:xfrm>
            <a:off x="696687" y="4267200"/>
            <a:ext cx="13585370" cy="1066800"/>
          </a:xfrm>
          <a:prstGeom prst="rect">
            <a:avLst/>
          </a:prstGeom>
          <a:solidFill>
            <a:srgbClr val="9BBB59"/>
          </a:solidFill>
          <a:ln w="9525" cap="flat" cmpd="sng">
            <a:solidFill>
              <a:srgbClr val="09306B"/>
            </a:solidFill>
            <a:prstDash val="solid"/>
            <a:round/>
            <a:headEnd type="none" w="sm" len="sm"/>
            <a:tailEnd type="none" w="sm" len="sm"/>
          </a:ln>
        </p:spPr>
        <p:txBody>
          <a:bodyPr spcFirstLastPara="1" wrap="square" lIns="156700" tIns="78350" rIns="156700" bIns="78350" anchor="t" anchorCtr="0">
            <a:noAutofit/>
          </a:bodyPr>
          <a:lstStyle/>
          <a:p>
            <a:pPr marL="0" indent="0" algn="ctr">
              <a:spcBef>
                <a:spcPts val="0"/>
              </a:spcBef>
            </a:pPr>
            <a:r>
              <a:rPr lang="en-US" sz="6000" b="0">
                <a:latin typeface="Lexend SemiBold"/>
                <a:ea typeface="Lexend SemiBold"/>
                <a:cs typeface="Lexend SemiBold"/>
                <a:sym typeface="Lexend SemiBold"/>
              </a:rPr>
              <a:t>  </a:t>
            </a:r>
            <a:r>
              <a:rPr lang="en-US" sz="6000" b="0">
                <a:solidFill>
                  <a:schemeClr val="dk1"/>
                </a:solidFill>
                <a:latin typeface="Lexend SemiBold"/>
                <a:ea typeface="Lexend SemiBold"/>
                <a:cs typeface="Lexend SemiBold"/>
                <a:sym typeface="Lexend SemiBold"/>
              </a:rPr>
              <a:t>Introduction</a:t>
            </a:r>
            <a:endParaRPr sz="6000" b="0">
              <a:solidFill>
                <a:schemeClr val="dk1"/>
              </a:solidFill>
              <a:latin typeface="Lexend SemiBold"/>
              <a:ea typeface="Lexend SemiBold"/>
              <a:cs typeface="Lexend SemiBold"/>
              <a:sym typeface="Lexend SemiBold"/>
            </a:endParaRPr>
          </a:p>
        </p:txBody>
      </p:sp>
      <p:sp>
        <p:nvSpPr>
          <p:cNvPr id="31" name="Google Shape;31;p1"/>
          <p:cNvSpPr txBox="1">
            <a:spLocks noGrp="1"/>
          </p:cNvSpPr>
          <p:nvPr>
            <p:ph type="body" idx="2"/>
          </p:nvPr>
        </p:nvSpPr>
        <p:spPr>
          <a:xfrm>
            <a:off x="704267" y="5384233"/>
            <a:ext cx="13998934" cy="13658850"/>
          </a:xfrm>
          <a:prstGeom prst="rect">
            <a:avLst/>
          </a:prstGeom>
          <a:noFill/>
          <a:ln>
            <a:noFill/>
          </a:ln>
        </p:spPr>
        <p:txBody>
          <a:bodyPr spcFirstLastPara="1" wrap="square" lIns="156700" tIns="78350" rIns="156700" bIns="78350" anchor="t" anchorCtr="0">
            <a:noAutofit/>
          </a:bodyPr>
          <a:lstStyle/>
          <a:p>
            <a:pPr marL="0" indent="0">
              <a:spcBef>
                <a:spcPts val="2400"/>
              </a:spcBef>
              <a:buSzPts val="1100"/>
            </a:pPr>
            <a:r>
              <a:rPr lang="en-US" sz="3600" dirty="0">
                <a:cs typeface="Arial"/>
              </a:rPr>
              <a:t>A large portion of the US population, mainly low-income communities of color, reside in heat islands, which occur when the concrete, asphalt, and buildings absorb sunlight during the day and emit it at night, resulting in higher temperatures compared to other areas. This constant heat can have detrimental impacts on the physical and mental well-being of the individuals residing in these areas.</a:t>
            </a:r>
            <a:endParaRPr lang="en-US" sz="3600" dirty="0"/>
          </a:p>
          <a:p>
            <a:pPr marL="0" indent="0">
              <a:spcBef>
                <a:spcPts val="0"/>
              </a:spcBef>
            </a:pPr>
            <a:endParaRPr lang="en-US" sz="3600" dirty="0"/>
          </a:p>
          <a:p>
            <a:pPr marL="0" indent="0">
              <a:spcBef>
                <a:spcPts val="0"/>
              </a:spcBef>
            </a:pPr>
            <a:r>
              <a:rPr lang="en-US" sz="3600" b="1" dirty="0"/>
              <a:t>Research Question:</a:t>
            </a:r>
            <a:r>
              <a:rPr lang="en-US" sz="3600" dirty="0"/>
              <a:t> How do heat islands in the US impact the physical and mental wellness of low-income families and minorities?</a:t>
            </a:r>
          </a:p>
          <a:p>
            <a:pPr marL="0" indent="0">
              <a:spcBef>
                <a:spcPts val="0"/>
              </a:spcBef>
            </a:pPr>
            <a:endParaRPr lang="en-US" sz="3600" dirty="0"/>
          </a:p>
          <a:p>
            <a:pPr marL="0" indent="0">
              <a:spcBef>
                <a:spcPts val="0"/>
              </a:spcBef>
            </a:pPr>
            <a:r>
              <a:rPr lang="en-US" sz="3600" b="1" dirty="0"/>
              <a:t>Thesis Statement: </a:t>
            </a:r>
            <a:r>
              <a:rPr lang="en-US" sz="3600" dirty="0"/>
              <a:t>Heat islands occur at a higher rate in low-income communities of color and this can lead to health problems such as heat-related illnesses, respiratory difficulties, and fatalities.</a:t>
            </a:r>
          </a:p>
          <a:p>
            <a:pPr marL="0" indent="0">
              <a:spcBef>
                <a:spcPts val="0"/>
              </a:spcBef>
            </a:pPr>
            <a:endParaRPr lang="en-US" sz="3600" dirty="0"/>
          </a:p>
          <a:p>
            <a:pPr marL="0" indent="0">
              <a:spcBef>
                <a:spcPts val="0"/>
              </a:spcBef>
            </a:pPr>
            <a:r>
              <a:rPr lang="en-US" sz="3600" b="1" dirty="0"/>
              <a:t>Methodology: </a:t>
            </a:r>
            <a:r>
              <a:rPr lang="en-US" sz="3600" dirty="0"/>
              <a:t>I selected this subject after learning about it</a:t>
            </a:r>
            <a:br>
              <a:rPr lang="en-US" sz="3600" dirty="0"/>
            </a:br>
            <a:r>
              <a:rPr lang="en-US" sz="3600" dirty="0"/>
              <a:t>in class and realizing it is a significant issue in many areas</a:t>
            </a:r>
            <a:br>
              <a:rPr lang="en-US" sz="3600" dirty="0"/>
            </a:br>
            <a:r>
              <a:rPr lang="en-US" sz="3600" dirty="0"/>
              <a:t>of Durham. Intrigued, I decided to delve deeper into the</a:t>
            </a:r>
            <a:br>
              <a:rPr lang="en-US" sz="3600" dirty="0"/>
            </a:br>
            <a:r>
              <a:rPr lang="en-US" sz="3600" dirty="0"/>
              <a:t>topic to understand why it is such a major problem. To</a:t>
            </a:r>
            <a:br>
              <a:rPr lang="en-US" sz="3600" dirty="0"/>
            </a:br>
            <a:r>
              <a:rPr lang="en-US" sz="3600" dirty="0"/>
              <a:t>conduct my research, I used Google Scholar and</a:t>
            </a:r>
            <a:br>
              <a:rPr lang="en-US" sz="3600" dirty="0"/>
            </a:br>
            <a:r>
              <a:rPr lang="en-US" sz="3600" dirty="0"/>
              <a:t>government documents are available online. I came across</a:t>
            </a:r>
            <a:br>
              <a:rPr lang="en-US" sz="3600" dirty="0"/>
            </a:br>
            <a:r>
              <a:rPr lang="en-US" sz="3600" dirty="0"/>
              <a:t>articles discussing heat islands, the correlation between heat</a:t>
            </a:r>
            <a:br>
              <a:rPr lang="en-US" sz="3600" dirty="0"/>
            </a:br>
            <a:r>
              <a:rPr lang="en-US" sz="3600" dirty="0"/>
              <a:t>and fatalities, and the impact of heat islands on individuals'</a:t>
            </a:r>
            <a:br>
              <a:rPr lang="en-US" sz="3600" dirty="0"/>
            </a:br>
            <a:r>
              <a:rPr lang="en-US" sz="3600" dirty="0"/>
              <a:t>physical and mental well-being.</a:t>
            </a:r>
            <a:endParaRPr lang="en-US" dirty="0"/>
          </a:p>
        </p:txBody>
      </p:sp>
      <p:sp>
        <p:nvSpPr>
          <p:cNvPr id="32" name="Google Shape;32;p1"/>
          <p:cNvSpPr txBox="1">
            <a:spLocks noGrp="1"/>
          </p:cNvSpPr>
          <p:nvPr>
            <p:ph type="body" idx="3"/>
          </p:nvPr>
        </p:nvSpPr>
        <p:spPr>
          <a:xfrm>
            <a:off x="642411" y="19271165"/>
            <a:ext cx="13585200" cy="1066800"/>
          </a:xfrm>
          <a:prstGeom prst="rect">
            <a:avLst/>
          </a:prstGeom>
          <a:solidFill>
            <a:srgbClr val="9BBB59"/>
          </a:solidFill>
          <a:ln w="9525" cap="flat" cmpd="sng">
            <a:solidFill>
              <a:srgbClr val="09306B"/>
            </a:solidFill>
            <a:prstDash val="solid"/>
            <a:round/>
            <a:headEnd type="none" w="sm" len="sm"/>
            <a:tailEnd type="none" w="sm" len="sm"/>
          </a:ln>
        </p:spPr>
        <p:txBody>
          <a:bodyPr spcFirstLastPara="1" wrap="square" lIns="156700" tIns="78350" rIns="156700" bIns="78350" anchor="t" anchorCtr="0">
            <a:noAutofit/>
          </a:bodyPr>
          <a:lstStyle/>
          <a:p>
            <a:pPr marL="3657600" indent="914400">
              <a:spcBef>
                <a:spcPts val="0"/>
              </a:spcBef>
            </a:pPr>
            <a:r>
              <a:rPr lang="en-US" sz="6400" b="0" dirty="0">
                <a:solidFill>
                  <a:schemeClr val="dk1"/>
                </a:solidFill>
                <a:latin typeface="Lexend Medium"/>
                <a:ea typeface="Lexend Medium"/>
                <a:cs typeface="Lexend Medium"/>
                <a:sym typeface="Lexend Medium"/>
              </a:rPr>
              <a:t>Background</a:t>
            </a:r>
            <a:r>
              <a:rPr lang="en-US" sz="6400" dirty="0">
                <a:solidFill>
                  <a:schemeClr val="dk1"/>
                </a:solidFill>
                <a:latin typeface="Actor"/>
                <a:ea typeface="Actor"/>
                <a:cs typeface="Actor"/>
                <a:sym typeface="Actor"/>
              </a:rPr>
              <a:t> </a:t>
            </a:r>
            <a:endParaRPr sz="6400" dirty="0">
              <a:solidFill>
                <a:schemeClr val="dk1"/>
              </a:solidFill>
              <a:latin typeface="Actor"/>
              <a:ea typeface="Actor"/>
              <a:cs typeface="Actor"/>
              <a:sym typeface="Actor"/>
            </a:endParaRPr>
          </a:p>
        </p:txBody>
      </p:sp>
      <p:sp>
        <p:nvSpPr>
          <p:cNvPr id="33" name="Google Shape;33;p1"/>
          <p:cNvSpPr txBox="1">
            <a:spLocks noGrp="1"/>
          </p:cNvSpPr>
          <p:nvPr>
            <p:ph type="body" idx="4"/>
          </p:nvPr>
        </p:nvSpPr>
        <p:spPr>
          <a:xfrm>
            <a:off x="-146251" y="19995746"/>
            <a:ext cx="15613108" cy="15835800"/>
          </a:xfrm>
          <a:prstGeom prst="rect">
            <a:avLst/>
          </a:prstGeom>
          <a:noFill/>
          <a:ln>
            <a:noFill/>
          </a:ln>
        </p:spPr>
        <p:txBody>
          <a:bodyPr spcFirstLastPara="1" wrap="square" lIns="156700" tIns="78350" rIns="156700" bIns="78350" anchor="t" anchorCtr="0">
            <a:noAutofit/>
          </a:bodyPr>
          <a:lstStyle/>
          <a:p>
            <a:pPr marL="0" indent="0">
              <a:spcBef>
                <a:spcPts val="2400"/>
              </a:spcBef>
              <a:buSzPts val="1100"/>
            </a:pPr>
            <a:endParaRPr lang="en-US" sz="3600" dirty="0"/>
          </a:p>
          <a:p>
            <a:r>
              <a:rPr lang="en-US" sz="3600" dirty="0"/>
              <a:t>An </a:t>
            </a:r>
            <a:r>
              <a:rPr lang="en-US" sz="3600" b="1" dirty="0"/>
              <a:t>urban heat island</a:t>
            </a:r>
            <a:r>
              <a:rPr lang="en-US" sz="3600" dirty="0"/>
              <a:t> occurs when a city experiences much warmer temperatures than nearby rural areas. The difference in temperature between urban and less-developed rural areas has to do with how well the surfaces in each environment absorb and hold heat.</a:t>
            </a:r>
          </a:p>
          <a:p>
            <a:r>
              <a:rPr lang="en-US" sz="3600" dirty="0"/>
              <a:t>Urban heat islands are </a:t>
            </a:r>
            <a:r>
              <a:rPr lang="en-US" sz="3600" b="1" dirty="0"/>
              <a:t>metropolitan areas</a:t>
            </a:r>
            <a:r>
              <a:rPr lang="en-US" sz="3600" dirty="0"/>
              <a:t> that are hotter than their outlying regions, with the impacts felt most during summer months. About 85% of the U.S. population lives in metropolitan areas. Neighborhoods in a highly-developed city can experience peak temperatures that are </a:t>
            </a:r>
            <a:r>
              <a:rPr lang="en-US" sz="3600" b="1" dirty="0"/>
              <a:t>15°F to 20°F hotter</a:t>
            </a:r>
            <a:r>
              <a:rPr lang="en-US" sz="3600" dirty="0"/>
              <a:t> than nearby areas with more trees and less pavement (Climate Central 2023).</a:t>
            </a:r>
          </a:p>
          <a:p>
            <a:r>
              <a:rPr lang="en-US" sz="3600" dirty="0"/>
              <a:t>A recent nationwide study found that </a:t>
            </a:r>
            <a:r>
              <a:rPr lang="en-US" sz="3600" b="1" dirty="0"/>
              <a:t>94% of formerly redlined areas</a:t>
            </a:r>
            <a:r>
              <a:rPr lang="en-US" sz="3600" dirty="0"/>
              <a:t>, which remain mostly lower income communities of color, are exposed to higher temperatures than non-redlined, affluent areas. This is because these lower income communities typically lack green space and suffer most from urban heat islands (</a:t>
            </a:r>
            <a:r>
              <a:rPr lang="en-US" sz="3600" dirty="0" err="1"/>
              <a:t>Bannin</a:t>
            </a:r>
            <a:r>
              <a:rPr lang="en-US" sz="3600" dirty="0"/>
              <a:t> 2021).</a:t>
            </a:r>
            <a:endParaRPr sz="3600" dirty="0"/>
          </a:p>
          <a:p>
            <a:r>
              <a:rPr lang="en-US" sz="3600" b="1" dirty="0">
                <a:solidFill>
                  <a:srgbClr val="000000"/>
                </a:solidFill>
              </a:rPr>
              <a:t>Environmental justice</a:t>
            </a:r>
            <a:r>
              <a:rPr lang="en-US" sz="3600" dirty="0">
                <a:solidFill>
                  <a:srgbClr val="000000"/>
                </a:solidFill>
              </a:rPr>
              <a:t> is a movement that aims to tackle the unfair exposure of disadvantaged communities to harmful environmental factors, such as hazardous waste and resource extraction, without receiving any benefits. Environmental justice is based on the belief that all individuals, regardless of their race, color, national origin, or income, should receive fair and equal protection against environmental dangers and hazards.</a:t>
            </a:r>
            <a:endParaRPr lang="en-US" dirty="0"/>
          </a:p>
          <a:p>
            <a:endParaRPr lang="en-US" dirty="0">
              <a:solidFill>
                <a:srgbClr val="FFFFFF"/>
              </a:solidFill>
            </a:endParaRPr>
          </a:p>
          <a:p>
            <a:br>
              <a:rPr lang="en-US" dirty="0"/>
            </a:br>
            <a:endParaRPr dirty="0"/>
          </a:p>
          <a:p>
            <a:pPr marL="0" indent="0">
              <a:spcBef>
                <a:spcPts val="2400"/>
              </a:spcBef>
              <a:buSzPts val="1100"/>
            </a:pPr>
            <a:endParaRPr dirty="0">
              <a:latin typeface="Calibri"/>
              <a:ea typeface="Calibri"/>
              <a:cs typeface="Calibri"/>
              <a:sym typeface="Calibri"/>
            </a:endParaRPr>
          </a:p>
        </p:txBody>
      </p:sp>
      <p:sp>
        <p:nvSpPr>
          <p:cNvPr id="34" name="Google Shape;34;p1"/>
          <p:cNvSpPr txBox="1">
            <a:spLocks noGrp="1"/>
          </p:cNvSpPr>
          <p:nvPr>
            <p:ph type="body" idx="7"/>
          </p:nvPr>
        </p:nvSpPr>
        <p:spPr>
          <a:xfrm>
            <a:off x="15152917" y="4267200"/>
            <a:ext cx="13585370" cy="1066800"/>
          </a:xfrm>
          <a:prstGeom prst="rect">
            <a:avLst/>
          </a:prstGeom>
          <a:solidFill>
            <a:srgbClr val="9BBB59"/>
          </a:solidFill>
          <a:ln w="9525" cap="flat" cmpd="sng">
            <a:solidFill>
              <a:srgbClr val="09306B"/>
            </a:solidFill>
            <a:prstDash val="solid"/>
            <a:round/>
            <a:headEnd type="none" w="sm" len="sm"/>
            <a:tailEnd type="none" w="sm" len="sm"/>
          </a:ln>
        </p:spPr>
        <p:txBody>
          <a:bodyPr spcFirstLastPara="1" wrap="square" lIns="156700" tIns="78350" rIns="156700" bIns="78350" anchor="t" anchorCtr="0">
            <a:noAutofit/>
          </a:bodyPr>
          <a:lstStyle/>
          <a:p>
            <a:pPr marL="0" indent="0">
              <a:spcBef>
                <a:spcPts val="0"/>
              </a:spcBef>
            </a:pPr>
            <a:r>
              <a:rPr lang="en-US" sz="6000" b="0">
                <a:solidFill>
                  <a:schemeClr val="dk1"/>
                </a:solidFill>
                <a:latin typeface="Lexend SemiBold"/>
                <a:ea typeface="Lexend SemiBold"/>
                <a:cs typeface="Lexend SemiBold"/>
                <a:sym typeface="Lexend SemiBold"/>
              </a:rPr>
              <a:t>                   Data Analysis </a:t>
            </a:r>
            <a:endParaRPr sz="6000" b="0">
              <a:solidFill>
                <a:schemeClr val="dk1"/>
              </a:solidFill>
              <a:latin typeface="Lexend SemiBold"/>
              <a:ea typeface="Lexend SemiBold"/>
              <a:cs typeface="Lexend SemiBold"/>
              <a:sym typeface="Lexend SemiBold"/>
            </a:endParaRPr>
          </a:p>
        </p:txBody>
      </p:sp>
      <p:sp>
        <p:nvSpPr>
          <p:cNvPr id="35" name="Google Shape;35;p1"/>
          <p:cNvSpPr txBox="1">
            <a:spLocks noGrp="1"/>
          </p:cNvSpPr>
          <p:nvPr>
            <p:ph type="body" idx="8"/>
          </p:nvPr>
        </p:nvSpPr>
        <p:spPr>
          <a:xfrm>
            <a:off x="27994185" y="21129940"/>
            <a:ext cx="15625334" cy="7315200"/>
          </a:xfrm>
          <a:prstGeom prst="rect">
            <a:avLst/>
          </a:prstGeom>
          <a:noFill/>
          <a:ln>
            <a:noFill/>
          </a:ln>
        </p:spPr>
        <p:txBody>
          <a:bodyPr spcFirstLastPara="1" wrap="square" lIns="156700" tIns="78350" rIns="156700" bIns="78350" anchor="t" anchorCtr="0">
            <a:noAutofit/>
          </a:bodyPr>
          <a:lstStyle/>
          <a:p>
            <a:pPr marL="1309370" indent="-1131570">
              <a:spcBef>
                <a:spcPts val="0"/>
              </a:spcBef>
              <a:buNone/>
            </a:pPr>
            <a:r>
              <a:rPr lang="en-US" sz="3600" dirty="0"/>
              <a:t>In conclusion, individuals residing in heat islands may be adversely affected by the extreme heat, which can have detrimental effects on their mental and physical well-being. These heat islands have the potential to induce feelings of anxiety, depression, and despair when conditions become uncomfortable. Individuals residing in such circumstances experience persistent stress, which can significantly impact their mental well-being. Furthermore, heat islands can give rise to heat-related illnesses and respiratory problems, particularly among vulnerable groups such as children, the elderly, and individuals with pre-existing health conditions. If left unaddressed, it is likely that heat islands will worsen, leading to increased mortality rates and heat-related ailments. Implementing certain measures, such as increasing tree coverage in barren areas, creating green spaces, adopting lighter roof colors, installing cool roofs, and utilizing titanium dioxide spray on roads to reflect sunlight instead of absorbing it. Heat islands and who they affect the most is an environmental justice issue that we need to work on (Pine 2023). By taking measures to eliminate heat islands, we are also working towards promoting environmental justice. It is not fair to let a certain group of individuals suffer from extreme heat simply because they reside in low-income regions, don't you agree?</a:t>
            </a:r>
          </a:p>
        </p:txBody>
      </p:sp>
      <p:sp>
        <p:nvSpPr>
          <p:cNvPr id="36" name="Google Shape;36;p1"/>
          <p:cNvSpPr txBox="1">
            <a:spLocks noGrp="1"/>
          </p:cNvSpPr>
          <p:nvPr>
            <p:ph type="body" idx="9"/>
          </p:nvPr>
        </p:nvSpPr>
        <p:spPr>
          <a:xfrm>
            <a:off x="29570509" y="4267200"/>
            <a:ext cx="13585370" cy="1066800"/>
          </a:xfrm>
          <a:prstGeom prst="rect">
            <a:avLst/>
          </a:prstGeom>
          <a:solidFill>
            <a:srgbClr val="9BBB59"/>
          </a:solidFill>
          <a:ln w="9525" cap="flat" cmpd="sng">
            <a:solidFill>
              <a:srgbClr val="09306B"/>
            </a:solidFill>
            <a:prstDash val="solid"/>
            <a:round/>
            <a:headEnd type="none" w="sm" len="sm"/>
            <a:tailEnd type="none" w="sm" len="sm"/>
          </a:ln>
        </p:spPr>
        <p:txBody>
          <a:bodyPr spcFirstLastPara="1" wrap="square" lIns="156700" tIns="78350" rIns="156700" bIns="78350" anchor="t" anchorCtr="0">
            <a:noAutofit/>
          </a:bodyPr>
          <a:lstStyle/>
          <a:p>
            <a:pPr marL="0" indent="0" algn="ctr">
              <a:spcBef>
                <a:spcPts val="0"/>
              </a:spcBef>
            </a:pPr>
            <a:r>
              <a:rPr lang="en-US" sz="6000" b="0">
                <a:solidFill>
                  <a:schemeClr val="dk1"/>
                </a:solidFill>
                <a:latin typeface="Lexend SemiBold"/>
                <a:ea typeface="Lexend SemiBold"/>
                <a:cs typeface="Lexend SemiBold"/>
                <a:sym typeface="Lexend SemiBold"/>
              </a:rPr>
              <a:t>Results </a:t>
            </a:r>
            <a:endParaRPr sz="6000" b="0">
              <a:solidFill>
                <a:schemeClr val="dk1"/>
              </a:solidFill>
              <a:latin typeface="Lexend SemiBold"/>
              <a:ea typeface="Lexend SemiBold"/>
              <a:cs typeface="Lexend SemiBold"/>
              <a:sym typeface="Lexend SemiBold"/>
            </a:endParaRPr>
          </a:p>
        </p:txBody>
      </p:sp>
      <p:sp>
        <p:nvSpPr>
          <p:cNvPr id="37" name="Google Shape;37;p1"/>
          <p:cNvSpPr txBox="1">
            <a:spLocks noGrp="1"/>
          </p:cNvSpPr>
          <p:nvPr>
            <p:ph type="body" idx="13"/>
          </p:nvPr>
        </p:nvSpPr>
        <p:spPr>
          <a:xfrm>
            <a:off x="29584358" y="5417674"/>
            <a:ext cx="14010372" cy="17794308"/>
          </a:xfrm>
          <a:prstGeom prst="rect">
            <a:avLst/>
          </a:prstGeom>
          <a:noFill/>
          <a:ln>
            <a:noFill/>
          </a:ln>
        </p:spPr>
        <p:txBody>
          <a:bodyPr spcFirstLastPara="1" wrap="square" lIns="156700" tIns="78350" rIns="156700" bIns="78350" anchor="t" anchorCtr="0">
            <a:noAutofit/>
          </a:bodyPr>
          <a:lstStyle/>
          <a:p>
            <a:pPr>
              <a:buNone/>
            </a:pPr>
            <a:r>
              <a:rPr lang="en-US" sz="3600"/>
              <a:t>Multiple studies have shown: </a:t>
            </a:r>
            <a:endParaRPr lang="en-US"/>
          </a:p>
          <a:p>
            <a:pPr marL="965200" indent="-685800">
              <a:buAutoNum type="arabicPeriod"/>
            </a:pPr>
            <a:r>
              <a:rPr lang="en-US" sz="3600"/>
              <a:t>Evidence that low-income communities of color face significantly higher temperatures compared to wealthier and mostly non-minority areas. During heat events, this can lead to problems in physical and mental wellness (Heaviside 2017, Lazar 2022, Brenner 2023.).</a:t>
            </a:r>
            <a:endParaRPr lang="en-US"/>
          </a:p>
          <a:p>
            <a:pPr marL="965200" indent="-685800">
              <a:buAutoNum type="arabicPeriod"/>
            </a:pPr>
            <a:r>
              <a:rPr lang="en-US" sz="3600"/>
              <a:t> High temperatures can cause dehydration, heat stroke, and respiratory problems, which mostly affect children, the elderly, and people with pre-existing health conditions. Exposure to heat for too long can also worsen air pollution, leading to respiratory issues such as asthma and allergies (“Durham County.” 2023, EPA  2023, Rodriguez 2023).</a:t>
            </a:r>
            <a:endParaRPr lang="en-US"/>
          </a:p>
          <a:p>
            <a:pPr marL="965200" indent="-685800">
              <a:buAutoNum type="arabicPeriod"/>
            </a:pPr>
            <a:r>
              <a:rPr lang="en-US" sz="3600"/>
              <a:t>People in these conditions often face constant stress due to thermal discomfort, lack of appropriate cooling infrastructure, and worrying about extreme heat events, intensifying mental health issues. Constant exposure to urban heat can create anxiety, depression, and feelings of helplessness among the community (Huang2022). </a:t>
            </a:r>
            <a:endParaRPr lang="en-US"/>
          </a:p>
          <a:p>
            <a:pPr marL="965200" indent="-685800">
              <a:buAutoNum type="arabicPeriod"/>
            </a:pPr>
            <a:r>
              <a:rPr lang="en-US" sz="3600"/>
              <a:t>Low-income communities of color often don’t have access to parks and green spaces, since they help keep areas cooler, which amplifies heat island intensity and restricts community engagement and outdoor activities (Lazar 2022, Pine 2023). </a:t>
            </a:r>
            <a:endParaRPr lang="en-US"/>
          </a:p>
          <a:p>
            <a:pPr marL="965200" indent="-685800">
              <a:buAutoNum type="arabicPeriod"/>
            </a:pPr>
            <a:r>
              <a:rPr lang="en-US" sz="3600"/>
              <a:t>Cool infrastructure, such as air conditioning, tree cover, and reflective surfaces, is usually not available for everyone. This leaves people in low-income communities at a disadvantage and augments heat burdens (Lazar 2022, Pine 2023).</a:t>
            </a:r>
            <a:endParaRPr lang="en-US"/>
          </a:p>
        </p:txBody>
      </p:sp>
      <p:sp>
        <p:nvSpPr>
          <p:cNvPr id="38" name="Google Shape;38;p1"/>
          <p:cNvSpPr txBox="1">
            <a:spLocks noGrp="1"/>
          </p:cNvSpPr>
          <p:nvPr>
            <p:ph type="body" idx="14"/>
          </p:nvPr>
        </p:nvSpPr>
        <p:spPr>
          <a:xfrm>
            <a:off x="29567835" y="19995746"/>
            <a:ext cx="13585370" cy="1066800"/>
          </a:xfrm>
          <a:prstGeom prst="rect">
            <a:avLst/>
          </a:prstGeom>
          <a:solidFill>
            <a:srgbClr val="9BBB59"/>
          </a:solidFill>
          <a:ln w="9525" cap="flat" cmpd="sng">
            <a:solidFill>
              <a:srgbClr val="09306B"/>
            </a:solidFill>
            <a:prstDash val="solid"/>
            <a:round/>
            <a:headEnd type="none" w="sm" len="sm"/>
            <a:tailEnd type="none" w="sm" len="sm"/>
          </a:ln>
        </p:spPr>
        <p:txBody>
          <a:bodyPr spcFirstLastPara="1" wrap="square" lIns="156700" tIns="78350" rIns="156700" bIns="78350" anchor="t" anchorCtr="0">
            <a:noAutofit/>
          </a:bodyPr>
          <a:lstStyle/>
          <a:p>
            <a:pPr marL="0" indent="0" algn="ctr">
              <a:spcBef>
                <a:spcPts val="0"/>
              </a:spcBef>
            </a:pPr>
            <a:r>
              <a:rPr lang="en-US" sz="6000">
                <a:solidFill>
                  <a:schemeClr val="dk1"/>
                </a:solidFill>
                <a:latin typeface="Calibri"/>
                <a:ea typeface="Calibri"/>
                <a:cs typeface="Calibri"/>
                <a:sym typeface="Calibri"/>
              </a:rPr>
              <a:t>Conclusion</a:t>
            </a:r>
            <a:r>
              <a:rPr lang="en-US" sz="6000">
                <a:latin typeface="Calibri"/>
                <a:ea typeface="Calibri"/>
                <a:cs typeface="Calibri"/>
                <a:sym typeface="Calibri"/>
              </a:rPr>
              <a:t> </a:t>
            </a:r>
            <a:endParaRPr sz="6000">
              <a:latin typeface="Calibri"/>
              <a:ea typeface="Calibri"/>
              <a:cs typeface="Calibri"/>
              <a:sym typeface="Calibri"/>
            </a:endParaRPr>
          </a:p>
        </p:txBody>
      </p:sp>
      <p:sp>
        <p:nvSpPr>
          <p:cNvPr id="3" name="TextBox 2">
            <a:extLst>
              <a:ext uri="{FF2B5EF4-FFF2-40B4-BE49-F238E27FC236}">
                <a16:creationId xmlns:a16="http://schemas.microsoft.com/office/drawing/2014/main" id="{2DEC10C8-1D1F-D00B-715D-71DDEC91BF71}"/>
              </a:ext>
            </a:extLst>
          </p:cNvPr>
          <p:cNvSpPr txBox="1"/>
          <p:nvPr/>
        </p:nvSpPr>
        <p:spPr>
          <a:xfrm>
            <a:off x="19202400" y="16002001"/>
            <a:ext cx="5486400" cy="1046440"/>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algn="l"/>
            <a:endParaRPr lang="en-US" sz="5600"/>
          </a:p>
        </p:txBody>
      </p:sp>
      <p:pic>
        <p:nvPicPr>
          <p:cNvPr id="4" name="Picture 4" descr="A map of the united states&#10;&#10;Description automatically generated">
            <a:extLst>
              <a:ext uri="{FF2B5EF4-FFF2-40B4-BE49-F238E27FC236}">
                <a16:creationId xmlns:a16="http://schemas.microsoft.com/office/drawing/2014/main" id="{264C961F-2D3F-4EE1-5700-B1065A4F5F85}"/>
              </a:ext>
            </a:extLst>
          </p:cNvPr>
          <p:cNvPicPr>
            <a:picLocks noChangeAspect="1"/>
          </p:cNvPicPr>
          <p:nvPr/>
        </p:nvPicPr>
        <p:blipFill>
          <a:blip r:embed="rId3"/>
          <a:stretch>
            <a:fillRect/>
          </a:stretch>
        </p:blipFill>
        <p:spPr>
          <a:xfrm>
            <a:off x="14800500" y="5923464"/>
            <a:ext cx="14411460" cy="8083976"/>
          </a:xfrm>
          <a:prstGeom prst="rect">
            <a:avLst/>
          </a:prstGeom>
        </p:spPr>
      </p:pic>
      <p:sp>
        <p:nvSpPr>
          <p:cNvPr id="5" name="TextBox 4">
            <a:extLst>
              <a:ext uri="{FF2B5EF4-FFF2-40B4-BE49-F238E27FC236}">
                <a16:creationId xmlns:a16="http://schemas.microsoft.com/office/drawing/2014/main" id="{ACF50D0E-1E2A-B36C-1227-1D19C9AF52C7}"/>
              </a:ext>
            </a:extLst>
          </p:cNvPr>
          <p:cNvSpPr txBox="1"/>
          <p:nvPr/>
        </p:nvSpPr>
        <p:spPr>
          <a:xfrm>
            <a:off x="15145557" y="14191591"/>
            <a:ext cx="13715998" cy="3508653"/>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r>
              <a:rPr lang="en-US" sz="3600">
                <a:latin typeface="Times New Roman"/>
              </a:rPr>
              <a:t>This map illustrates the average hottest days of the years 2017-2022. A total of 69 communities were carefully selected to participate in a program aimed at mapping heat islands across the entire United States. Through this initiative, it was discovered that certain communities can experience temperatures up to 20 degrees higher than their surrounding areas, which can be attributed to the heat island effect (EPA 2023).</a:t>
            </a:r>
          </a:p>
        </p:txBody>
      </p:sp>
      <p:pic>
        <p:nvPicPr>
          <p:cNvPr id="2" name="Picture 5" descr="A blue and orange pie chart&#10;&#10;Description automatically generated">
            <a:extLst>
              <a:ext uri="{FF2B5EF4-FFF2-40B4-BE49-F238E27FC236}">
                <a16:creationId xmlns:a16="http://schemas.microsoft.com/office/drawing/2014/main" id="{26AF7584-0633-E2E1-F467-1E5A47BC8E79}"/>
              </a:ext>
            </a:extLst>
          </p:cNvPr>
          <p:cNvPicPr>
            <a:picLocks noChangeAspect="1"/>
          </p:cNvPicPr>
          <p:nvPr/>
        </p:nvPicPr>
        <p:blipFill>
          <a:blip r:embed="rId4"/>
          <a:stretch>
            <a:fillRect/>
          </a:stretch>
        </p:blipFill>
        <p:spPr>
          <a:xfrm>
            <a:off x="15125689" y="17651548"/>
            <a:ext cx="12926574" cy="8663724"/>
          </a:xfrm>
          <a:prstGeom prst="rect">
            <a:avLst/>
          </a:prstGeom>
        </p:spPr>
      </p:pic>
      <p:sp>
        <p:nvSpPr>
          <p:cNvPr id="6" name="TextBox 5">
            <a:extLst>
              <a:ext uri="{FF2B5EF4-FFF2-40B4-BE49-F238E27FC236}">
                <a16:creationId xmlns:a16="http://schemas.microsoft.com/office/drawing/2014/main" id="{8AC3C997-BC4A-BB8A-CAE7-041C09260C1A}"/>
              </a:ext>
            </a:extLst>
          </p:cNvPr>
          <p:cNvSpPr txBox="1"/>
          <p:nvPr/>
        </p:nvSpPr>
        <p:spPr>
          <a:xfrm>
            <a:off x="15830093" y="26217677"/>
            <a:ext cx="12113970" cy="5170646"/>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r>
              <a:rPr lang="en-US" sz="3600">
                <a:latin typeface="Times New Roman"/>
              </a:rPr>
              <a:t>I created this graph by determining the number of individuals residing in or near heat islands and comparing it to the total population of the United States. I used data provided by the US Census, which estimates that the US population is at about 334,233,854 people in 2023. Other sources (</a:t>
            </a:r>
            <a:r>
              <a:rPr lang="en-US" sz="3600"/>
              <a:t>Climate Central 2023) </a:t>
            </a:r>
            <a:r>
              <a:rPr lang="en-US" sz="3600">
                <a:latin typeface="Times New Roman"/>
              </a:rPr>
              <a:t>indicate that approximately 41 million individuals live in or near heat islands in the US. By conducting calculations based on this information, I estimate that approximately 12.2% of the US population resides in these heat island areas.</a:t>
            </a:r>
          </a:p>
        </p:txBody>
      </p:sp>
      <p:pic>
        <p:nvPicPr>
          <p:cNvPr id="7" name="Picture 7" descr="A qr code with a few black squares&#10;&#10;Description automatically generated">
            <a:extLst>
              <a:ext uri="{FF2B5EF4-FFF2-40B4-BE49-F238E27FC236}">
                <a16:creationId xmlns:a16="http://schemas.microsoft.com/office/drawing/2014/main" id="{A26087BF-B110-B452-32AE-DFDA780978C3}"/>
              </a:ext>
            </a:extLst>
          </p:cNvPr>
          <p:cNvPicPr>
            <a:picLocks noChangeAspect="1"/>
          </p:cNvPicPr>
          <p:nvPr/>
        </p:nvPicPr>
        <p:blipFill>
          <a:blip r:embed="rId5"/>
          <a:stretch>
            <a:fillRect/>
          </a:stretch>
        </p:blipFill>
        <p:spPr>
          <a:xfrm>
            <a:off x="1367736" y="981369"/>
            <a:ext cx="2550016" cy="258092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1133</Words>
  <Application>Microsoft Macintosh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Actor</vt:lpstr>
      <vt:lpstr>Calibri</vt:lpstr>
      <vt:lpstr>Lexend Medium</vt:lpstr>
      <vt:lpstr>Arial</vt:lpstr>
      <vt:lpstr>Times New Roman</vt:lpstr>
      <vt:lpstr>Lexend SemiBold</vt:lpstr>
      <vt:lpstr>Office Theme</vt:lpstr>
      <vt:lpstr>Heat Islands Been Fakin' Me Out: How Heat Islands Effect Low-Income Communities Catalina Sanchez-Toloza City of Medicine Academy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Name  School</dc:title>
  <cp:lastModifiedBy>Kennedy Ruff</cp:lastModifiedBy>
  <cp:revision>9</cp:revision>
  <dcterms:modified xsi:type="dcterms:W3CDTF">2023-07-28T02:18:52Z</dcterms:modified>
</cp:coreProperties>
</file>