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A84F"/>
    <a:srgbClr val="5891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7D2C10-E020-4C80-B1DC-E7A451CDACCC}" v="1" dt="2023-07-27T22:50:35.877"/>
    <p1510:client id="{1D453AC7-B27F-452F-B7C5-A311D4EECDCA}" v="6" dt="2023-07-27T19:52:14.283"/>
    <p1510:client id="{42B72085-8307-496F-B695-E28F4D1B438E}" v="23" dt="2023-07-27T22:20:06.196"/>
    <p1510:client id="{D44F8E3F-CB3D-4ACB-A6F9-EA93C199B1C4}" v="18" dt="2023-07-27T20:04:03.9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p:restoredTop sz="94640"/>
  </p:normalViewPr>
  <p:slideViewPr>
    <p:cSldViewPr snapToGrid="0">
      <p:cViewPr varScale="1">
        <p:scale>
          <a:sx n="24" d="100"/>
          <a:sy n="24" d="100"/>
        </p:scale>
        <p:origin x="1824"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vieve Furges" clId="Web-{1D453AC7-B27F-452F-B7C5-A311D4EECDCA}"/>
    <pc:docChg chg="modSld">
      <pc:chgData name="Genevieve Furges" userId="" providerId="" clId="Web-{1D453AC7-B27F-452F-B7C5-A311D4EECDCA}" dt="2023-07-27T19:52:14.283" v="4" actId="1076"/>
      <pc:docMkLst>
        <pc:docMk/>
      </pc:docMkLst>
      <pc:sldChg chg="addSp modSp">
        <pc:chgData name="Genevieve Furges" userId="" providerId="" clId="Web-{1D453AC7-B27F-452F-B7C5-A311D4EECDCA}" dt="2023-07-27T19:52:14.283" v="4" actId="1076"/>
        <pc:sldMkLst>
          <pc:docMk/>
          <pc:sldMk cId="0" sldId="256"/>
        </pc:sldMkLst>
        <pc:picChg chg="add mod">
          <ac:chgData name="Genevieve Furges" userId="" providerId="" clId="Web-{1D453AC7-B27F-452F-B7C5-A311D4EECDCA}" dt="2023-07-27T19:52:14.283" v="4" actId="1076"/>
          <ac:picMkLst>
            <pc:docMk/>
            <pc:sldMk cId="0" sldId="256"/>
            <ac:picMk id="2" creationId="{0223D099-4C61-3A53-E6E5-B079D629437F}"/>
          </ac:picMkLst>
        </pc:picChg>
      </pc:sldChg>
    </pc:docChg>
  </pc:docChgLst>
  <pc:docChgLst>
    <pc:chgData name="Genevieve Furges" clId="Web-{077D2C10-E020-4C80-B1DC-E7A451CDACCC}"/>
    <pc:docChg chg="modSld">
      <pc:chgData name="Genevieve Furges" userId="" providerId="" clId="Web-{077D2C10-E020-4C80-B1DC-E7A451CDACCC}" dt="2023-07-27T22:50:35.877" v="0" actId="14100"/>
      <pc:docMkLst>
        <pc:docMk/>
      </pc:docMkLst>
      <pc:sldChg chg="modSp">
        <pc:chgData name="Genevieve Furges" userId="" providerId="" clId="Web-{077D2C10-E020-4C80-B1DC-E7A451CDACCC}" dt="2023-07-27T22:50:35.877" v="0" actId="14100"/>
        <pc:sldMkLst>
          <pc:docMk/>
          <pc:sldMk cId="0" sldId="256"/>
        </pc:sldMkLst>
        <pc:picChg chg="mod">
          <ac:chgData name="Genevieve Furges" userId="" providerId="" clId="Web-{077D2C10-E020-4C80-B1DC-E7A451CDACCC}" dt="2023-07-27T22:50:35.877" v="0" actId="14100"/>
          <ac:picMkLst>
            <pc:docMk/>
            <pc:sldMk cId="0" sldId="256"/>
            <ac:picMk id="2" creationId="{0223D099-4C61-3A53-E6E5-B079D629437F}"/>
          </ac:picMkLst>
        </pc:picChg>
      </pc:sldChg>
    </pc:docChg>
  </pc:docChgLst>
  <pc:docChgLst>
    <pc:chgData name="Genevieve Furges" clId="Web-{D44F8E3F-CB3D-4ACB-A6F9-EA93C199B1C4}"/>
    <pc:docChg chg="modSld">
      <pc:chgData name="Genevieve Furges" userId="" providerId="" clId="Web-{D44F8E3F-CB3D-4ACB-A6F9-EA93C199B1C4}" dt="2023-07-27T20:04:03.956" v="8" actId="1076"/>
      <pc:docMkLst>
        <pc:docMk/>
      </pc:docMkLst>
      <pc:sldChg chg="modSp">
        <pc:chgData name="Genevieve Furges" userId="" providerId="" clId="Web-{D44F8E3F-CB3D-4ACB-A6F9-EA93C199B1C4}" dt="2023-07-27T20:04:03.956" v="8" actId="1076"/>
        <pc:sldMkLst>
          <pc:docMk/>
          <pc:sldMk cId="0" sldId="256"/>
        </pc:sldMkLst>
        <pc:spChg chg="mod">
          <ac:chgData name="Genevieve Furges" userId="" providerId="" clId="Web-{D44F8E3F-CB3D-4ACB-A6F9-EA93C199B1C4}" dt="2023-07-27T20:03:50.643" v="6" actId="20577"/>
          <ac:spMkLst>
            <pc:docMk/>
            <pc:sldMk cId="0" sldId="256"/>
            <ac:spMk id="8" creationId="{4DE5184E-7D61-AAA3-D7D4-AD315DFC085E}"/>
          </ac:spMkLst>
        </pc:spChg>
        <pc:picChg chg="mod">
          <ac:chgData name="Genevieve Furges" userId="" providerId="" clId="Web-{D44F8E3F-CB3D-4ACB-A6F9-EA93C199B1C4}" dt="2023-07-27T20:04:03.956" v="8" actId="1076"/>
          <ac:picMkLst>
            <pc:docMk/>
            <pc:sldMk cId="0" sldId="256"/>
            <ac:picMk id="2" creationId="{0223D099-4C61-3A53-E6E5-B079D629437F}"/>
          </ac:picMkLst>
        </pc:picChg>
      </pc:sldChg>
    </pc:docChg>
  </pc:docChgLst>
  <pc:docChgLst>
    <pc:chgData name="Genevieve Furges" clId="Web-{42B72085-8307-496F-B695-E28F4D1B438E}"/>
    <pc:docChg chg="modSld">
      <pc:chgData name="Genevieve Furges" userId="" providerId="" clId="Web-{42B72085-8307-496F-B695-E28F4D1B438E}" dt="2023-07-27T22:20:06.196" v="16" actId="14100"/>
      <pc:docMkLst>
        <pc:docMk/>
      </pc:docMkLst>
      <pc:sldChg chg="modSp">
        <pc:chgData name="Genevieve Furges" userId="" providerId="" clId="Web-{42B72085-8307-496F-B695-E28F4D1B438E}" dt="2023-07-27T22:20:06.196" v="16" actId="14100"/>
        <pc:sldMkLst>
          <pc:docMk/>
          <pc:sldMk cId="0" sldId="256"/>
        </pc:sldMkLst>
        <pc:spChg chg="mod">
          <ac:chgData name="Genevieve Furges" userId="" providerId="" clId="Web-{42B72085-8307-496F-B695-E28F4D1B438E}" dt="2023-07-27T22:16:03.282" v="6" actId="1076"/>
          <ac:spMkLst>
            <pc:docMk/>
            <pc:sldMk cId="0" sldId="256"/>
            <ac:spMk id="6" creationId="{F8879F4F-33EE-9E90-CCCF-7DAFB77F1D80}"/>
          </ac:spMkLst>
        </pc:spChg>
        <pc:spChg chg="mod">
          <ac:chgData name="Genevieve Furges" userId="" providerId="" clId="Web-{42B72085-8307-496F-B695-E28F4D1B438E}" dt="2023-07-27T22:16:48.815" v="11" actId="1076"/>
          <ac:spMkLst>
            <pc:docMk/>
            <pc:sldMk cId="0" sldId="256"/>
            <ac:spMk id="8" creationId="{4DE5184E-7D61-AAA3-D7D4-AD315DFC085E}"/>
          </ac:spMkLst>
        </pc:spChg>
        <pc:spChg chg="mod">
          <ac:chgData name="Genevieve Furges" userId="" providerId="" clId="Web-{42B72085-8307-496F-B695-E28F4D1B438E}" dt="2023-07-27T22:15:20.718" v="3" actId="1076"/>
          <ac:spMkLst>
            <pc:docMk/>
            <pc:sldMk cId="0" sldId="256"/>
            <ac:spMk id="9" creationId="{D0CE7984-7F0F-17F3-054F-A33C7DC35467}"/>
          </ac:spMkLst>
        </pc:spChg>
        <pc:spChg chg="mod">
          <ac:chgData name="Genevieve Furges" userId="" providerId="" clId="Web-{42B72085-8307-496F-B695-E28F4D1B438E}" dt="2023-07-27T22:12:01.728" v="0" actId="20577"/>
          <ac:spMkLst>
            <pc:docMk/>
            <pc:sldMk cId="0" sldId="256"/>
            <ac:spMk id="31" creationId="{00000000-0000-0000-0000-000000000000}"/>
          </ac:spMkLst>
        </pc:spChg>
        <pc:spChg chg="mod">
          <ac:chgData name="Genevieve Furges" userId="" providerId="" clId="Web-{42B72085-8307-496F-B695-E28F4D1B438E}" dt="2023-07-27T22:13:09.011" v="2" actId="1076"/>
          <ac:spMkLst>
            <pc:docMk/>
            <pc:sldMk cId="0" sldId="256"/>
            <ac:spMk id="33" creationId="{00000000-0000-0000-0000-000000000000}"/>
          </ac:spMkLst>
        </pc:spChg>
        <pc:spChg chg="mod">
          <ac:chgData name="Genevieve Furges" userId="" providerId="" clId="Web-{42B72085-8307-496F-B695-E28F4D1B438E}" dt="2023-07-27T22:19:07.585" v="15" actId="20577"/>
          <ac:spMkLst>
            <pc:docMk/>
            <pc:sldMk cId="0" sldId="256"/>
            <ac:spMk id="37" creationId="{00000000-0000-0000-0000-000000000000}"/>
          </ac:spMkLst>
        </pc:spChg>
        <pc:picChg chg="mod">
          <ac:chgData name="Genevieve Furges" userId="" providerId="" clId="Web-{42B72085-8307-496F-B695-E28F4D1B438E}" dt="2023-07-27T22:20:06.196" v="16" actId="14100"/>
          <ac:picMkLst>
            <pc:docMk/>
            <pc:sldMk cId="0" sldId="256"/>
            <ac:picMk id="2" creationId="{0223D099-4C61-3A53-E6E5-B079D629437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696687" y="609600"/>
            <a:ext cx="42497830" cy="3352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62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3600"/>
            </a:lvl2pPr>
            <a:lvl3pPr lvl="2" indent="0">
              <a:spcBef>
                <a:spcPts val="0"/>
              </a:spcBef>
              <a:spcAft>
                <a:spcPts val="0"/>
              </a:spcAft>
              <a:buSzPts val="1400"/>
              <a:buNone/>
              <a:defRPr sz="3600"/>
            </a:lvl3pPr>
            <a:lvl4pPr lvl="3" indent="0">
              <a:spcBef>
                <a:spcPts val="0"/>
              </a:spcBef>
              <a:spcAft>
                <a:spcPts val="0"/>
              </a:spcAft>
              <a:buSzPts val="1400"/>
              <a:buNone/>
              <a:defRPr sz="3600"/>
            </a:lvl4pPr>
            <a:lvl5pPr lvl="4" indent="0">
              <a:spcBef>
                <a:spcPts val="0"/>
              </a:spcBef>
              <a:spcAft>
                <a:spcPts val="0"/>
              </a:spcAft>
              <a:buSzPts val="1400"/>
              <a:buNone/>
              <a:defRPr sz="3600"/>
            </a:lvl5pPr>
            <a:lvl6pPr lvl="5" indent="0">
              <a:spcBef>
                <a:spcPts val="0"/>
              </a:spcBef>
              <a:spcAft>
                <a:spcPts val="0"/>
              </a:spcAft>
              <a:buSzPts val="1400"/>
              <a:buNone/>
              <a:defRPr sz="3600"/>
            </a:lvl6pPr>
            <a:lvl7pPr lvl="6" indent="0">
              <a:spcBef>
                <a:spcPts val="0"/>
              </a:spcBef>
              <a:spcAft>
                <a:spcPts val="0"/>
              </a:spcAft>
              <a:buSzPts val="1400"/>
              <a:buNone/>
              <a:defRPr sz="3600"/>
            </a:lvl7pPr>
            <a:lvl8pPr lvl="7" indent="0">
              <a:spcBef>
                <a:spcPts val="0"/>
              </a:spcBef>
              <a:spcAft>
                <a:spcPts val="0"/>
              </a:spcAft>
              <a:buSzPts val="1400"/>
              <a:buNone/>
              <a:defRPr sz="3600"/>
            </a:lvl8pPr>
            <a:lvl9pPr lvl="8" indent="0">
              <a:spcBef>
                <a:spcPts val="0"/>
              </a:spcBef>
              <a:spcAft>
                <a:spcPts val="0"/>
              </a:spcAft>
              <a:buSzPts val="1400"/>
              <a:buNone/>
              <a:defRPr sz="3600"/>
            </a:lvl9pPr>
          </a:lstStyle>
          <a:p>
            <a:endParaRPr/>
          </a:p>
        </p:txBody>
      </p:sp>
      <p:sp>
        <p:nvSpPr>
          <p:cNvPr id="8" name="Google Shape;8;p2"/>
          <p:cNvSpPr txBox="1">
            <a:spLocks noGrp="1"/>
          </p:cNvSpPr>
          <p:nvPr>
            <p:ph type="body" idx="1"/>
          </p:nvPr>
        </p:nvSpPr>
        <p:spPr>
          <a:xfrm>
            <a:off x="69668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696687" y="5638800"/>
            <a:ext cx="13585370" cy="8686800"/>
          </a:xfrm>
          <a:prstGeom prst="rect">
            <a:avLst/>
          </a:prstGeom>
          <a:noFill/>
          <a:ln>
            <a:noFill/>
          </a:ln>
        </p:spPr>
        <p:txBody>
          <a:bodyPr spcFirstLastPara="1" wrap="square" lIns="91425" tIns="91425" rIns="91425" bIns="91425" anchor="t" anchorCtr="0">
            <a:noAutofit/>
          </a:bodyPr>
          <a:lstStyle>
            <a:lvl1pPr marL="914400" marR="0" lvl="0" indent="-457200" algn="l" rtl="0">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457200" algn="l" rtl="0">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696687" y="146304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696687" y="160020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696687"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696687" y="249936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1515291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29609145" y="24993600"/>
            <a:ext cx="13585370" cy="7315200"/>
          </a:xfrm>
          <a:prstGeom prst="rect">
            <a:avLst/>
          </a:prstGeom>
          <a:noFill/>
          <a:ln>
            <a:noFill/>
          </a:ln>
        </p:spPr>
        <p:txBody>
          <a:bodyPr spcFirstLastPara="1" wrap="square" lIns="91425" tIns="91425" rIns="91425" bIns="91425" anchor="t" anchorCtr="0">
            <a:noAutofit/>
          </a:bodyPr>
          <a:lstStyle>
            <a:lvl1pPr marL="914400" marR="0" lvl="0"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29609145"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29609145" y="5638800"/>
            <a:ext cx="13585370" cy="17678400"/>
          </a:xfrm>
          <a:prstGeom prst="rect">
            <a:avLst/>
          </a:prstGeom>
          <a:noFill/>
          <a:ln>
            <a:noFill/>
          </a:ln>
        </p:spPr>
        <p:txBody>
          <a:bodyPr spcFirstLastPara="1" wrap="square" lIns="91425" tIns="91425" rIns="91425" bIns="91425" anchor="t" anchorCtr="0">
            <a:noAutofit/>
          </a:bodyPr>
          <a:lstStyle>
            <a:lvl1pPr marL="914400" marR="0" lvl="0"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29609145"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15152917" y="5638801"/>
            <a:ext cx="13585370" cy="26670002"/>
          </a:xfrm>
          <a:prstGeom prst="rect">
            <a:avLst/>
          </a:prstGeom>
          <a:noFill/>
          <a:ln>
            <a:noFill/>
          </a:ln>
        </p:spPr>
        <p:txBody>
          <a:bodyPr spcFirstLastPara="1" wrap="square" lIns="91425" tIns="91425" rIns="91425" bIns="91425" anchor="t" anchorCtr="0">
            <a:noAutofit/>
          </a:bodyPr>
          <a:lstStyle>
            <a:lvl1pPr marL="914400" marR="0" lvl="0" indent="-457200" algn="l" rtl="0">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1219205" y="914400"/>
            <a:ext cx="3135086" cy="27432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400"/>
              </a:spcBef>
              <a:spcAft>
                <a:spcPts val="0"/>
              </a:spcAft>
              <a:buClr>
                <a:schemeClr val="dk1"/>
              </a:buClr>
              <a:buSzPts val="1400"/>
              <a:buFont typeface="Arial"/>
              <a:buNone/>
              <a:defRPr sz="2000" b="0" i="0" u="none" strike="noStrike" cap="none">
                <a:solidFill>
                  <a:schemeClr val="dk1"/>
                </a:solidFill>
                <a:latin typeface="Times New Roman"/>
                <a:ea typeface="Times New Roman"/>
                <a:cs typeface="Times New Roman"/>
                <a:sym typeface="Times New Roman"/>
              </a:defRPr>
            </a:lvl1pPr>
            <a:lvl2pPr marL="2838140" marR="0" lvl="1" indent="-111094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4366370" marR="0" lvl="2" indent="-886568"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6112916" marR="0" lvl="3" indent="-880516"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7859462" marR="0" lvl="4" indent="-874462"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9606010" marR="0" lvl="5" indent="-893808"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11352556" marR="0" lvl="6" indent="-887754"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13099106" marR="0" lvl="7" indent="-881704"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14845652" marR="0" lvl="8" indent="-875652"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39711091" y="914400"/>
            <a:ext cx="3135086" cy="27432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400"/>
              </a:spcBef>
              <a:spcAft>
                <a:spcPts val="0"/>
              </a:spcAft>
              <a:buClr>
                <a:schemeClr val="dk1"/>
              </a:buClr>
              <a:buSzPts val="1400"/>
              <a:buFont typeface="Arial"/>
              <a:buNone/>
              <a:defRPr sz="2000" b="0" i="0" u="none" strike="noStrike" cap="none">
                <a:solidFill>
                  <a:schemeClr val="dk1"/>
                </a:solidFill>
                <a:latin typeface="Times New Roman"/>
                <a:ea typeface="Times New Roman"/>
                <a:cs typeface="Times New Roman"/>
                <a:sym typeface="Times New Roman"/>
              </a:defRPr>
            </a:lvl1pPr>
            <a:lvl2pPr marL="2838140" marR="0" lvl="1" indent="-111094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4366370" marR="0" lvl="2" indent="-886568"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6112916" marR="0" lvl="3" indent="-880516"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7859462" marR="0" lvl="4" indent="-874462"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9606010" marR="0" lvl="5" indent="-893808"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11352556" marR="0" lvl="6" indent="-887754"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13099106" marR="0" lvl="7" indent="-881704"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14845652" marR="0" lvl="8" indent="-875652"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16197949" y="16154400"/>
            <a:ext cx="11495314" cy="6705600"/>
          </a:xfrm>
          <a:prstGeom prst="rect">
            <a:avLst/>
          </a:prstGeom>
          <a:noFill/>
          <a:ln>
            <a:noFill/>
          </a:ln>
        </p:spPr>
        <p:txBody>
          <a:bodyPr spcFirstLastPara="1" wrap="square" lIns="91425" tIns="91425" rIns="91425" bIns="91425" anchor="t" anchorCtr="0">
            <a:noAutofit/>
          </a:bodyPr>
          <a:lstStyle>
            <a:lvl1pPr marL="0" marR="0" lvl="0" indent="0" algn="l" rtl="0">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2838140" marR="0" lvl="1" indent="-111094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4366370" marR="0" lvl="2" indent="-886568"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6112916" marR="0" lvl="3" indent="-880516"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7859462" marR="0" lvl="4" indent="-874462"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9606010" marR="0" lvl="5" indent="-893808"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11352556" marR="0" lvl="6" indent="-887754"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13099106" marR="0" lvl="7" indent="-881704"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14845652" marR="0" lvl="8" indent="-875652"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16197949" y="24536400"/>
            <a:ext cx="11495314" cy="6705600"/>
          </a:xfrm>
          <a:prstGeom prst="rect">
            <a:avLst/>
          </a:prstGeom>
          <a:noFill/>
          <a:ln>
            <a:noFill/>
          </a:ln>
        </p:spPr>
        <p:txBody>
          <a:bodyPr spcFirstLastPara="1" wrap="square" lIns="91425" tIns="91425" rIns="91425" bIns="91425" anchor="t" anchorCtr="0">
            <a:noAutofit/>
          </a:bodyPr>
          <a:lstStyle>
            <a:lvl1pPr marL="0" marR="0" lvl="0" indent="0" algn="l" rtl="0">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2838140" marR="0" lvl="1" indent="-1110940" algn="l" rtl="0">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4366370" marR="0" lvl="2" indent="-886568" algn="l" rtl="0">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6112916" marR="0" lvl="3" indent="-880516"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7859462" marR="0" lvl="4" indent="-874462"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9606010" marR="0" lvl="5" indent="-893808"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11352556" marR="0" lvl="6" indent="-887754"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13099106" marR="0" lvl="7" indent="-881704"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14845652" marR="0" lvl="8" indent="-875652" algn="l" rtl="0">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40538400" y="32416772"/>
            <a:ext cx="2743200" cy="4389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696687" y="609600"/>
            <a:ext cx="42497830" cy="3352800"/>
          </a:xfrm>
          <a:prstGeom prst="rect">
            <a:avLst/>
          </a:prstGeom>
          <a:solidFill>
            <a:schemeClr val="accent1">
              <a:lumMod val="75000"/>
            </a:schemeClr>
          </a:solidFill>
          <a:ln w="9525" cap="flat" cmpd="sng">
            <a:solidFill>
              <a:srgbClr val="09306B"/>
            </a:solidFill>
            <a:prstDash val="solid"/>
            <a:round/>
            <a:headEnd type="none" w="sm" len="sm"/>
            <a:tailEnd type="none" w="sm" len="sm"/>
          </a:ln>
        </p:spPr>
        <p:txBody>
          <a:bodyPr spcFirstLastPara="1" wrap="square" lIns="156700" tIns="78350" rIns="156700" bIns="78350" anchor="ctr" anchorCtr="1">
            <a:noAutofit/>
          </a:bodyPr>
          <a:lstStyle/>
          <a:p>
            <a:r>
              <a:rPr lang="en-US" dirty="0"/>
              <a:t>Consequences of Redlining: Access to Education and Racial Demographics Today</a:t>
            </a:r>
            <a:br>
              <a:rPr lang="en-US" dirty="0"/>
            </a:br>
            <a:r>
              <a:rPr lang="en-US" dirty="0"/>
              <a:t>Avery Patterson</a:t>
            </a:r>
            <a:br>
              <a:rPr lang="en-US" dirty="0"/>
            </a:br>
            <a:r>
              <a:rPr lang="en-US" dirty="0"/>
              <a:t>C.E. Jordan High School</a:t>
            </a:r>
          </a:p>
        </p:txBody>
      </p:sp>
      <p:sp>
        <p:nvSpPr>
          <p:cNvPr id="30" name="Google Shape;30;p3"/>
          <p:cNvSpPr txBox="1">
            <a:spLocks noGrp="1"/>
          </p:cNvSpPr>
          <p:nvPr>
            <p:ph type="body" idx="1"/>
          </p:nvPr>
        </p:nvSpPr>
        <p:spPr>
          <a:xfrm>
            <a:off x="870861" y="4306966"/>
            <a:ext cx="13585370" cy="1066800"/>
          </a:xfrm>
          <a:prstGeom prst="rect">
            <a:avLst/>
          </a:prstGeom>
          <a:solidFill>
            <a:schemeClr val="accent1">
              <a:lumMod val="75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spcBef>
                <a:spcPts val="0"/>
              </a:spcBef>
            </a:pPr>
            <a:r>
              <a:rPr lang="en-US" sz="6000"/>
              <a:t>           Introduction</a:t>
            </a:r>
            <a:endParaRPr lang="en-US" sz="6000" dirty="0" err="1"/>
          </a:p>
        </p:txBody>
      </p:sp>
      <p:sp>
        <p:nvSpPr>
          <p:cNvPr id="31" name="Google Shape;31;p3"/>
          <p:cNvSpPr txBox="1">
            <a:spLocks noGrp="1"/>
          </p:cNvSpPr>
          <p:nvPr>
            <p:ph type="body" idx="2"/>
          </p:nvPr>
        </p:nvSpPr>
        <p:spPr>
          <a:xfrm>
            <a:off x="636344" y="5638801"/>
            <a:ext cx="13906204" cy="13822966"/>
          </a:xfrm>
          <a:prstGeom prst="rect">
            <a:avLst/>
          </a:prstGeom>
          <a:noFill/>
          <a:ln>
            <a:noFill/>
          </a:ln>
        </p:spPr>
        <p:txBody>
          <a:bodyPr spcFirstLastPara="1" wrap="square" lIns="156700" tIns="78350" rIns="156700" bIns="78350" anchor="t" anchorCtr="0">
            <a:noAutofit/>
          </a:bodyPr>
          <a:lstStyle/>
          <a:p>
            <a:pPr marL="0" indent="0">
              <a:spcBef>
                <a:spcPts val="0"/>
              </a:spcBef>
            </a:pPr>
            <a:r>
              <a:rPr lang="en-US" sz="4000" dirty="0">
                <a:solidFill>
                  <a:schemeClr val="tx1"/>
                </a:solidFill>
                <a:latin typeface="Arial" panose="020B0604020202020204" pitchFamily="34" charset="0"/>
              </a:rPr>
              <a:t>Redlining is defined as “the practice of ranking neighborhoods as hazardous and credit-unworthy” (Swope, et al., 2022). It often involved labeling the communities from A to D; D being the most “hazardous” and A being the “least hazardous.” The practice originated during the great depression as an attempt by housing associations to stabilize the economy and housing market after the Great Depression. </a:t>
            </a:r>
            <a:endParaRPr lang="en-US" sz="4000" dirty="0">
              <a:solidFill>
                <a:schemeClr val="tx1"/>
              </a:solidFill>
              <a:latin typeface="+mn-lt"/>
            </a:endParaRPr>
          </a:p>
          <a:p>
            <a:pPr marL="0" indent="0">
              <a:spcBef>
                <a:spcPts val="0"/>
              </a:spcBef>
            </a:pPr>
            <a:endParaRPr lang="en-US" sz="4000" dirty="0">
              <a:solidFill>
                <a:schemeClr val="tx1"/>
              </a:solidFill>
              <a:latin typeface="+mn-lt"/>
            </a:endParaRPr>
          </a:p>
          <a:p>
            <a:pPr marL="0" indent="0">
              <a:spcBef>
                <a:spcPts val="0"/>
              </a:spcBef>
            </a:pPr>
            <a:r>
              <a:rPr lang="en-US" sz="4000" b="1" dirty="0">
                <a:solidFill>
                  <a:schemeClr val="tx1"/>
                </a:solidFill>
                <a:latin typeface="+mn-lt"/>
              </a:rPr>
              <a:t>Research Question: </a:t>
            </a:r>
          </a:p>
          <a:p>
            <a:pPr marL="0" indent="0">
              <a:spcBef>
                <a:spcPts val="0"/>
              </a:spcBef>
            </a:pPr>
            <a:r>
              <a:rPr lang="en-US" sz="3600" dirty="0">
                <a:solidFill>
                  <a:schemeClr val="tx1"/>
                </a:solidFill>
                <a:latin typeface="+mn-lt"/>
              </a:rPr>
              <a:t>To what extent does redlining affect the academic resources and racial demographics in communities?</a:t>
            </a:r>
            <a:r>
              <a:rPr lang="en-US" sz="4000" dirty="0">
                <a:solidFill>
                  <a:schemeClr val="tx1"/>
                </a:solidFill>
                <a:latin typeface="+mn-lt"/>
              </a:rPr>
              <a:t> </a:t>
            </a:r>
          </a:p>
          <a:p>
            <a:pPr>
              <a:spcBef>
                <a:spcPts val="0"/>
              </a:spcBef>
            </a:pPr>
            <a:endParaRPr lang="en-US" sz="4000" dirty="0">
              <a:solidFill>
                <a:schemeClr val="tx1"/>
              </a:solidFill>
              <a:latin typeface="+mn-lt"/>
            </a:endParaRPr>
          </a:p>
          <a:p>
            <a:pPr marL="0" indent="0">
              <a:spcBef>
                <a:spcPts val="0"/>
              </a:spcBef>
            </a:pPr>
            <a:r>
              <a:rPr lang="en-US" sz="4000" b="1" dirty="0">
                <a:solidFill>
                  <a:schemeClr val="tx1"/>
                </a:solidFill>
                <a:latin typeface="+mn-lt"/>
              </a:rPr>
              <a:t>Thesis Statement: </a:t>
            </a:r>
          </a:p>
          <a:p>
            <a:pPr marL="0" indent="0">
              <a:spcBef>
                <a:spcPts val="0"/>
              </a:spcBef>
            </a:pPr>
            <a:r>
              <a:rPr lang="en-US" sz="3600" dirty="0">
                <a:solidFill>
                  <a:schemeClr val="tx1"/>
                </a:solidFill>
                <a:latin typeface="+mn-lt"/>
              </a:rPr>
              <a:t>Historical redlining has impacted the academic resources and racial demographics by restricting school funding, using calculated school zoning, and perpetuating segregation in neighborhoods.</a:t>
            </a:r>
            <a:endParaRPr lang="en-US" sz="4000" dirty="0">
              <a:solidFill>
                <a:schemeClr val="tx1"/>
              </a:solidFill>
              <a:latin typeface="+mn-lt"/>
            </a:endParaRPr>
          </a:p>
          <a:p>
            <a:pPr marL="0" indent="0">
              <a:spcBef>
                <a:spcPts val="0"/>
              </a:spcBef>
            </a:pPr>
            <a:endParaRPr lang="en-US" sz="4000" dirty="0">
              <a:solidFill>
                <a:schemeClr val="tx1"/>
              </a:solidFill>
              <a:latin typeface="+mn-lt"/>
            </a:endParaRPr>
          </a:p>
          <a:p>
            <a:pPr marL="0" indent="0">
              <a:spcBef>
                <a:spcPts val="0"/>
              </a:spcBef>
            </a:pPr>
            <a:r>
              <a:rPr lang="en-US" sz="4000" b="1" dirty="0">
                <a:solidFill>
                  <a:schemeClr val="tx1"/>
                </a:solidFill>
                <a:latin typeface="+mn-lt"/>
              </a:rPr>
              <a:t>Methodology</a:t>
            </a:r>
            <a:r>
              <a:rPr lang="en-US" sz="4000" dirty="0">
                <a:solidFill>
                  <a:schemeClr val="tx1"/>
                </a:solidFill>
                <a:latin typeface="+mn-lt"/>
              </a:rPr>
              <a:t>:</a:t>
            </a:r>
          </a:p>
          <a:p>
            <a:pPr marL="0" indent="0">
              <a:spcBef>
                <a:spcPts val="0"/>
              </a:spcBef>
            </a:pPr>
            <a:r>
              <a:rPr lang="en-US" sz="3600" dirty="0">
                <a:solidFill>
                  <a:schemeClr val="tx1"/>
                </a:solidFill>
                <a:latin typeface="+mn-lt"/>
              </a:rPr>
              <a:t>This poster was conducted as a literary review. I used Google Scholar for all my sources. I struggled to find specific statistics about the link between overall school grades/test scores and redlining. However, there is an explicit connection between higher literacy scores and non-redlined areas, so the impact of getting sufficient reading resources is inferred. Most of the statistics I found were state specific, and it was challenging to find actual statistics about the general American population. However, several scholars addressed that the issues I identified were consistent across the country. My purpose is to educate the general American audience, specifically African Americans, about the impact of systemic racism, and to serve as an explanation between the racial wealth gap.</a:t>
            </a:r>
          </a:p>
        </p:txBody>
      </p:sp>
      <p:sp>
        <p:nvSpPr>
          <p:cNvPr id="32" name="Google Shape;32;p3"/>
          <p:cNvSpPr txBox="1">
            <a:spLocks noGrp="1"/>
          </p:cNvSpPr>
          <p:nvPr>
            <p:ph type="body" idx="3"/>
          </p:nvPr>
        </p:nvSpPr>
        <p:spPr>
          <a:xfrm>
            <a:off x="636344" y="24781356"/>
            <a:ext cx="13585200" cy="1066800"/>
          </a:xfrm>
          <a:prstGeom prst="rect">
            <a:avLst/>
          </a:prstGeom>
          <a:solidFill>
            <a:schemeClr val="accent1">
              <a:lumMod val="75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3657600" indent="914400">
              <a:spcBef>
                <a:spcPts val="0"/>
              </a:spcBef>
            </a:pPr>
            <a:r>
              <a:rPr lang="en-US" sz="6000" dirty="0"/>
              <a:t>Background </a:t>
            </a:r>
          </a:p>
        </p:txBody>
      </p:sp>
      <p:sp>
        <p:nvSpPr>
          <p:cNvPr id="33" name="Google Shape;33;p3"/>
          <p:cNvSpPr txBox="1">
            <a:spLocks noGrp="1"/>
          </p:cNvSpPr>
          <p:nvPr>
            <p:ph type="body" idx="4"/>
          </p:nvPr>
        </p:nvSpPr>
        <p:spPr>
          <a:xfrm>
            <a:off x="434151" y="26296547"/>
            <a:ext cx="14458786" cy="11800874"/>
          </a:xfrm>
          <a:prstGeom prst="rect">
            <a:avLst/>
          </a:prstGeom>
          <a:noFill/>
          <a:ln>
            <a:noFill/>
          </a:ln>
        </p:spPr>
        <p:txBody>
          <a:bodyPr spcFirstLastPara="1" wrap="square" lIns="156700" tIns="78350" rIns="156700" bIns="78350" anchor="t" anchorCtr="0">
            <a:noAutofit/>
          </a:bodyPr>
          <a:lstStyle/>
          <a:p>
            <a:pPr marL="0" indent="0">
              <a:spcBef>
                <a:spcPts val="0"/>
              </a:spcBef>
            </a:pPr>
            <a:r>
              <a:rPr lang="en-US" sz="3600" dirty="0">
                <a:solidFill>
                  <a:schemeClr val="tx1"/>
                </a:solidFill>
                <a:latin typeface="Arial" panose="020B0604020202020204" pitchFamily="34" charset="0"/>
                <a:cs typeface="Arial" panose="020B0604020202020204" pitchFamily="34" charset="0"/>
              </a:rPr>
              <a:t>After the Great Depression, housing associations began using redlining to restrict African Americans from living in the wealthy areas and perpetuating segregated neighborhoods. The result: a massive wealth gap between black and white communities. Although this subject is often looked at through a historical lens, the ramifications of redlining are apparent today. “For example, children who grew up in D-graded neighborhoods had about an 11 percent chance of reaching the top income quintile while the comparable statistic for children who grew up in A-graded neighborhoods is 23 percent” (Aronson, 2020). Meaning, the consequences from living in lower-income communities can have a significant impact on the individual’s future.</a:t>
            </a:r>
          </a:p>
          <a:p>
            <a:pPr marL="0" indent="0"/>
            <a:br>
              <a:rPr lang="en-US" sz="3600" dirty="0">
                <a:solidFill>
                  <a:schemeClr val="tx1"/>
                </a:solidFill>
                <a:latin typeface="Arial" panose="020B0604020202020204" pitchFamily="34" charset="0"/>
                <a:cs typeface="Arial" panose="020B0604020202020204" pitchFamily="34" charset="0"/>
              </a:rPr>
            </a:br>
            <a:endParaRPr lang="en-US" sz="3600" dirty="0">
              <a:solidFill>
                <a:schemeClr val="tx1"/>
              </a:solidFill>
              <a:latin typeface="Arial" panose="020B0604020202020204" pitchFamily="34" charset="0"/>
              <a:ea typeface="Calibri"/>
              <a:cs typeface="Arial" panose="020B0604020202020204" pitchFamily="34" charset="0"/>
            </a:endParaRPr>
          </a:p>
        </p:txBody>
      </p:sp>
      <p:sp>
        <p:nvSpPr>
          <p:cNvPr id="36" name="Google Shape;36;p3"/>
          <p:cNvSpPr txBox="1">
            <a:spLocks noGrp="1"/>
          </p:cNvSpPr>
          <p:nvPr>
            <p:ph type="body" idx="7"/>
          </p:nvPr>
        </p:nvSpPr>
        <p:spPr>
          <a:xfrm>
            <a:off x="15152917" y="4267200"/>
            <a:ext cx="13585370" cy="1066800"/>
          </a:xfrm>
          <a:prstGeom prst="rect">
            <a:avLst/>
          </a:prstGeom>
          <a:solidFill>
            <a:schemeClr val="accent1">
              <a:lumMod val="75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spcBef>
                <a:spcPts val="0"/>
              </a:spcBef>
            </a:pPr>
            <a:r>
              <a:rPr lang="en-US" sz="6000"/>
              <a:t>                   Data Analysis </a:t>
            </a:r>
            <a:endParaRPr lang="en-US" sz="6000" dirty="0"/>
          </a:p>
        </p:txBody>
      </p:sp>
      <p:sp>
        <p:nvSpPr>
          <p:cNvPr id="37" name="Google Shape;37;p3"/>
          <p:cNvSpPr txBox="1">
            <a:spLocks noGrp="1"/>
          </p:cNvSpPr>
          <p:nvPr>
            <p:ph type="body" idx="8"/>
          </p:nvPr>
        </p:nvSpPr>
        <p:spPr>
          <a:xfrm>
            <a:off x="29755581" y="25848156"/>
            <a:ext cx="13585370" cy="7315200"/>
          </a:xfrm>
          <a:prstGeom prst="rect">
            <a:avLst/>
          </a:prstGeom>
          <a:noFill/>
          <a:ln>
            <a:noFill/>
          </a:ln>
        </p:spPr>
        <p:txBody>
          <a:bodyPr spcFirstLastPara="1" wrap="square" lIns="156700" tIns="78350" rIns="156700" bIns="78350" anchor="t" anchorCtr="0">
            <a:noAutofit/>
          </a:bodyPr>
          <a:lstStyle/>
          <a:p>
            <a:pPr marL="0" indent="0">
              <a:spcBef>
                <a:spcPts val="0"/>
              </a:spcBef>
              <a:buNone/>
            </a:pPr>
            <a:r>
              <a:rPr lang="en-US" sz="3600" dirty="0">
                <a:solidFill>
                  <a:schemeClr val="tx1"/>
                </a:solidFill>
                <a:latin typeface="Arial"/>
                <a:cs typeface="Arial"/>
              </a:rPr>
              <a:t>The consequences of historical redlining are visible in many aspects of everyday life. Specifically, the ramifications serve as an explanation of the racial wealth gap in the United States, educational achievement gap, and the continued segregation of neighborhoods today. My data analysis can be used by local, state, and federal government officials when they are considering new school zoning laws. Specifically, school zoning laws aimed to give black and brown students access to quality education. In addition, my analysis could be used as a call to action for legislation that acknowledges the historical housing practices that have historically denied black and brown people access to housing and resources. </a:t>
            </a:r>
            <a:endParaRPr lang="en-US" sz="3600" dirty="0">
              <a:solidFill>
                <a:schemeClr val="tx1"/>
              </a:solidFill>
              <a:latin typeface="Arial" panose="020B0604020202020204" pitchFamily="34" charset="0"/>
              <a:cs typeface="Arial" panose="020B0604020202020204" pitchFamily="34" charset="0"/>
            </a:endParaRPr>
          </a:p>
        </p:txBody>
      </p:sp>
      <p:sp>
        <p:nvSpPr>
          <p:cNvPr id="38" name="Google Shape;38;p3"/>
          <p:cNvSpPr txBox="1">
            <a:spLocks noGrp="1"/>
          </p:cNvSpPr>
          <p:nvPr>
            <p:ph type="body" idx="9"/>
          </p:nvPr>
        </p:nvSpPr>
        <p:spPr>
          <a:xfrm>
            <a:off x="29609147" y="14247466"/>
            <a:ext cx="13585370" cy="1066800"/>
          </a:xfrm>
          <a:prstGeom prst="rect">
            <a:avLst/>
          </a:prstGeom>
          <a:solidFill>
            <a:schemeClr val="accent1">
              <a:lumMod val="75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spcBef>
                <a:spcPts val="0"/>
              </a:spcBef>
            </a:pPr>
            <a:r>
              <a:rPr lang="en-US" sz="6000">
                <a:latin typeface="Calibri"/>
              </a:rPr>
              <a:t>Results </a:t>
            </a:r>
            <a:endParaRPr lang="en-US" sz="6000" dirty="0">
              <a:latin typeface="Calibri"/>
            </a:endParaRPr>
          </a:p>
        </p:txBody>
      </p:sp>
      <p:sp>
        <p:nvSpPr>
          <p:cNvPr id="39" name="Google Shape;39;p3"/>
          <p:cNvSpPr txBox="1">
            <a:spLocks noGrp="1"/>
          </p:cNvSpPr>
          <p:nvPr>
            <p:ph type="body" idx="13"/>
          </p:nvPr>
        </p:nvSpPr>
        <p:spPr>
          <a:xfrm>
            <a:off x="29586224" y="15578779"/>
            <a:ext cx="13668632" cy="7124430"/>
          </a:xfrm>
          <a:prstGeom prst="rect">
            <a:avLst/>
          </a:prstGeom>
          <a:noFill/>
          <a:ln>
            <a:noFill/>
          </a:ln>
        </p:spPr>
        <p:txBody>
          <a:bodyPr spcFirstLastPara="1" wrap="square" lIns="156700" tIns="78350" rIns="156700" bIns="78350" anchor="t" anchorCtr="0">
            <a:noAutofit/>
          </a:bodyPr>
          <a:lstStyle/>
          <a:p>
            <a:pPr marL="279400" indent="0">
              <a:spcBef>
                <a:spcPts val="0"/>
              </a:spcBef>
              <a:buNone/>
            </a:pPr>
            <a:r>
              <a:rPr lang="en-US" sz="3600" dirty="0">
                <a:solidFill>
                  <a:schemeClr val="tx1"/>
                </a:solidFill>
                <a:latin typeface="Arial" panose="020B0604020202020204" pitchFamily="34" charset="0"/>
                <a:cs typeface="Arial" panose="020B0604020202020204" pitchFamily="34" charset="0"/>
              </a:rPr>
              <a:t>I found that redlining has a direct link to a lack of access in education because “property tax represents a primary source of funding disparities between [school] districts” (Bowling, et al., 2019). For that reason, previously redlined areas, likely to be poorer communities, receive limited district funding. This can have an impact on the educational resources, like technology and textbooks, available to the students in those communities. Consequently, schools that are located on historically redlined land are more likely to struggle with important skills, like literacy. Struggles in this essential skill can affect a student’s probability of receiving and being successful in higher education. Finally, despite redlining having roots in the early 20th century, it is also an indicator of the racial makeup of communities today. It Illustrates that historically redlined areas, are more likely to be made up of black and brown people today. </a:t>
            </a:r>
          </a:p>
          <a:p>
            <a:pPr marL="279400" indent="0">
              <a:buNone/>
            </a:pPr>
            <a:br>
              <a:rPr lang="en-US" sz="3600" dirty="0">
                <a:solidFill>
                  <a:schemeClr val="tx1"/>
                </a:solidFill>
                <a:latin typeface="Arial" panose="020B0604020202020204" pitchFamily="34" charset="0"/>
                <a:cs typeface="Arial" panose="020B0604020202020204" pitchFamily="34" charset="0"/>
              </a:rPr>
            </a:br>
            <a:endParaRPr lang="en-US" sz="3600" dirty="0">
              <a:solidFill>
                <a:schemeClr val="tx1"/>
              </a:solidFill>
              <a:latin typeface="Arial" panose="020B0604020202020204" pitchFamily="34" charset="0"/>
              <a:cs typeface="Arial" panose="020B0604020202020204" pitchFamily="34" charset="0"/>
            </a:endParaRPr>
          </a:p>
        </p:txBody>
      </p:sp>
      <p:sp>
        <p:nvSpPr>
          <p:cNvPr id="40" name="Google Shape;40;p3"/>
          <p:cNvSpPr txBox="1">
            <a:spLocks noGrp="1"/>
          </p:cNvSpPr>
          <p:nvPr>
            <p:ph type="body" idx="14"/>
          </p:nvPr>
        </p:nvSpPr>
        <p:spPr>
          <a:xfrm>
            <a:off x="29755581" y="24446322"/>
            <a:ext cx="13585370" cy="1066800"/>
          </a:xfrm>
          <a:prstGeom prst="rect">
            <a:avLst/>
          </a:prstGeom>
          <a:solidFill>
            <a:schemeClr val="accent1">
              <a:lumMod val="75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spcBef>
                <a:spcPts val="0"/>
              </a:spcBef>
            </a:pPr>
            <a:r>
              <a:rPr lang="en-US" sz="6000" dirty="0">
                <a:latin typeface="Calibri"/>
              </a:rPr>
              <a:t>Conclusion </a:t>
            </a:r>
          </a:p>
        </p:txBody>
      </p:sp>
      <p:pic>
        <p:nvPicPr>
          <p:cNvPr id="1026" name="Picture 2">
            <a:extLst>
              <a:ext uri="{FF2B5EF4-FFF2-40B4-BE49-F238E27FC236}">
                <a16:creationId xmlns:a16="http://schemas.microsoft.com/office/drawing/2014/main" id="{9643D251-50EE-262A-9AF6-50FE338FCA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44050" y="5969218"/>
            <a:ext cx="12203100" cy="7529156"/>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02C8ECF-E3A8-CB66-B76C-054772663429}"/>
              </a:ext>
            </a:extLst>
          </p:cNvPr>
          <p:cNvSpPr txBox="1"/>
          <p:nvPr/>
        </p:nvSpPr>
        <p:spPr>
          <a:xfrm>
            <a:off x="15152917" y="14679454"/>
            <a:ext cx="13585370" cy="2616101"/>
          </a:xfrm>
          <a:prstGeom prst="rect">
            <a:avLst/>
          </a:prstGeom>
          <a:noFill/>
        </p:spPr>
        <p:txBody>
          <a:bodyPr wrap="square" rtlCol="0">
            <a:spAutoFit/>
          </a:bodyPr>
          <a:lstStyle/>
          <a:p>
            <a:r>
              <a:rPr lang="en-US" sz="3600" dirty="0">
                <a:solidFill>
                  <a:schemeClr val="tx1"/>
                </a:solidFill>
                <a:latin typeface="Arial" panose="020B0604020202020204" pitchFamily="34" charset="0"/>
              </a:rPr>
              <a:t>The significant difference between the average district spending per pupil in schools located in red and blue neighborhoods is $2,485. </a:t>
            </a:r>
          </a:p>
          <a:p>
            <a:endParaRPr lang="en-US" sz="5600" dirty="0">
              <a:solidFill>
                <a:schemeClr val="tx1"/>
              </a:solidFill>
            </a:endParaRPr>
          </a:p>
        </p:txBody>
      </p:sp>
      <p:pic>
        <p:nvPicPr>
          <p:cNvPr id="1028" name="Picture 4">
            <a:extLst>
              <a:ext uri="{FF2B5EF4-FFF2-40B4-BE49-F238E27FC236}">
                <a16:creationId xmlns:a16="http://schemas.microsoft.com/office/drawing/2014/main" id="{B03AD01A-414C-8782-09CE-488EEBCE5994}"/>
              </a:ext>
            </a:extLst>
          </p:cNvPr>
          <p:cNvPicPr>
            <a:picLocks noGrp="1" noChangeAspect="1" noChangeArrowheads="1"/>
          </p:cNvPicPr>
          <p:nvPr>
            <p:ph type="chart" idx="18"/>
          </p:nvPr>
        </p:nvPicPr>
        <p:blipFill>
          <a:blip r:embed="rId4">
            <a:extLst>
              <a:ext uri="{28A0092B-C50C-407E-A947-70E740481C1C}">
                <a14:useLocalDpi xmlns:a14="http://schemas.microsoft.com/office/drawing/2010/main" val="0"/>
              </a:ext>
            </a:extLst>
          </a:blip>
          <a:srcRect/>
          <a:stretch>
            <a:fillRect/>
          </a:stretch>
        </p:blipFill>
        <p:spPr bwMode="auto">
          <a:xfrm>
            <a:off x="15413407" y="16561571"/>
            <a:ext cx="7929190" cy="4902882"/>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EAFD7C29-0426-2C25-CAE1-7A176CF2F2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24426" y="21393666"/>
            <a:ext cx="8037504" cy="490288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8879F4F-33EE-9E90-CCCF-7DAFB77F1D80}"/>
              </a:ext>
            </a:extLst>
          </p:cNvPr>
          <p:cNvSpPr txBox="1"/>
          <p:nvPr/>
        </p:nvSpPr>
        <p:spPr>
          <a:xfrm>
            <a:off x="15826955" y="13198701"/>
            <a:ext cx="9835912" cy="2369880"/>
          </a:xfrm>
          <a:prstGeom prst="rect">
            <a:avLst/>
          </a:prstGeom>
          <a:noFill/>
        </p:spPr>
        <p:txBody>
          <a:bodyPr wrap="square" rtlCol="0">
            <a:spAutoFit/>
          </a:bodyPr>
          <a:lstStyle/>
          <a:p>
            <a:pPr algn="r"/>
            <a:r>
              <a:rPr lang="en-US" sz="3600" dirty="0">
                <a:solidFill>
                  <a:schemeClr val="tx1"/>
                </a:solidFill>
                <a:latin typeface="Arial" panose="020B0604020202020204" pitchFamily="34" charset="0"/>
              </a:rPr>
              <a:t>(Cleveland &amp; Lukes, 2022) </a:t>
            </a:r>
            <a:endParaRPr lang="en-US" sz="3600" dirty="0">
              <a:solidFill>
                <a:schemeClr val="tx1"/>
              </a:solidFill>
            </a:endParaRPr>
          </a:p>
          <a:p>
            <a:br>
              <a:rPr lang="en-US" sz="5600" dirty="0"/>
            </a:br>
            <a:endParaRPr lang="en-US" sz="5600" dirty="0"/>
          </a:p>
        </p:txBody>
      </p:sp>
      <p:sp>
        <p:nvSpPr>
          <p:cNvPr id="7" name="TextBox 6">
            <a:extLst>
              <a:ext uri="{FF2B5EF4-FFF2-40B4-BE49-F238E27FC236}">
                <a16:creationId xmlns:a16="http://schemas.microsoft.com/office/drawing/2014/main" id="{0A766297-6868-92D5-7360-2CD16F47D349}"/>
              </a:ext>
            </a:extLst>
          </p:cNvPr>
          <p:cNvSpPr txBox="1"/>
          <p:nvPr/>
        </p:nvSpPr>
        <p:spPr>
          <a:xfrm>
            <a:off x="15821076" y="26835302"/>
            <a:ext cx="13765148" cy="5078313"/>
          </a:xfrm>
          <a:prstGeom prst="rect">
            <a:avLst/>
          </a:prstGeom>
          <a:noFill/>
        </p:spPr>
        <p:txBody>
          <a:bodyPr wrap="square" rtlCol="0">
            <a:spAutoFit/>
          </a:bodyPr>
          <a:lstStyle/>
          <a:p>
            <a:r>
              <a:rPr lang="en-US" sz="3600" dirty="0">
                <a:solidFill>
                  <a:schemeClr val="tx1"/>
                </a:solidFill>
                <a:latin typeface="Arial" panose="020B0604020202020204" pitchFamily="34" charset="0"/>
              </a:rPr>
              <a:t>“In Columbus, Ohio, two elementary schools — Clinton Elementary and Como Elementary — are just over a mile apart. Clinton Elementary students perform very well, with 87 percent proficient in reading. At Como Elementary, however, that figure falls to 44 percent. Due to school attendance zones, if a child lives east of I-71, they would attend Como Elementary. A child living further west would attend Clinton Elementary” (Burke &amp; Schwalbach, 2021). </a:t>
            </a:r>
            <a:endParaRPr lang="en-US" sz="3600" dirty="0">
              <a:solidFill>
                <a:schemeClr val="tx1"/>
              </a:solidFill>
            </a:endParaRPr>
          </a:p>
          <a:p>
            <a:br>
              <a:rPr lang="en-US" sz="3600" dirty="0">
                <a:solidFill>
                  <a:schemeClr val="tx1"/>
                </a:solidFill>
              </a:rPr>
            </a:br>
            <a:endParaRPr lang="en-US" sz="3600" dirty="0">
              <a:solidFill>
                <a:schemeClr val="tx1"/>
              </a:solidFill>
            </a:endParaRPr>
          </a:p>
        </p:txBody>
      </p:sp>
      <p:pic>
        <p:nvPicPr>
          <p:cNvPr id="1032" name="Picture 8">
            <a:extLst>
              <a:ext uri="{FF2B5EF4-FFF2-40B4-BE49-F238E27FC236}">
                <a16:creationId xmlns:a16="http://schemas.microsoft.com/office/drawing/2014/main" id="{9CC061E2-91D3-7D54-24D1-0F198925624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68912" y="4267200"/>
            <a:ext cx="11925604" cy="737399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4DE5184E-7D61-AAA3-D7D4-AD315DFC085E}"/>
              </a:ext>
            </a:extLst>
          </p:cNvPr>
          <p:cNvSpPr txBox="1"/>
          <p:nvPr/>
        </p:nvSpPr>
        <p:spPr>
          <a:xfrm>
            <a:off x="29752368" y="12349138"/>
            <a:ext cx="12790140" cy="2308324"/>
          </a:xfrm>
          <a:prstGeom prst="rect">
            <a:avLst/>
          </a:prstGeom>
          <a:noFill/>
        </p:spPr>
        <p:txBody>
          <a:bodyPr wrap="square" lIns="91440" tIns="45720" rIns="91440" bIns="45720" rtlCol="0" anchor="t">
            <a:spAutoFit/>
          </a:bodyPr>
          <a:lstStyle/>
          <a:p>
            <a:r>
              <a:rPr lang="en-US" sz="3600" dirty="0">
                <a:solidFill>
                  <a:schemeClr val="tx1"/>
                </a:solidFill>
                <a:latin typeface="Roboto"/>
              </a:rPr>
              <a:t>This data from the City of Detroit, shows that the segregation caused by redlining, is still evident in US communities today.  </a:t>
            </a:r>
          </a:p>
          <a:p>
            <a:br>
              <a:rPr lang="en-US" sz="3600" dirty="0">
                <a:solidFill>
                  <a:schemeClr val="tx1"/>
                </a:solidFill>
              </a:rPr>
            </a:br>
            <a:endParaRPr lang="en-US" sz="3600" dirty="0">
              <a:solidFill>
                <a:schemeClr val="tx1"/>
              </a:solidFill>
            </a:endParaRPr>
          </a:p>
        </p:txBody>
      </p:sp>
      <p:sp>
        <p:nvSpPr>
          <p:cNvPr id="9" name="TextBox 8">
            <a:extLst>
              <a:ext uri="{FF2B5EF4-FFF2-40B4-BE49-F238E27FC236}">
                <a16:creationId xmlns:a16="http://schemas.microsoft.com/office/drawing/2014/main" id="{D0CE7984-7F0F-17F3-054F-A33C7DC35467}"/>
              </a:ext>
            </a:extLst>
          </p:cNvPr>
          <p:cNvSpPr txBox="1"/>
          <p:nvPr/>
        </p:nvSpPr>
        <p:spPr>
          <a:xfrm>
            <a:off x="33125174" y="11364545"/>
            <a:ext cx="8229600" cy="2369880"/>
          </a:xfrm>
          <a:prstGeom prst="rect">
            <a:avLst/>
          </a:prstGeom>
          <a:noFill/>
        </p:spPr>
        <p:txBody>
          <a:bodyPr wrap="square" rtlCol="0">
            <a:spAutoFit/>
          </a:bodyPr>
          <a:lstStyle/>
          <a:p>
            <a:pPr marR="152400" algn="ctr"/>
            <a:r>
              <a:rPr lang="en-US" sz="3600" dirty="0">
                <a:solidFill>
                  <a:schemeClr val="tx1"/>
                </a:solidFill>
                <a:latin typeface="Roboto" panose="02000000000000000000" pitchFamily="2" charset="0"/>
              </a:rPr>
              <a:t>(</a:t>
            </a:r>
            <a:r>
              <a:rPr lang="en-US" sz="3600" dirty="0" err="1">
                <a:solidFill>
                  <a:schemeClr val="tx1"/>
                </a:solidFill>
                <a:latin typeface="Roboto" panose="02000000000000000000" pitchFamily="2" charset="0"/>
              </a:rPr>
              <a:t>Shkembi</a:t>
            </a:r>
            <a:r>
              <a:rPr lang="en-US" sz="3600" dirty="0">
                <a:solidFill>
                  <a:schemeClr val="tx1"/>
                </a:solidFill>
                <a:latin typeface="Roboto" panose="02000000000000000000" pitchFamily="2" charset="0"/>
              </a:rPr>
              <a:t>, et al., 2022)</a:t>
            </a:r>
            <a:endParaRPr lang="en-US" sz="5600" dirty="0">
              <a:solidFill>
                <a:schemeClr val="tx1"/>
              </a:solidFill>
            </a:endParaRPr>
          </a:p>
          <a:p>
            <a:br>
              <a:rPr lang="en-US" sz="5600" dirty="0"/>
            </a:br>
            <a:endParaRPr lang="en-US" sz="5600" dirty="0"/>
          </a:p>
        </p:txBody>
      </p:sp>
      <p:pic>
        <p:nvPicPr>
          <p:cNvPr id="2" name="Picture 2" descr="A qr code with a few black squares&#10;&#10;Description automatically generated">
            <a:extLst>
              <a:ext uri="{FF2B5EF4-FFF2-40B4-BE49-F238E27FC236}">
                <a16:creationId xmlns:a16="http://schemas.microsoft.com/office/drawing/2014/main" id="{0223D099-4C61-3A53-E6E5-B079D629437F}"/>
              </a:ext>
            </a:extLst>
          </p:cNvPr>
          <p:cNvPicPr>
            <a:picLocks noChangeAspect="1"/>
          </p:cNvPicPr>
          <p:nvPr/>
        </p:nvPicPr>
        <p:blipFill>
          <a:blip r:embed="rId7"/>
          <a:stretch>
            <a:fillRect/>
          </a:stretch>
        </p:blipFill>
        <p:spPr>
          <a:xfrm>
            <a:off x="40201983" y="958468"/>
            <a:ext cx="2763803" cy="269770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8444</TotalTime>
  <Words>857</Words>
  <Application>Microsoft Office PowerPoint</Application>
  <PresentationFormat>Custom</PresentationFormat>
  <Paragraphs>30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Consequences of Redlining: Access to Education and Racial Demographics Today Avery Patterson C.E. Jordan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Avery Patterson</dc:creator>
  <cp:lastModifiedBy>Kennedy Ruff</cp:lastModifiedBy>
  <cp:revision>82</cp:revision>
  <dcterms:modified xsi:type="dcterms:W3CDTF">2023-07-27T22:50:36Z</dcterms:modified>
</cp:coreProperties>
</file>