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21945600" cy="16459200"/>
  <p:notesSz cx="6858000" cy="9144000"/>
  <p:embeddedFontLst>
    <p:embeddedFont>
      <p:font typeface="Actor" panose="020B0604020202020204" charset="0"/>
      <p:regular r:id="rId4"/>
    </p:embeddedFont>
    <p:embeddedFont>
      <p:font typeface="Calibri" panose="020F0502020204030204" pitchFamily="34" charset="0"/>
      <p:regular r:id="rId5"/>
      <p:bold r:id="rId6"/>
      <p:italic r:id="rId7"/>
      <p:boldItalic r:id="rId8"/>
    </p:embeddedFont>
    <p:embeddedFont>
      <p:font typeface="Lexend Medium" panose="020B0604020202020204" charset="0"/>
      <p:regular r:id="rId9"/>
      <p:bold r:id="rId10"/>
    </p:embeddedFont>
    <p:embeddedFont>
      <p:font typeface="Lexend SemiBold" panose="020B0604020202020204" charset="0"/>
      <p:regular r:id="rId11"/>
      <p:bold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5" roundtripDataSignature="AMtx7mjQmW46pkRYdi6TWmHLvDofW/a+c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00"/>
    <a:srgbClr val="8BC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EFC468-0FCE-4BB7-8CAF-B1D4B8B3DB7D}" v="143" dt="2023-07-27T22:08:41.899"/>
    <p1510:client id="{B2ECD20B-12E4-4A79-B610-45DC5463AFE9}" v="44" dt="2023-07-27T18:45:36.1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108" y="-2412"/>
      </p:cViewPr>
      <p:guideLst/>
    </p:cSldViewPr>
  </p:slideViewPr>
  <p:notesTextViewPr>
    <p:cViewPr>
      <p:scale>
        <a:sx n="1" d="1"/>
        <a:sy n="1" d="1"/>
      </p:scale>
      <p:origin x="0" y="-108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8" Type="http://schemas.openxmlformats.org/officeDocument/2006/relationships/theme" Target="theme/theme1.xml"/><Relationship Id="rId3" Type="http://schemas.openxmlformats.org/officeDocument/2006/relationships/notesMaster" Target="notesMasters/notesMaster1.xml"/><Relationship Id="rId21" Type="http://schemas.microsoft.com/office/2015/10/relationships/revisionInfo" Target="revisionInfo.xml"/><Relationship Id="rId7" Type="http://schemas.openxmlformats.org/officeDocument/2006/relationships/font" Target="fonts/font4.fntdata"/><Relationship Id="rId12" Type="http://schemas.openxmlformats.org/officeDocument/2006/relationships/font" Target="fonts/font9.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customschemas.google.com/relationships/presentationmetadata" Target="metadata"/><Relationship Id="rId10" Type="http://schemas.openxmlformats.org/officeDocument/2006/relationships/font" Target="fonts/font7.fntdata"/><Relationship Id="rId19" Type="http://schemas.openxmlformats.org/officeDocument/2006/relationships/tableStyles" Target="tableStyles.xml"/><Relationship Id="rId4" Type="http://schemas.openxmlformats.org/officeDocument/2006/relationships/font" Target="fonts/font1.fntdata"/><Relationship Id="rId9" Type="http://schemas.openxmlformats.org/officeDocument/2006/relationships/font" Target="fonts/font6.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s Harper" clId="Web-{16EFC468-0FCE-4BB7-8CAF-B1D4B8B3DB7D}"/>
    <pc:docChg chg="modSld">
      <pc:chgData name="Davis Harper" userId="" providerId="" clId="Web-{16EFC468-0FCE-4BB7-8CAF-B1D4B8B3DB7D}" dt="2023-07-27T22:08:41.446" v="115" actId="20577"/>
      <pc:docMkLst>
        <pc:docMk/>
      </pc:docMkLst>
      <pc:sldChg chg="modSp">
        <pc:chgData name="Davis Harper" userId="" providerId="" clId="Web-{16EFC468-0FCE-4BB7-8CAF-B1D4B8B3DB7D}" dt="2023-07-27T22:08:41.446" v="115" actId="20577"/>
        <pc:sldMkLst>
          <pc:docMk/>
          <pc:sldMk cId="0" sldId="256"/>
        </pc:sldMkLst>
        <pc:spChg chg="mod">
          <ac:chgData name="Davis Harper" userId="" providerId="" clId="Web-{16EFC468-0FCE-4BB7-8CAF-B1D4B8B3DB7D}" dt="2023-07-27T22:08:26.383" v="110" actId="20577"/>
          <ac:spMkLst>
            <pc:docMk/>
            <pc:sldMk cId="0" sldId="256"/>
            <ac:spMk id="2" creationId="{BC1E2158-64A7-0B8B-033B-BF76AB1A4408}"/>
          </ac:spMkLst>
        </pc:spChg>
        <pc:spChg chg="mod">
          <ac:chgData name="Davis Harper" userId="" providerId="" clId="Web-{16EFC468-0FCE-4BB7-8CAF-B1D4B8B3DB7D}" dt="2023-07-27T22:05:18.859" v="7" actId="20577"/>
          <ac:spMkLst>
            <pc:docMk/>
            <pc:sldMk cId="0" sldId="256"/>
            <ac:spMk id="31" creationId="{00000000-0000-0000-0000-000000000000}"/>
          </ac:spMkLst>
        </pc:spChg>
        <pc:spChg chg="mod">
          <ac:chgData name="Davis Harper" userId="" providerId="" clId="Web-{16EFC468-0FCE-4BB7-8CAF-B1D4B8B3DB7D}" dt="2023-07-27T22:05:56.861" v="24" actId="1076"/>
          <ac:spMkLst>
            <pc:docMk/>
            <pc:sldMk cId="0" sldId="256"/>
            <ac:spMk id="32" creationId="{00000000-0000-0000-0000-000000000000}"/>
          </ac:spMkLst>
        </pc:spChg>
        <pc:spChg chg="mod">
          <ac:chgData name="Davis Harper" userId="" providerId="" clId="Web-{16EFC468-0FCE-4BB7-8CAF-B1D4B8B3DB7D}" dt="2023-07-27T22:07:21.786" v="57" actId="20577"/>
          <ac:spMkLst>
            <pc:docMk/>
            <pc:sldMk cId="0" sldId="256"/>
            <ac:spMk id="33" creationId="{00000000-0000-0000-0000-000000000000}"/>
          </ac:spMkLst>
        </pc:spChg>
        <pc:spChg chg="mod">
          <ac:chgData name="Davis Harper" userId="" providerId="" clId="Web-{16EFC468-0FCE-4BB7-8CAF-B1D4B8B3DB7D}" dt="2023-07-27T22:06:32.691" v="41" actId="1076"/>
          <ac:spMkLst>
            <pc:docMk/>
            <pc:sldMk cId="0" sldId="256"/>
            <ac:spMk id="34" creationId="{00000000-0000-0000-0000-000000000000}"/>
          </ac:spMkLst>
        </pc:spChg>
        <pc:spChg chg="mod">
          <ac:chgData name="Davis Harper" userId="" providerId="" clId="Web-{16EFC468-0FCE-4BB7-8CAF-B1D4B8B3DB7D}" dt="2023-07-27T22:08:41.446" v="115" actId="20577"/>
          <ac:spMkLst>
            <pc:docMk/>
            <pc:sldMk cId="0" sldId="256"/>
            <ac:spMk id="37" creationId="{00000000-0000-0000-0000-000000000000}"/>
          </ac:spMkLst>
        </pc:spChg>
        <pc:spChg chg="mod">
          <ac:chgData name="Davis Harper" userId="" providerId="" clId="Web-{16EFC468-0FCE-4BB7-8CAF-B1D4B8B3DB7D}" dt="2023-07-27T22:07:55.741" v="81" actId="20577"/>
          <ac:spMkLst>
            <pc:docMk/>
            <pc:sldMk cId="0" sldId="256"/>
            <ac:spMk id="39" creationId="{00000000-0000-0000-0000-000000000000}"/>
          </ac:spMkLst>
        </pc:spChg>
      </pc:sldChg>
    </pc:docChg>
  </pc:docChgLst>
  <pc:docChgLst>
    <pc:chgData name="Catherine Kiplagat" clId="Web-{B2ECD20B-12E4-4A79-B610-45DC5463AFE9}"/>
    <pc:docChg chg="modSld">
      <pc:chgData name="Catherine Kiplagat" userId="" providerId="" clId="Web-{B2ECD20B-12E4-4A79-B610-45DC5463AFE9}" dt="2023-07-27T18:45:36.117" v="42" actId="1076"/>
      <pc:docMkLst>
        <pc:docMk/>
      </pc:docMkLst>
      <pc:sldChg chg="addSp modSp">
        <pc:chgData name="Catherine Kiplagat" userId="" providerId="" clId="Web-{B2ECD20B-12E4-4A79-B610-45DC5463AFE9}" dt="2023-07-27T18:45:36.117" v="42" actId="1076"/>
        <pc:sldMkLst>
          <pc:docMk/>
          <pc:sldMk cId="0" sldId="256"/>
        </pc:sldMkLst>
        <pc:spChg chg="mod">
          <ac:chgData name="Catherine Kiplagat" userId="" providerId="" clId="Web-{B2ECD20B-12E4-4A79-B610-45DC5463AFE9}" dt="2023-07-27T18:39:34.004" v="5" actId="1076"/>
          <ac:spMkLst>
            <pc:docMk/>
            <pc:sldMk cId="0" sldId="256"/>
            <ac:spMk id="2" creationId="{BC1E2158-64A7-0B8B-033B-BF76AB1A4408}"/>
          </ac:spMkLst>
        </pc:spChg>
        <pc:spChg chg="mod">
          <ac:chgData name="Catherine Kiplagat" userId="" providerId="" clId="Web-{B2ECD20B-12E4-4A79-B610-45DC5463AFE9}" dt="2023-07-27T18:44:50.959" v="39" actId="1076"/>
          <ac:spMkLst>
            <pc:docMk/>
            <pc:sldMk cId="0" sldId="256"/>
            <ac:spMk id="29" creationId="{00000000-0000-0000-0000-000000000000}"/>
          </ac:spMkLst>
        </pc:spChg>
        <pc:spChg chg="mod">
          <ac:chgData name="Catherine Kiplagat" userId="" providerId="" clId="Web-{B2ECD20B-12E4-4A79-B610-45DC5463AFE9}" dt="2023-07-27T18:45:23.523" v="41" actId="1076"/>
          <ac:spMkLst>
            <pc:docMk/>
            <pc:sldMk cId="0" sldId="256"/>
            <ac:spMk id="30" creationId="{00000000-0000-0000-0000-000000000000}"/>
          </ac:spMkLst>
        </pc:spChg>
        <pc:spChg chg="mod">
          <ac:chgData name="Catherine Kiplagat" userId="" providerId="" clId="Web-{B2ECD20B-12E4-4A79-B610-45DC5463AFE9}" dt="2023-07-27T18:45:36.117" v="42" actId="1076"/>
          <ac:spMkLst>
            <pc:docMk/>
            <pc:sldMk cId="0" sldId="256"/>
            <ac:spMk id="31" creationId="{00000000-0000-0000-0000-000000000000}"/>
          </ac:spMkLst>
        </pc:spChg>
        <pc:spChg chg="mod">
          <ac:chgData name="Catherine Kiplagat" userId="" providerId="" clId="Web-{B2ECD20B-12E4-4A79-B610-45DC5463AFE9}" dt="2023-07-27T18:43:34.814" v="33" actId="20577"/>
          <ac:spMkLst>
            <pc:docMk/>
            <pc:sldMk cId="0" sldId="256"/>
            <ac:spMk id="35" creationId="{00000000-0000-0000-0000-000000000000}"/>
          </ac:spMkLst>
        </pc:spChg>
        <pc:spChg chg="mod">
          <ac:chgData name="Catherine Kiplagat" userId="" providerId="" clId="Web-{B2ECD20B-12E4-4A79-B610-45DC5463AFE9}" dt="2023-07-27T18:40:18.257" v="12" actId="1076"/>
          <ac:spMkLst>
            <pc:docMk/>
            <pc:sldMk cId="0" sldId="256"/>
            <ac:spMk id="36" creationId="{00000000-0000-0000-0000-000000000000}"/>
          </ac:spMkLst>
        </pc:spChg>
        <pc:spChg chg="mod">
          <ac:chgData name="Catherine Kiplagat" userId="" providerId="" clId="Web-{B2ECD20B-12E4-4A79-B610-45DC5463AFE9}" dt="2023-07-27T18:40:30.945" v="13" actId="1076"/>
          <ac:spMkLst>
            <pc:docMk/>
            <pc:sldMk cId="0" sldId="256"/>
            <ac:spMk id="37" creationId="{00000000-0000-0000-0000-000000000000}"/>
          </ac:spMkLst>
        </pc:spChg>
        <pc:spChg chg="mod">
          <ac:chgData name="Catherine Kiplagat" userId="" providerId="" clId="Web-{B2ECD20B-12E4-4A79-B610-45DC5463AFE9}" dt="2023-07-27T18:40:36.414" v="14" actId="1076"/>
          <ac:spMkLst>
            <pc:docMk/>
            <pc:sldMk cId="0" sldId="256"/>
            <ac:spMk id="38" creationId="{00000000-0000-0000-0000-000000000000}"/>
          </ac:spMkLst>
        </pc:spChg>
        <pc:spChg chg="mod">
          <ac:chgData name="Catherine Kiplagat" userId="" providerId="" clId="Web-{B2ECD20B-12E4-4A79-B610-45DC5463AFE9}" dt="2023-07-27T18:39:19.441" v="2" actId="20577"/>
          <ac:spMkLst>
            <pc:docMk/>
            <pc:sldMk cId="0" sldId="256"/>
            <ac:spMk id="39" creationId="{00000000-0000-0000-0000-000000000000}"/>
          </ac:spMkLst>
        </pc:spChg>
        <pc:picChg chg="add mod">
          <ac:chgData name="Catherine Kiplagat" userId="" providerId="" clId="Web-{B2ECD20B-12E4-4A79-B610-45DC5463AFE9}" dt="2023-07-27T18:44:58.287" v="40" actId="1076"/>
          <ac:picMkLst>
            <pc:docMk/>
            <pc:sldMk cId="0" sldId="256"/>
            <ac:picMk id="3" creationId="{DAA494DC-D48F-A9E5-3CD9-50A7B0C00E23}"/>
          </ac:picMkLst>
        </pc:picChg>
        <pc:picChg chg="mod">
          <ac:chgData name="Catherine Kiplagat" userId="" providerId="" clId="Web-{B2ECD20B-12E4-4A79-B610-45DC5463AFE9}" dt="2023-07-27T18:39:38.927" v="6" actId="1076"/>
          <ac:picMkLst>
            <pc:docMk/>
            <pc:sldMk cId="0" sldId="256"/>
            <ac:picMk id="42"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r>
              <a:rPr lang="en-US" dirty="0"/>
              <a:t>Hi my names ashli, </a:t>
            </a:r>
            <a:r>
              <a:rPr lang="en-US" dirty="0" err="1"/>
              <a:t>im</a:t>
            </a:r>
            <a:r>
              <a:rPr lang="en-US" dirty="0"/>
              <a:t> a rising senior at Jordan high school. I decided to research </a:t>
            </a:r>
          </a:p>
          <a:p>
            <a:pPr marL="0" lvl="0" indent="0" algn="l" rtl="0">
              <a:lnSpc>
                <a:spcPct val="100000"/>
              </a:lnSpc>
              <a:spcBef>
                <a:spcPts val="0"/>
              </a:spcBef>
              <a:spcAft>
                <a:spcPts val="0"/>
              </a:spcAft>
              <a:buSzPts val="1400"/>
              <a:buNone/>
            </a:pPr>
            <a:r>
              <a:rPr lang="en-US" dirty="0"/>
              <a:t>How adolescents that grow up in public housing are affected mentally and </a:t>
            </a:r>
          </a:p>
          <a:p>
            <a:pPr marL="0" lvl="0" indent="0" algn="l" rtl="0">
              <a:lnSpc>
                <a:spcPct val="100000"/>
              </a:lnSpc>
              <a:spcBef>
                <a:spcPts val="0"/>
              </a:spcBef>
              <a:spcAft>
                <a:spcPts val="0"/>
              </a:spcAft>
              <a:buSzPts val="1400"/>
              <a:buNone/>
            </a:pPr>
            <a:r>
              <a:rPr lang="en-US" dirty="0"/>
              <a:t>Academically. Through my childhood there was a season where I went to a different school every year,</a:t>
            </a:r>
          </a:p>
          <a:p>
            <a:pPr marL="0" lvl="0" indent="0" algn="l" rtl="0">
              <a:lnSpc>
                <a:spcPct val="100000"/>
              </a:lnSpc>
              <a:spcBef>
                <a:spcPts val="0"/>
              </a:spcBef>
              <a:spcAft>
                <a:spcPts val="0"/>
              </a:spcAft>
              <a:buSzPts val="1400"/>
              <a:buNone/>
            </a:pPr>
            <a:r>
              <a:rPr lang="en-US" dirty="0"/>
              <a:t>and that gave me the experience of different socioeconomic groups. Out of every group I was in, the one </a:t>
            </a:r>
          </a:p>
          <a:p>
            <a:pPr marL="0" lvl="0" indent="0" algn="l" rtl="0">
              <a:lnSpc>
                <a:spcPct val="100000"/>
              </a:lnSpc>
              <a:spcBef>
                <a:spcPts val="0"/>
              </a:spcBef>
              <a:spcAft>
                <a:spcPts val="0"/>
              </a:spcAft>
              <a:buSzPts val="1400"/>
              <a:buNone/>
            </a:pPr>
            <a:r>
              <a:rPr lang="en-US" dirty="0"/>
              <a:t>That stood out to me the most was the lower class. I saw how kids under the age of 13 had to carry </a:t>
            </a:r>
            <a:r>
              <a:rPr lang="en-US" dirty="0" err="1"/>
              <a:t>thereself</a:t>
            </a:r>
            <a:r>
              <a:rPr lang="en-US" dirty="0"/>
              <a:t>,</a:t>
            </a:r>
          </a:p>
          <a:p>
            <a:pPr marL="0" lvl="0" indent="0" algn="l" rtl="0">
              <a:lnSpc>
                <a:spcPct val="100000"/>
              </a:lnSpc>
              <a:spcBef>
                <a:spcPts val="0"/>
              </a:spcBef>
              <a:spcAft>
                <a:spcPts val="0"/>
              </a:spcAft>
              <a:buSzPts val="1400"/>
              <a:buNone/>
            </a:pPr>
            <a:r>
              <a:rPr lang="en-US" dirty="0"/>
              <a:t>And navigate through life because of where and how they were raised. I soon met a set of twins that lived in </a:t>
            </a:r>
          </a:p>
          <a:p>
            <a:pPr marL="0" lvl="0" indent="0" algn="l" rtl="0">
              <a:lnSpc>
                <a:spcPct val="100000"/>
              </a:lnSpc>
              <a:spcBef>
                <a:spcPts val="0"/>
              </a:spcBef>
              <a:spcAft>
                <a:spcPts val="0"/>
              </a:spcAft>
              <a:buSzPts val="1400"/>
              <a:buNone/>
            </a:pPr>
            <a:r>
              <a:rPr lang="en-US" dirty="0" err="1"/>
              <a:t>Macdougal</a:t>
            </a:r>
            <a:r>
              <a:rPr lang="en-US" dirty="0"/>
              <a:t> terrace. While getting to know them I soon realized that they were the smartest people I know but they didn’t know</a:t>
            </a:r>
          </a:p>
          <a:p>
            <a:pPr marL="0" lvl="0" indent="0" algn="l" rtl="0">
              <a:lnSpc>
                <a:spcPct val="100000"/>
              </a:lnSpc>
              <a:spcBef>
                <a:spcPts val="0"/>
              </a:spcBef>
              <a:spcAft>
                <a:spcPts val="0"/>
              </a:spcAft>
              <a:buSzPts val="1400"/>
              <a:buNone/>
            </a:pPr>
            <a:r>
              <a:rPr lang="en-US" dirty="0"/>
              <a:t>How to apply that knowledge in school. After getting pretty close to them I saw that they had bigger responsibilities</a:t>
            </a:r>
          </a:p>
          <a:p>
            <a:pPr marL="0" lvl="0" indent="0" algn="l" rtl="0">
              <a:lnSpc>
                <a:spcPct val="100000"/>
              </a:lnSpc>
              <a:spcBef>
                <a:spcPts val="0"/>
              </a:spcBef>
              <a:spcAft>
                <a:spcPts val="0"/>
              </a:spcAft>
              <a:buSzPts val="1400"/>
              <a:buNone/>
            </a:pPr>
            <a:r>
              <a:rPr lang="en-US" dirty="0"/>
              <a:t>At there home. They couldn’t fully focus on school because they had younger </a:t>
            </a:r>
            <a:r>
              <a:rPr lang="en-US" dirty="0" err="1"/>
              <a:t>sliblings</a:t>
            </a:r>
            <a:r>
              <a:rPr lang="en-US" dirty="0"/>
              <a:t> to take care of, and were worried about there living.</a:t>
            </a:r>
          </a:p>
          <a:p>
            <a:pPr marL="0" lvl="0" indent="0" algn="l" rtl="0">
              <a:lnSpc>
                <a:spcPct val="100000"/>
              </a:lnSpc>
              <a:spcBef>
                <a:spcPts val="0"/>
              </a:spcBef>
              <a:spcAft>
                <a:spcPts val="0"/>
              </a:spcAft>
              <a:buSzPts val="1400"/>
              <a:buNone/>
            </a:pPr>
            <a:r>
              <a:rPr lang="en-US" dirty="0"/>
              <a:t>One of the things they continued to come to be about was how I got to be a “stress free” kid. At the time I would laugh it off and continue to ask what they meant. They further explained it and summed it up to not having any support in and out of school. 62% of kids in public housing aren’t </a:t>
            </a:r>
            <a:r>
              <a:rPr lang="en-US" dirty="0" err="1"/>
              <a:t>givin</a:t>
            </a:r>
            <a:r>
              <a:rPr lang="en-US" dirty="0"/>
              <a:t> the opportunity to seek help and have the support they need to balance school and home life.</a:t>
            </a:r>
          </a:p>
        </p:txBody>
      </p:sp>
      <p:sp>
        <p:nvSpPr>
          <p:cNvPr id="27" name="Google Shape;2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3"/>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R="0" lvl="0" algn="ctr" rtl="0">
              <a:lnSpc>
                <a:spcPct val="100000"/>
              </a:lnSpc>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 name="Google Shape;8;p3"/>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3"/>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3"/>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3"/>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3"/>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3"/>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3"/>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3"/>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3"/>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3"/>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3"/>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3"/>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3"/>
          <p:cNvSpPr>
            <a:spLocks noGrp="1"/>
          </p:cNvSpPr>
          <p:nvPr>
            <p:ph type="pic" idx="16"/>
          </p:nvPr>
        </p:nvSpPr>
        <p:spPr>
          <a:xfrm>
            <a:off x="609602" y="457200"/>
            <a:ext cx="1567543" cy="1371600"/>
          </a:xfrm>
          <a:prstGeom prst="rect">
            <a:avLst/>
          </a:prstGeom>
          <a:solidFill>
            <a:schemeClr val="lt1"/>
          </a:solidFill>
          <a:ln>
            <a:noFill/>
          </a:ln>
        </p:spPr>
      </p:sp>
      <p:sp>
        <p:nvSpPr>
          <p:cNvPr id="21" name="Google Shape;21;p3"/>
          <p:cNvSpPr>
            <a:spLocks noGrp="1"/>
          </p:cNvSpPr>
          <p:nvPr>
            <p:ph type="pic" idx="17"/>
          </p:nvPr>
        </p:nvSpPr>
        <p:spPr>
          <a:xfrm>
            <a:off x="19855545" y="457200"/>
            <a:ext cx="1567543" cy="1371600"/>
          </a:xfrm>
          <a:prstGeom prst="rect">
            <a:avLst/>
          </a:prstGeom>
          <a:solidFill>
            <a:schemeClr val="lt1"/>
          </a:solidFill>
          <a:ln>
            <a:noFill/>
          </a:ln>
        </p:spPr>
      </p:sp>
      <p:sp>
        <p:nvSpPr>
          <p:cNvPr id="22" name="Google Shape;22;p3"/>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3"/>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3"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8"/>
        <p:cNvGrpSpPr/>
        <p:nvPr/>
      </p:nvGrpSpPr>
      <p:grpSpPr>
        <a:xfrm>
          <a:off x="0" y="0"/>
          <a:ext cx="0" cy="0"/>
          <a:chOff x="0" y="0"/>
          <a:chExt cx="0" cy="0"/>
        </a:xfrm>
      </p:grpSpPr>
      <p:sp>
        <p:nvSpPr>
          <p:cNvPr id="29" name="Google Shape;29;p1"/>
          <p:cNvSpPr txBox="1">
            <a:spLocks noGrp="1"/>
          </p:cNvSpPr>
          <p:nvPr>
            <p:ph type="title"/>
          </p:nvPr>
        </p:nvSpPr>
        <p:spPr>
          <a:xfrm>
            <a:off x="344557" y="210380"/>
            <a:ext cx="21249000" cy="1676400"/>
          </a:xfrm>
          <a:prstGeom prst="rect">
            <a:avLst/>
          </a:prstGeom>
          <a:solidFill>
            <a:srgbClr val="996600"/>
          </a:solidFill>
          <a:ln w="9525" cap="flat" cmpd="sng">
            <a:solidFill>
              <a:srgbClr val="09306B"/>
            </a:solidFill>
            <a:prstDash val="solid"/>
            <a:round/>
            <a:headEnd type="none" w="sm" len="sm"/>
            <a:tailEnd type="none" w="sm" len="sm"/>
          </a:ln>
        </p:spPr>
        <p:txBody>
          <a:bodyPr spcFirstLastPara="1" wrap="square" lIns="78350" tIns="39175" rIns="78350" bIns="39175" anchor="ctr" anchorCtr="1">
            <a:noAutofit/>
          </a:bodyPr>
          <a:lstStyle/>
          <a:p>
            <a:pPr marL="0" marR="0" lvl="0" indent="0" algn="ctr" rtl="0">
              <a:lnSpc>
                <a:spcPct val="100000"/>
              </a:lnSpc>
              <a:spcBef>
                <a:spcPts val="0"/>
              </a:spcBef>
              <a:spcAft>
                <a:spcPts val="0"/>
              </a:spcAft>
              <a:buClr>
                <a:schemeClr val="lt1"/>
              </a:buClr>
              <a:buSzPts val="1400"/>
              <a:buFont typeface="Arial"/>
              <a:buNone/>
            </a:pPr>
            <a:r>
              <a:rPr lang="en-US" sz="3200" b="0" dirty="0">
                <a:solidFill>
                  <a:schemeClr val="tx1"/>
                </a:solidFill>
                <a:latin typeface="Lexend SemiBold"/>
                <a:ea typeface="Lexend SemiBold"/>
                <a:cs typeface="Lexend SemiBold"/>
                <a:sym typeface="Lexend SemiBold"/>
              </a:rPr>
              <a:t>The Unspoken Facts:  Adolescent Mental and Academic Progression due to Public Housing</a:t>
            </a:r>
            <a:endParaRPr sz="3200" b="0" dirty="0">
              <a:solidFill>
                <a:schemeClr val="tx1"/>
              </a:solidFill>
              <a:latin typeface="Lexend SemiBold"/>
              <a:ea typeface="Lexend SemiBold"/>
              <a:cs typeface="Lexend SemiBold"/>
              <a:sym typeface="Lexend SemiBold"/>
            </a:endParaRPr>
          </a:p>
          <a:p>
            <a:pPr marL="0" marR="0" lvl="0" indent="0" algn="ctr" rtl="0">
              <a:lnSpc>
                <a:spcPct val="100000"/>
              </a:lnSpc>
              <a:spcBef>
                <a:spcPts val="0"/>
              </a:spcBef>
              <a:spcAft>
                <a:spcPts val="0"/>
              </a:spcAft>
              <a:buClr>
                <a:schemeClr val="lt1"/>
              </a:buClr>
              <a:buSzPts val="1400"/>
              <a:buFont typeface="Arial"/>
              <a:buNone/>
            </a:pPr>
            <a:r>
              <a:rPr lang="en-US" sz="3200" b="0" dirty="0">
                <a:solidFill>
                  <a:schemeClr val="tx1"/>
                </a:solidFill>
                <a:latin typeface="Lexend SemiBold"/>
                <a:ea typeface="Lexend SemiBold"/>
                <a:cs typeface="Lexend SemiBold"/>
                <a:sym typeface="Lexend SemiBold"/>
              </a:rPr>
              <a:t>Ashli Rose </a:t>
            </a:r>
            <a:endParaRPr sz="3200" b="0" dirty="0">
              <a:solidFill>
                <a:schemeClr val="tx1"/>
              </a:solidFill>
              <a:latin typeface="Lexend SemiBold"/>
              <a:ea typeface="Lexend SemiBold"/>
              <a:cs typeface="Lexend SemiBold"/>
              <a:sym typeface="Lexend SemiBold"/>
            </a:endParaRPr>
          </a:p>
          <a:p>
            <a:pPr marL="0" marR="0" lvl="0" indent="0" algn="ctr" rtl="0">
              <a:lnSpc>
                <a:spcPct val="100000"/>
              </a:lnSpc>
              <a:spcBef>
                <a:spcPts val="0"/>
              </a:spcBef>
              <a:spcAft>
                <a:spcPts val="0"/>
              </a:spcAft>
              <a:buClr>
                <a:schemeClr val="lt1"/>
              </a:buClr>
              <a:buSzPts val="1400"/>
              <a:buFont typeface="Arial"/>
              <a:buNone/>
            </a:pPr>
            <a:r>
              <a:rPr lang="en-US" sz="3200" b="0" dirty="0">
                <a:solidFill>
                  <a:schemeClr val="tx1"/>
                </a:solidFill>
                <a:latin typeface="Lexend SemiBold"/>
                <a:ea typeface="Lexend SemiBold"/>
                <a:cs typeface="Lexend SemiBold"/>
                <a:sym typeface="Lexend SemiBold"/>
              </a:rPr>
              <a:t> C.E Jordan High</a:t>
            </a:r>
            <a:endParaRPr sz="3200" b="0" dirty="0">
              <a:solidFill>
                <a:schemeClr val="tx1"/>
              </a:solidFill>
              <a:latin typeface="Lexend SemiBold"/>
              <a:ea typeface="Lexend SemiBold"/>
              <a:cs typeface="Lexend SemiBold"/>
              <a:sym typeface="Lexend SemiBold"/>
            </a:endParaRPr>
          </a:p>
        </p:txBody>
      </p:sp>
      <p:sp>
        <p:nvSpPr>
          <p:cNvPr id="30" name="Google Shape;30;p1"/>
          <p:cNvSpPr txBox="1">
            <a:spLocks noGrp="1"/>
          </p:cNvSpPr>
          <p:nvPr>
            <p:ph type="body" idx="1"/>
          </p:nvPr>
        </p:nvSpPr>
        <p:spPr>
          <a:xfrm>
            <a:off x="321839" y="2001078"/>
            <a:ext cx="6792685" cy="533400"/>
          </a:xfrm>
          <a:prstGeom prst="rect">
            <a:avLst/>
          </a:prstGeom>
          <a:solidFill>
            <a:srgbClr val="996600"/>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b="0" dirty="0">
                <a:solidFill>
                  <a:schemeClr val="tx1"/>
                </a:solidFill>
                <a:latin typeface="Lexend SemiBold"/>
                <a:ea typeface="Lexend SemiBold"/>
                <a:cs typeface="Lexend SemiBold"/>
                <a:sym typeface="Lexend SemiBold"/>
              </a:rPr>
              <a:t>  Introduction</a:t>
            </a:r>
            <a:endParaRPr sz="3000" b="0" i="0" u="none" strike="noStrike" cap="none" dirty="0">
              <a:solidFill>
                <a:schemeClr val="tx1"/>
              </a:solidFill>
              <a:latin typeface="Lexend SemiBold"/>
              <a:ea typeface="Lexend SemiBold"/>
              <a:cs typeface="Lexend SemiBold"/>
              <a:sym typeface="Lexend SemiBold"/>
            </a:endParaRPr>
          </a:p>
        </p:txBody>
      </p:sp>
      <p:sp>
        <p:nvSpPr>
          <p:cNvPr id="31" name="Google Shape;31;p1"/>
          <p:cNvSpPr txBox="1">
            <a:spLocks noGrp="1"/>
          </p:cNvSpPr>
          <p:nvPr>
            <p:ph type="body" idx="2"/>
          </p:nvPr>
        </p:nvSpPr>
        <p:spPr>
          <a:xfrm>
            <a:off x="314691" y="2553527"/>
            <a:ext cx="6792145" cy="4648200"/>
          </a:xfrm>
          <a:prstGeom prst="rect">
            <a:avLst/>
          </a:prstGeom>
          <a:noFill/>
          <a:ln>
            <a:noFill/>
          </a:ln>
        </p:spPr>
        <p:txBody>
          <a:bodyPr spcFirstLastPara="1" wrap="square" lIns="78350" tIns="39175" rIns="78350" bIns="39175" anchor="t" anchorCtr="0">
            <a:noAutofit/>
          </a:bodyPr>
          <a:lstStyle/>
          <a:p>
            <a:pPr marL="342900" lvl="0" indent="-342900" algn="l" rtl="0">
              <a:spcBef>
                <a:spcPts val="0"/>
              </a:spcBef>
              <a:spcAft>
                <a:spcPts val="0"/>
              </a:spcAft>
              <a:buClr>
                <a:schemeClr val="dk1"/>
              </a:buClr>
              <a:buSzPts val="1400"/>
              <a:buFont typeface="Wingdings" panose="05000000000000000000" pitchFamily="2" charset="2"/>
              <a:buChar char="Ø"/>
            </a:pPr>
            <a:r>
              <a:rPr lang="en-US" sz="2000" dirty="0">
                <a:solidFill>
                  <a:schemeClr val="tx1"/>
                </a:solidFill>
                <a:latin typeface="Times New Roman" panose="02020603050405020304" pitchFamily="18" charset="0"/>
                <a:ea typeface="Proxima Nova"/>
                <a:cs typeface="Times New Roman" panose="02020603050405020304" pitchFamily="18" charset="0"/>
                <a:sym typeface="Proxima Nova"/>
              </a:rPr>
              <a:t>The government provides public housing for persons who cannot afford private housing. Adolescents in school can be distracted by the environments surrounding such regions, which can have a severe impact on their mental health and academic development.</a:t>
            </a:r>
          </a:p>
          <a:p>
            <a:pPr marL="0" indent="0">
              <a:spcBef>
                <a:spcPts val="0"/>
              </a:spcBef>
            </a:pPr>
            <a:endParaRPr lang="en-US" sz="2000" dirty="0">
              <a:solidFill>
                <a:schemeClr val="tx1"/>
              </a:solidFill>
              <a:ea typeface="Proxima Nova"/>
            </a:endParaRPr>
          </a:p>
          <a:p>
            <a:pPr marL="342900" lvl="0" indent="-342900" algn="l" rtl="0">
              <a:spcBef>
                <a:spcPts val="0"/>
              </a:spcBef>
              <a:spcAft>
                <a:spcPts val="0"/>
              </a:spcAft>
              <a:buClr>
                <a:schemeClr val="dk1"/>
              </a:buClr>
              <a:buSzPts val="1400"/>
              <a:buFont typeface="Wingdings" panose="05000000000000000000" pitchFamily="2" charset="2"/>
              <a:buChar char="Ø"/>
            </a:pPr>
            <a:r>
              <a:rPr lang="en-US" sz="2000" b="1" dirty="0">
                <a:solidFill>
                  <a:schemeClr val="tx1"/>
                </a:solidFill>
                <a:latin typeface="Times New Roman" panose="02020603050405020304" pitchFamily="18" charset="0"/>
                <a:ea typeface="Proxima Nova"/>
                <a:cs typeface="Times New Roman" panose="02020603050405020304" pitchFamily="18" charset="0"/>
                <a:sym typeface="Proxima Nova"/>
              </a:rPr>
              <a:t>Research Question:</a:t>
            </a:r>
            <a:r>
              <a:rPr lang="en-US" sz="2000" dirty="0">
                <a:solidFill>
                  <a:schemeClr val="tx1"/>
                </a:solidFill>
                <a:latin typeface="Times New Roman" panose="02020603050405020304" pitchFamily="18" charset="0"/>
                <a:ea typeface="Proxima Nova"/>
                <a:cs typeface="Times New Roman" panose="02020603050405020304" pitchFamily="18" charset="0"/>
                <a:sym typeface="Proxima Nova"/>
              </a:rPr>
              <a:t> How does public housing affect the mental health and academic performance of adolescents?</a:t>
            </a:r>
            <a:endParaRPr lang="en-US" sz="2000" dirty="0">
              <a:solidFill>
                <a:schemeClr val="tx1"/>
              </a:solidFill>
              <a:latin typeface="Times New Roman" panose="02020603050405020304" pitchFamily="18" charset="0"/>
              <a:cs typeface="Times New Roman" panose="02020603050405020304" pitchFamily="18" charset="0"/>
            </a:endParaRPr>
          </a:p>
          <a:p>
            <a:pPr marL="0" indent="0">
              <a:spcBef>
                <a:spcPts val="0"/>
              </a:spcBef>
            </a:pPr>
            <a:endParaRPr lang="en-US" sz="2000" dirty="0">
              <a:solidFill>
                <a:schemeClr val="tx1"/>
              </a:solidFill>
            </a:endParaRPr>
          </a:p>
          <a:p>
            <a:pPr marL="342900" lvl="0" indent="-342900" algn="l" rtl="0">
              <a:lnSpc>
                <a:spcPct val="100000"/>
              </a:lnSpc>
              <a:spcBef>
                <a:spcPts val="0"/>
              </a:spcBef>
              <a:spcAft>
                <a:spcPts val="0"/>
              </a:spcAft>
              <a:buSzPts val="1400"/>
              <a:buFont typeface="Wingdings" panose="05000000000000000000" pitchFamily="2" charset="2"/>
              <a:buChar char="Ø"/>
            </a:pPr>
            <a:r>
              <a:rPr lang="en-US" sz="2000" b="1" dirty="0">
                <a:solidFill>
                  <a:schemeClr val="tx1"/>
                </a:solidFill>
              </a:rPr>
              <a:t>Thesis: </a:t>
            </a:r>
            <a:r>
              <a:rPr lang="en-US" sz="2000" dirty="0">
                <a:solidFill>
                  <a:schemeClr val="tx1"/>
                </a:solidFill>
                <a:ea typeface="Arial"/>
                <a:sym typeface="Arial"/>
              </a:rPr>
              <a:t>Due to a lack of proper resources, adolescents raised in public housing require greater academic and mental support, battle with traumatic effects of crime, and at a young age must assume more responsibility at a young age than </a:t>
            </a:r>
            <a:r>
              <a:rPr lang="en-US" sz="2000">
                <a:solidFill>
                  <a:schemeClr val="tx1"/>
                </a:solidFill>
                <a:ea typeface="Arial"/>
                <a:sym typeface="Arial"/>
              </a:rPr>
              <a:t>their peers.</a:t>
            </a:r>
            <a:endParaRPr sz="2000">
              <a:solidFill>
                <a:schemeClr val="tx1"/>
              </a:solidFill>
              <a:ea typeface="Arial"/>
              <a:sym typeface="Arial"/>
            </a:endParaRPr>
          </a:p>
          <a:p>
            <a:pPr marL="0" indent="0">
              <a:spcBef>
                <a:spcPts val="0"/>
              </a:spcBef>
            </a:pPr>
            <a:endParaRPr lang="en-US" sz="2000" dirty="0">
              <a:solidFill>
                <a:schemeClr val="tx1"/>
              </a:solidFill>
              <a:ea typeface="Arial"/>
            </a:endParaRPr>
          </a:p>
          <a:p>
            <a:pPr marL="342900" lvl="0" indent="-342900" algn="l" rtl="0">
              <a:spcBef>
                <a:spcPts val="0"/>
              </a:spcBef>
              <a:spcAft>
                <a:spcPts val="0"/>
              </a:spcAft>
              <a:buClr>
                <a:schemeClr val="dk1"/>
              </a:buClr>
              <a:buSzPts val="1100"/>
              <a:buFont typeface="Wingdings" panose="05000000000000000000" pitchFamily="2" charset="2"/>
              <a:buChar char="Ø"/>
            </a:pPr>
            <a:r>
              <a:rPr lang="en-US" sz="2000" b="1" dirty="0">
                <a:solidFill>
                  <a:schemeClr val="tx1"/>
                </a:solidFill>
                <a:latin typeface="Times New Roman" panose="02020603050405020304" pitchFamily="18" charset="0"/>
                <a:ea typeface="Arial"/>
                <a:cs typeface="Times New Roman" panose="02020603050405020304" pitchFamily="18" charset="0"/>
                <a:sym typeface="Arial"/>
              </a:rPr>
              <a:t>Methodology</a:t>
            </a:r>
            <a:r>
              <a:rPr lang="en-US" sz="2000" dirty="0">
                <a:solidFill>
                  <a:schemeClr val="tx1"/>
                </a:solidFill>
                <a:latin typeface="Times New Roman" panose="02020603050405020304" pitchFamily="18" charset="0"/>
                <a:ea typeface="Arial"/>
                <a:cs typeface="Times New Roman" panose="02020603050405020304" pitchFamily="18" charset="0"/>
                <a:sym typeface="Arial"/>
              </a:rPr>
              <a:t>: I used Google Scholar for all my research. I wanted to research this because environmental health risks associated with inadequate living conditions can be particularly dangerous for growing children and adolescents. Children and teenagers are at risk for developing long-term health issues because of these dangers. Also mentioning that growing up in “poverty” can deeply affect the mental and academic process of many adolescents.</a:t>
            </a:r>
            <a:endParaRPr sz="2000" dirty="0">
              <a:solidFill>
                <a:schemeClr val="tx1"/>
              </a:solidFill>
              <a:latin typeface="Times New Roman" panose="02020603050405020304" pitchFamily="18" charset="0"/>
              <a:ea typeface="Arial"/>
              <a:cs typeface="Times New Roman" panose="02020603050405020304" pitchFamily="18" charset="0"/>
            </a:endParaRPr>
          </a:p>
          <a:p>
            <a:pPr marL="0" lvl="0" indent="0" algn="l" rtl="0">
              <a:lnSpc>
                <a:spcPct val="100000"/>
              </a:lnSpc>
              <a:spcBef>
                <a:spcPts val="0"/>
              </a:spcBef>
              <a:spcAft>
                <a:spcPts val="0"/>
              </a:spcAft>
              <a:buSzPts val="1400"/>
              <a:buNone/>
            </a:pPr>
            <a:endParaRPr sz="1700" u="sng" dirty="0">
              <a:solidFill>
                <a:schemeClr val="tx1"/>
              </a:solidFill>
              <a:latin typeface="Arial"/>
              <a:ea typeface="Arial"/>
              <a:cs typeface="Arial"/>
              <a:sym typeface="Arial"/>
            </a:endParaRPr>
          </a:p>
          <a:p>
            <a:pPr marL="0" lvl="0" indent="0" algn="l" rtl="0">
              <a:lnSpc>
                <a:spcPct val="100000"/>
              </a:lnSpc>
              <a:spcBef>
                <a:spcPts val="0"/>
              </a:spcBef>
              <a:spcAft>
                <a:spcPts val="0"/>
              </a:spcAft>
              <a:buSzPts val="1400"/>
              <a:buNone/>
            </a:pPr>
            <a:endParaRPr sz="1700" dirty="0">
              <a:solidFill>
                <a:schemeClr val="tx1"/>
              </a:solidFill>
            </a:endParaRPr>
          </a:p>
        </p:txBody>
      </p:sp>
      <p:sp>
        <p:nvSpPr>
          <p:cNvPr id="32" name="Google Shape;32;p1"/>
          <p:cNvSpPr txBox="1">
            <a:spLocks noGrp="1"/>
          </p:cNvSpPr>
          <p:nvPr>
            <p:ph type="body" idx="3"/>
          </p:nvPr>
        </p:nvSpPr>
        <p:spPr>
          <a:xfrm>
            <a:off x="348385" y="9477199"/>
            <a:ext cx="6792600" cy="533400"/>
          </a:xfrm>
          <a:prstGeom prst="rect">
            <a:avLst/>
          </a:prstGeom>
          <a:solidFill>
            <a:srgbClr val="996600"/>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1828800" lvl="0" indent="457200" algn="l" rtl="0">
              <a:lnSpc>
                <a:spcPct val="100000"/>
              </a:lnSpc>
              <a:spcBef>
                <a:spcPts val="0"/>
              </a:spcBef>
              <a:spcAft>
                <a:spcPts val="0"/>
              </a:spcAft>
              <a:buSzPts val="1400"/>
              <a:buNone/>
            </a:pPr>
            <a:r>
              <a:rPr lang="en-US" sz="3200" b="0" dirty="0">
                <a:solidFill>
                  <a:schemeClr val="tx1"/>
                </a:solidFill>
                <a:latin typeface="Lexend Medium"/>
                <a:ea typeface="Lexend Medium"/>
                <a:cs typeface="Lexend Medium"/>
                <a:sym typeface="Lexend Medium"/>
              </a:rPr>
              <a:t>Background</a:t>
            </a:r>
            <a:r>
              <a:rPr lang="en-US" sz="3200" dirty="0">
                <a:solidFill>
                  <a:schemeClr val="tx1"/>
                </a:solidFill>
                <a:latin typeface="Actor"/>
                <a:ea typeface="Actor"/>
                <a:cs typeface="Actor"/>
                <a:sym typeface="Actor"/>
              </a:rPr>
              <a:t> </a:t>
            </a:r>
            <a:endParaRPr sz="3200" i="0" u="none" strike="noStrike" cap="none" dirty="0">
              <a:solidFill>
                <a:schemeClr val="tx1"/>
              </a:solidFill>
              <a:latin typeface="Actor"/>
              <a:ea typeface="Actor"/>
              <a:cs typeface="Actor"/>
              <a:sym typeface="Actor"/>
            </a:endParaRPr>
          </a:p>
        </p:txBody>
      </p:sp>
      <p:sp>
        <p:nvSpPr>
          <p:cNvPr id="33" name="Google Shape;33;p1"/>
          <p:cNvSpPr txBox="1">
            <a:spLocks noGrp="1"/>
          </p:cNvSpPr>
          <p:nvPr>
            <p:ph type="body" idx="4"/>
          </p:nvPr>
        </p:nvSpPr>
        <p:spPr>
          <a:xfrm>
            <a:off x="348343" y="8500973"/>
            <a:ext cx="6792685" cy="5810250"/>
          </a:xfrm>
          <a:prstGeom prst="rect">
            <a:avLst/>
          </a:prstGeom>
          <a:noFill/>
          <a:ln>
            <a:noFill/>
          </a:ln>
        </p:spPr>
        <p:txBody>
          <a:bodyPr spcFirstLastPara="1" wrap="square" lIns="78350" tIns="39175" rIns="78350" bIns="39175" anchor="t" anchorCtr="0">
            <a:noAutofit/>
          </a:bodyPr>
          <a:lstStyle/>
          <a:p>
            <a:pPr marL="0" lvl="0" indent="0" algn="l" rtl="0">
              <a:lnSpc>
                <a:spcPct val="100000"/>
              </a:lnSpc>
              <a:spcBef>
                <a:spcPts val="1200"/>
              </a:spcBef>
              <a:spcAft>
                <a:spcPts val="0"/>
              </a:spcAft>
              <a:buClr>
                <a:schemeClr val="dk1"/>
              </a:buClr>
              <a:buSzPts val="1100"/>
              <a:buFont typeface="Arial"/>
              <a:buNone/>
            </a:pPr>
            <a:endParaRPr sz="1600" dirty="0">
              <a:solidFill>
                <a:schemeClr val="tx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lang="en-US" sz="2000" b="1" dirty="0">
              <a:solidFill>
                <a:schemeClr val="tx1"/>
              </a:solidFill>
              <a:latin typeface="Times New Roman" panose="02020603050405020304" pitchFamily="18" charset="0"/>
              <a:ea typeface="Arial"/>
              <a:cs typeface="Times New Roman" panose="02020603050405020304" pitchFamily="18" charset="0"/>
              <a:sym typeface="Arial"/>
            </a:endParaRPr>
          </a:p>
          <a:p>
            <a:pPr marL="0" lvl="0" indent="0" algn="l" rtl="0">
              <a:lnSpc>
                <a:spcPct val="115000"/>
              </a:lnSpc>
              <a:spcBef>
                <a:spcPts val="0"/>
              </a:spcBef>
              <a:spcAft>
                <a:spcPts val="0"/>
              </a:spcAft>
              <a:buClr>
                <a:schemeClr val="dk1"/>
              </a:buClr>
              <a:buSzPts val="1100"/>
              <a:buFont typeface="Arial"/>
              <a:buNone/>
            </a:pPr>
            <a:endParaRPr lang="en-US" sz="2000" b="1" dirty="0">
              <a:solidFill>
                <a:schemeClr val="tx1"/>
              </a:solidFill>
              <a:latin typeface="Times New Roman" panose="02020603050405020304" pitchFamily="18" charset="0"/>
              <a:ea typeface="Arial"/>
              <a:cs typeface="Times New Roman" panose="02020603050405020304" pitchFamily="18" charset="0"/>
              <a:sym typeface="Arial"/>
            </a:endParaRPr>
          </a:p>
          <a:p>
            <a:pPr marL="0" lvl="0" indent="0" algn="l" rtl="0">
              <a:lnSpc>
                <a:spcPct val="115000"/>
              </a:lnSpc>
              <a:spcBef>
                <a:spcPts val="0"/>
              </a:spcBef>
              <a:spcAft>
                <a:spcPts val="0"/>
              </a:spcAft>
              <a:buClr>
                <a:schemeClr val="dk1"/>
              </a:buClr>
              <a:buSzPts val="1100"/>
              <a:buFont typeface="Arial"/>
              <a:buNone/>
            </a:pPr>
            <a:endParaRPr lang="en-US" sz="2000" b="1" dirty="0">
              <a:solidFill>
                <a:schemeClr val="tx1"/>
              </a:solidFill>
              <a:latin typeface="Times New Roman" panose="02020603050405020304" pitchFamily="18" charset="0"/>
              <a:ea typeface="Arial"/>
              <a:cs typeface="Times New Roman" panose="02020603050405020304" pitchFamily="18" charset="0"/>
              <a:sym typeface="Arial"/>
            </a:endParaRPr>
          </a:p>
          <a:p>
            <a:pPr marL="0" indent="0">
              <a:lnSpc>
                <a:spcPct val="115000"/>
              </a:lnSpc>
              <a:spcBef>
                <a:spcPts val="0"/>
              </a:spcBef>
              <a:buSzPts val="1100"/>
            </a:pPr>
            <a:endParaRPr lang="en-US" sz="2000" b="1" dirty="0">
              <a:solidFill>
                <a:schemeClr val="tx1"/>
              </a:solidFill>
              <a:ea typeface="Arial"/>
            </a:endParaRPr>
          </a:p>
          <a:p>
            <a:pPr marL="0" indent="0">
              <a:lnSpc>
                <a:spcPct val="114999"/>
              </a:lnSpc>
              <a:spcBef>
                <a:spcPts val="0"/>
              </a:spcBef>
              <a:buSzPts val="1100"/>
            </a:pPr>
            <a:endParaRPr lang="en-US" sz="2000" b="1" dirty="0">
              <a:solidFill>
                <a:schemeClr val="tx1"/>
              </a:solidFill>
              <a:ea typeface="Arial"/>
            </a:endParaRPr>
          </a:p>
          <a:p>
            <a:pPr marL="0" indent="0">
              <a:lnSpc>
                <a:spcPct val="114999"/>
              </a:lnSpc>
              <a:spcBef>
                <a:spcPts val="0"/>
              </a:spcBef>
              <a:buSzPts val="1100"/>
            </a:pPr>
            <a:r>
              <a:rPr lang="en-US" sz="2000" b="1" dirty="0">
                <a:solidFill>
                  <a:schemeClr val="tx1"/>
                </a:solidFill>
                <a:ea typeface="Arial"/>
                <a:sym typeface="Arial"/>
              </a:rPr>
              <a:t>Public housing: </a:t>
            </a:r>
            <a:r>
              <a:rPr lang="en-US" sz="2000" dirty="0">
                <a:solidFill>
                  <a:schemeClr val="tx1"/>
                </a:solidFill>
                <a:ea typeface="Arial"/>
                <a:sym typeface="Arial"/>
              </a:rPr>
              <a:t>The "housing of last resort" in the country is now public housing. In accordance with federal education law, children and teens that live in public housing are those "who lack a fixed, regular, and adequate nighttime residence." The term covers people who live in government housing with other households due to financial difficulties. Public money is used to provide low-income individuals with homes, but also has low security mechanisms, high crime rates, </a:t>
            </a:r>
            <a:r>
              <a:rPr lang="en-US" sz="2000" dirty="0" err="1">
                <a:solidFill>
                  <a:schemeClr val="tx1"/>
                </a:solidFill>
                <a:ea typeface="Arial"/>
                <a:sym typeface="Arial"/>
              </a:rPr>
              <a:t>etc</a:t>
            </a:r>
            <a:r>
              <a:rPr lang="en-US" sz="2000" dirty="0">
                <a:solidFill>
                  <a:schemeClr val="tx1"/>
                </a:solidFill>
                <a:ea typeface="Arial"/>
                <a:sym typeface="Arial"/>
              </a:rPr>
              <a:t>  </a:t>
            </a:r>
            <a:endParaRPr lang="en-US" sz="2000" b="1">
              <a:solidFill>
                <a:schemeClr val="tx1"/>
              </a:solidFill>
              <a:latin typeface="Times New Roman" panose="02020603050405020304" pitchFamily="18" charset="0"/>
              <a:ea typeface="Arial"/>
              <a:cs typeface="Times New Roman" panose="02020603050405020304" pitchFamily="18" charset="0"/>
            </a:endParaRPr>
          </a:p>
          <a:p>
            <a:pPr marL="0" indent="0">
              <a:lnSpc>
                <a:spcPct val="115000"/>
              </a:lnSpc>
              <a:spcBef>
                <a:spcPts val="0"/>
              </a:spcBef>
              <a:buSzPts val="1100"/>
            </a:pPr>
            <a:r>
              <a:rPr lang="en-US" sz="2000" b="1" dirty="0">
                <a:solidFill>
                  <a:schemeClr val="tx1"/>
                </a:solidFill>
                <a:ea typeface="Arial"/>
                <a:sym typeface="Arial"/>
              </a:rPr>
              <a:t>Adolescent mental health: </a:t>
            </a:r>
            <a:r>
              <a:rPr lang="en-US" sz="2000" dirty="0">
                <a:solidFill>
                  <a:schemeClr val="tx1"/>
                </a:solidFill>
                <a:ea typeface="Arial"/>
                <a:sym typeface="Arial"/>
              </a:rPr>
              <a:t>Adolescent mental state in which mental function is successfully carried out, leading to useful tasks, satisfying relationships with others, and the capacity to adjust to change and deal with adversity, which is harder to accomplish when living in poverty. Struggling with hormonal emotions. Undiagnosed mental disorders</a:t>
            </a:r>
            <a:endParaRPr lang="en-US" sz="2000" dirty="0">
              <a:solidFill>
                <a:schemeClr val="tx1"/>
              </a:solidFill>
              <a:ea typeface="Arial"/>
            </a:endParaRPr>
          </a:p>
          <a:p>
            <a:pPr marL="158750" lvl="0" indent="0" algn="l" rtl="0">
              <a:lnSpc>
                <a:spcPct val="115000"/>
              </a:lnSpc>
              <a:spcBef>
                <a:spcPts val="0"/>
              </a:spcBef>
              <a:spcAft>
                <a:spcPts val="0"/>
              </a:spcAft>
              <a:buSzPts val="1100"/>
            </a:pPr>
            <a:endParaRPr lang="en-US" sz="2000" b="1" dirty="0">
              <a:solidFill>
                <a:schemeClr val="tx1"/>
              </a:solidFill>
              <a:latin typeface="Times New Roman" panose="02020603050405020304" pitchFamily="18" charset="0"/>
              <a:ea typeface="Arial"/>
              <a:cs typeface="Times New Roman" panose="02020603050405020304" pitchFamily="18" charset="0"/>
              <a:sym typeface="Arial"/>
            </a:endParaRPr>
          </a:p>
          <a:p>
            <a:pPr marL="158750" lvl="0" indent="0" algn="l" rtl="0">
              <a:lnSpc>
                <a:spcPct val="115000"/>
              </a:lnSpc>
              <a:spcBef>
                <a:spcPts val="0"/>
              </a:spcBef>
              <a:spcAft>
                <a:spcPts val="0"/>
              </a:spcAft>
              <a:buSzPts val="1100"/>
            </a:pPr>
            <a:endParaRPr lang="en-US" sz="2000" b="1" dirty="0">
              <a:solidFill>
                <a:schemeClr val="tx1"/>
              </a:solidFill>
              <a:latin typeface="Times New Roman" panose="02020603050405020304" pitchFamily="18" charset="0"/>
              <a:ea typeface="Arial"/>
              <a:cs typeface="Times New Roman" panose="02020603050405020304" pitchFamily="18" charset="0"/>
              <a:sym typeface="Arial"/>
            </a:endParaRPr>
          </a:p>
          <a:p>
            <a:pPr marL="158750" lvl="0" indent="0" algn="l" rtl="0">
              <a:lnSpc>
                <a:spcPct val="115000"/>
              </a:lnSpc>
              <a:spcBef>
                <a:spcPts val="0"/>
              </a:spcBef>
              <a:spcAft>
                <a:spcPts val="0"/>
              </a:spcAft>
              <a:buSzPts val="1100"/>
            </a:pPr>
            <a:endParaRPr lang="en-US" sz="2000" b="1" dirty="0">
              <a:solidFill>
                <a:schemeClr val="tx1"/>
              </a:solidFill>
              <a:latin typeface="Times New Roman" panose="02020603050405020304" pitchFamily="18" charset="0"/>
              <a:ea typeface="Arial"/>
              <a:cs typeface="Times New Roman" panose="02020603050405020304" pitchFamily="18" charset="0"/>
              <a:sym typeface="Arial"/>
            </a:endParaRPr>
          </a:p>
        </p:txBody>
      </p:sp>
      <p:sp>
        <p:nvSpPr>
          <p:cNvPr id="34" name="Google Shape;34;p1"/>
          <p:cNvSpPr txBox="1">
            <a:spLocks noGrp="1"/>
          </p:cNvSpPr>
          <p:nvPr>
            <p:ph type="body" idx="7"/>
          </p:nvPr>
        </p:nvSpPr>
        <p:spPr>
          <a:xfrm>
            <a:off x="7547082" y="8492164"/>
            <a:ext cx="6787243" cy="533400"/>
          </a:xfrm>
          <a:prstGeom prst="rect">
            <a:avLst/>
          </a:prstGeom>
          <a:solidFill>
            <a:srgbClr val="996600"/>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l" rtl="0">
              <a:lnSpc>
                <a:spcPct val="100000"/>
              </a:lnSpc>
              <a:spcBef>
                <a:spcPts val="0"/>
              </a:spcBef>
              <a:spcAft>
                <a:spcPts val="0"/>
              </a:spcAft>
              <a:buSzPts val="1400"/>
              <a:buNone/>
            </a:pPr>
            <a:r>
              <a:rPr lang="en-US" sz="3000" b="0" dirty="0">
                <a:solidFill>
                  <a:schemeClr val="tx1"/>
                </a:solidFill>
                <a:latin typeface="Lexend SemiBold"/>
                <a:ea typeface="Lexend SemiBold"/>
                <a:cs typeface="Lexend SemiBold"/>
                <a:sym typeface="Lexend SemiBold"/>
              </a:rPr>
              <a:t>                   Data Analysis </a:t>
            </a:r>
            <a:endParaRPr sz="3000" b="0" i="0" u="none" strike="noStrike" cap="none" dirty="0">
              <a:solidFill>
                <a:schemeClr val="tx1"/>
              </a:solidFill>
              <a:latin typeface="Lexend SemiBold"/>
              <a:ea typeface="Lexend SemiBold"/>
              <a:cs typeface="Lexend SemiBold"/>
              <a:sym typeface="Lexend SemiBold"/>
            </a:endParaRPr>
          </a:p>
        </p:txBody>
      </p:sp>
      <p:sp>
        <p:nvSpPr>
          <p:cNvPr id="35" name="Google Shape;35;p1"/>
          <p:cNvSpPr txBox="1">
            <a:spLocks noGrp="1"/>
          </p:cNvSpPr>
          <p:nvPr>
            <p:ph type="body" idx="8"/>
          </p:nvPr>
        </p:nvSpPr>
        <p:spPr>
          <a:xfrm>
            <a:off x="14889346" y="13089834"/>
            <a:ext cx="6792685" cy="3361071"/>
          </a:xfrm>
          <a:prstGeom prst="rect">
            <a:avLst/>
          </a:prstGeom>
          <a:noFill/>
          <a:ln>
            <a:noFill/>
          </a:ln>
        </p:spPr>
        <p:txBody>
          <a:bodyPr spcFirstLastPara="1" wrap="square" lIns="78350" tIns="39175" rIns="78350" bIns="39175" anchor="t" anchorCtr="0">
            <a:noAutofit/>
          </a:bodyPr>
          <a:lstStyle/>
          <a:p>
            <a:pPr marL="654956" marR="0" lvl="0" indent="-566056" algn="l" rtl="0">
              <a:lnSpc>
                <a:spcPct val="100000"/>
              </a:lnSpc>
              <a:spcBef>
                <a:spcPts val="0"/>
              </a:spcBef>
              <a:spcAft>
                <a:spcPts val="0"/>
              </a:spcAft>
              <a:buClr>
                <a:schemeClr val="dk1"/>
              </a:buClr>
              <a:buSzPts val="1400"/>
              <a:buFont typeface="Arial"/>
              <a:buNone/>
            </a:pPr>
            <a:endParaRPr lang="en-US" sz="2000" dirty="0">
              <a:solidFill>
                <a:schemeClr val="tx1"/>
              </a:solidFill>
            </a:endParaRPr>
          </a:p>
          <a:p>
            <a:pPr marL="654956" marR="0" lvl="0" indent="-566056" algn="l" rtl="0">
              <a:lnSpc>
                <a:spcPct val="100000"/>
              </a:lnSpc>
              <a:spcBef>
                <a:spcPts val="0"/>
              </a:spcBef>
              <a:spcAft>
                <a:spcPts val="0"/>
              </a:spcAft>
              <a:buClr>
                <a:schemeClr val="dk1"/>
              </a:buClr>
              <a:buSzPts val="1400"/>
              <a:buFont typeface="Arial"/>
              <a:buNone/>
            </a:pPr>
            <a:endParaRPr lang="en-US" sz="2000" dirty="0">
              <a:solidFill>
                <a:schemeClr val="tx1"/>
              </a:solidFill>
            </a:endParaRPr>
          </a:p>
          <a:p>
            <a:pPr marL="654956" marR="0" lvl="0" indent="-566056" algn="l" rtl="0">
              <a:lnSpc>
                <a:spcPct val="100000"/>
              </a:lnSpc>
              <a:spcBef>
                <a:spcPts val="0"/>
              </a:spcBef>
              <a:spcAft>
                <a:spcPts val="0"/>
              </a:spcAft>
              <a:buClr>
                <a:schemeClr val="dk1"/>
              </a:buClr>
              <a:buSzPts val="1400"/>
              <a:buFont typeface="Arial"/>
              <a:buNone/>
            </a:pPr>
            <a:r>
              <a:rPr lang="en-US" sz="2000" b="0" i="0" u="none" strike="noStrike" cap="none" dirty="0">
                <a:solidFill>
                  <a:schemeClr val="tx1"/>
                </a:solidFill>
                <a:latin typeface="Times New Roman" panose="02020603050405020304" pitchFamily="18" charset="0"/>
                <a:cs typeface="Times New Roman" panose="02020603050405020304" pitchFamily="18" charset="0"/>
                <a:sym typeface="Times New Roman"/>
              </a:rPr>
              <a:t>         </a:t>
            </a:r>
          </a:p>
          <a:p>
            <a:pPr marL="654956" marR="0" lvl="0" indent="-566056" algn="l" rtl="0">
              <a:lnSpc>
                <a:spcPct val="100000"/>
              </a:lnSpc>
              <a:spcBef>
                <a:spcPts val="0"/>
              </a:spcBef>
              <a:spcAft>
                <a:spcPts val="0"/>
              </a:spcAft>
              <a:buClr>
                <a:schemeClr val="dk1"/>
              </a:buClr>
              <a:buSzPts val="1400"/>
              <a:buFont typeface="Arial"/>
              <a:buNone/>
            </a:pPr>
            <a:endParaRPr lang="en-US" sz="2000" dirty="0">
              <a:solidFill>
                <a:schemeClr val="tx1"/>
              </a:solidFill>
              <a:latin typeface="Times New Roman" panose="02020603050405020304" pitchFamily="18" charset="0"/>
              <a:cs typeface="Times New Roman" panose="02020603050405020304" pitchFamily="18" charset="0"/>
            </a:endParaRPr>
          </a:p>
          <a:p>
            <a:pPr marL="654956" marR="0" lvl="0" indent="-566056" algn="l" rtl="0">
              <a:lnSpc>
                <a:spcPct val="100000"/>
              </a:lnSpc>
              <a:spcBef>
                <a:spcPts val="0"/>
              </a:spcBef>
              <a:spcAft>
                <a:spcPts val="0"/>
              </a:spcAft>
              <a:buClr>
                <a:schemeClr val="dk1"/>
              </a:buClr>
              <a:buSzPts val="1400"/>
              <a:buFont typeface="Arial"/>
              <a:buNone/>
            </a:pPr>
            <a:r>
              <a:rPr lang="en-US" sz="2000" b="0" i="0" u="none" strike="noStrike" cap="none" dirty="0">
                <a:solidFill>
                  <a:schemeClr val="tx1"/>
                </a:solidFill>
                <a:latin typeface="Times New Roman" panose="02020603050405020304" pitchFamily="18" charset="0"/>
                <a:cs typeface="Times New Roman" panose="02020603050405020304" pitchFamily="18" charset="0"/>
                <a:sym typeface="Times New Roman"/>
              </a:rPr>
              <a:t>In conclusion, adolescents experience a variety of things that</a:t>
            </a:r>
          </a:p>
          <a:p>
            <a:pPr marL="654956" marR="0" lvl="0" indent="-566056" algn="l" rtl="0">
              <a:lnSpc>
                <a:spcPct val="100000"/>
              </a:lnSpc>
              <a:spcBef>
                <a:spcPts val="0"/>
              </a:spcBef>
              <a:spcAft>
                <a:spcPts val="0"/>
              </a:spcAft>
              <a:buClr>
                <a:schemeClr val="dk1"/>
              </a:buClr>
              <a:buSzPts val="1400"/>
              <a:buFont typeface="Arial"/>
              <a:buNone/>
            </a:pPr>
            <a:r>
              <a:rPr lang="en-US" sz="2000" b="0" i="0" u="none" strike="noStrike" cap="none" dirty="0">
                <a:solidFill>
                  <a:schemeClr val="tx1"/>
                </a:solidFill>
                <a:latin typeface="Times New Roman" panose="02020603050405020304" pitchFamily="18" charset="0"/>
                <a:cs typeface="Times New Roman" panose="02020603050405020304" pitchFamily="18" charset="0"/>
                <a:sym typeface="Times New Roman"/>
              </a:rPr>
              <a:t>have an impact on their daily lives. traumatic experiences, drug </a:t>
            </a:r>
          </a:p>
          <a:p>
            <a:pPr marL="57150" lvl="1" indent="57150">
              <a:spcBef>
                <a:spcPts val="0"/>
              </a:spcBef>
              <a:buNone/>
            </a:pPr>
            <a:r>
              <a:rPr lang="en-US" sz="2000" b="0" i="0" u="none" strike="noStrike" cap="none" dirty="0">
                <a:solidFill>
                  <a:schemeClr val="tx1"/>
                </a:solidFill>
                <a:sym typeface="Times New Roman"/>
              </a:rPr>
              <a:t>usage, scholastic difficulty, and a lack of familiarity with certain</a:t>
            </a:r>
            <a:r>
              <a:rPr lang="en-US" sz="2000" dirty="0">
                <a:solidFill>
                  <a:schemeClr val="tx1"/>
                </a:solidFill>
              </a:rPr>
              <a:t> </a:t>
            </a:r>
            <a:r>
              <a:rPr lang="en-US" sz="2000" b="0" i="0" u="none" strike="noStrike" cap="none" dirty="0">
                <a:solidFill>
                  <a:schemeClr val="tx1"/>
                </a:solidFill>
                <a:sym typeface="Times New Roman"/>
              </a:rPr>
              <a:t>subjects are a few examples. In public housing, there is an</a:t>
            </a:r>
            <a:r>
              <a:rPr lang="en-US" sz="2000" dirty="0">
                <a:solidFill>
                  <a:schemeClr val="tx1"/>
                </a:solidFill>
              </a:rPr>
              <a:t> </a:t>
            </a:r>
            <a:r>
              <a:rPr lang="en-US" sz="2000" b="0" i="0" u="none" strike="noStrike" cap="none" dirty="0">
                <a:solidFill>
                  <a:schemeClr val="tx1"/>
                </a:solidFill>
                <a:sym typeface="Times New Roman"/>
              </a:rPr>
              <a:t>opportunity gap for adolescents, which encourages them to</a:t>
            </a:r>
            <a:r>
              <a:rPr lang="en-US" sz="2000" dirty="0">
                <a:solidFill>
                  <a:schemeClr val="tx1"/>
                </a:solidFill>
              </a:rPr>
              <a:t> </a:t>
            </a:r>
            <a:r>
              <a:rPr lang="en-US" sz="2000" b="0" i="0" u="none" strike="noStrike" cap="none" dirty="0">
                <a:solidFill>
                  <a:schemeClr val="tx1"/>
                </a:solidFill>
                <a:sym typeface="Times New Roman"/>
              </a:rPr>
              <a:t>engage in distractions.</a:t>
            </a:r>
            <a:r>
              <a:rPr lang="en-US" sz="2000" dirty="0">
                <a:solidFill>
                  <a:schemeClr val="tx1"/>
                </a:solidFill>
              </a:rPr>
              <a:t> </a:t>
            </a:r>
            <a:endParaRPr sz="2000" b="0" i="0" u="none" strike="noStrike" cap="none">
              <a:solidFill>
                <a:schemeClr val="tx1"/>
              </a:solidFill>
              <a:latin typeface="Times New Roman" panose="02020603050405020304" pitchFamily="18" charset="0"/>
              <a:cs typeface="Times New Roman" panose="02020603050405020304" pitchFamily="18" charset="0"/>
            </a:endParaRPr>
          </a:p>
        </p:txBody>
      </p:sp>
      <p:sp>
        <p:nvSpPr>
          <p:cNvPr id="36" name="Google Shape;36;p1"/>
          <p:cNvSpPr txBox="1">
            <a:spLocks noGrp="1"/>
          </p:cNvSpPr>
          <p:nvPr>
            <p:ph type="body" idx="9"/>
          </p:nvPr>
        </p:nvSpPr>
        <p:spPr>
          <a:xfrm>
            <a:off x="14969103" y="9562063"/>
            <a:ext cx="6792685" cy="533400"/>
          </a:xfrm>
          <a:prstGeom prst="rect">
            <a:avLst/>
          </a:prstGeom>
          <a:solidFill>
            <a:srgbClr val="996600"/>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b="0" dirty="0">
                <a:solidFill>
                  <a:schemeClr val="tx1"/>
                </a:solidFill>
                <a:latin typeface="Lexend SemiBold"/>
                <a:ea typeface="Lexend SemiBold"/>
                <a:cs typeface="Lexend SemiBold"/>
                <a:sym typeface="Lexend SemiBold"/>
              </a:rPr>
              <a:t>Results </a:t>
            </a:r>
            <a:endParaRPr sz="3000" b="0" i="0" u="none" strike="noStrike" cap="none" dirty="0">
              <a:solidFill>
                <a:schemeClr val="tx1"/>
              </a:solidFill>
              <a:latin typeface="Lexend SemiBold"/>
              <a:ea typeface="Lexend SemiBold"/>
              <a:cs typeface="Lexend SemiBold"/>
              <a:sym typeface="Lexend SemiBold"/>
            </a:endParaRPr>
          </a:p>
        </p:txBody>
      </p:sp>
      <p:sp>
        <p:nvSpPr>
          <p:cNvPr id="37" name="Google Shape;37;p1"/>
          <p:cNvSpPr txBox="1">
            <a:spLocks noGrp="1"/>
          </p:cNvSpPr>
          <p:nvPr>
            <p:ph type="body" idx="13"/>
          </p:nvPr>
        </p:nvSpPr>
        <p:spPr>
          <a:xfrm>
            <a:off x="15153850" y="7448962"/>
            <a:ext cx="6793225" cy="7067549"/>
          </a:xfrm>
          <a:prstGeom prst="rect">
            <a:avLst/>
          </a:prstGeom>
          <a:noFill/>
          <a:ln>
            <a:noFill/>
          </a:ln>
        </p:spPr>
        <p:txBody>
          <a:bodyPr spcFirstLastPara="1" wrap="square" lIns="78350" tIns="39175" rIns="78350" bIns="39175" anchor="t" anchorCtr="0">
            <a:noAutofit/>
          </a:bodyPr>
          <a:lstStyle/>
          <a:p>
            <a:pPr marL="139700" indent="0" rtl="0">
              <a:spcBef>
                <a:spcPts val="0"/>
              </a:spcBef>
              <a:spcAft>
                <a:spcPts val="0"/>
              </a:spcAft>
              <a:buNone/>
            </a:pPr>
            <a:endParaRPr lang="en-US" sz="2200" b="0" i="0" u="none" strike="noStrike" dirty="0">
              <a:solidFill>
                <a:schemeClr val="tx1"/>
              </a:solidFill>
              <a:effectLst/>
              <a:latin typeface="Arial" panose="020B0604020202020204" pitchFamily="34" charset="0"/>
            </a:endParaRPr>
          </a:p>
          <a:p>
            <a:pPr>
              <a:spcBef>
                <a:spcPts val="0"/>
              </a:spcBef>
            </a:pPr>
            <a:endParaRPr lang="en-US" sz="2200" dirty="0">
              <a:solidFill>
                <a:schemeClr val="tx1"/>
              </a:solidFill>
              <a:latin typeface="Arial" panose="020B0604020202020204" pitchFamily="34" charset="0"/>
            </a:endParaRPr>
          </a:p>
          <a:p>
            <a:pPr>
              <a:spcBef>
                <a:spcPts val="0"/>
              </a:spcBef>
            </a:pPr>
            <a:endParaRPr lang="en-US" sz="2200" b="0" i="0" u="none" strike="noStrike" dirty="0">
              <a:solidFill>
                <a:schemeClr val="tx1"/>
              </a:solidFill>
              <a:effectLst/>
              <a:latin typeface="Times New Roman" panose="02020603050405020304" pitchFamily="18" charset="0"/>
              <a:cs typeface="Times New Roman" panose="02020603050405020304" pitchFamily="18" charset="0"/>
            </a:endParaRPr>
          </a:p>
          <a:p>
            <a:pPr>
              <a:spcBef>
                <a:spcPts val="0"/>
              </a:spcBef>
            </a:pPr>
            <a:endParaRPr lang="en-US" sz="2200" dirty="0">
              <a:solidFill>
                <a:schemeClr val="tx1"/>
              </a:solidFill>
              <a:latin typeface="Times New Roman" panose="02020603050405020304" pitchFamily="18" charset="0"/>
              <a:cs typeface="Times New Roman" panose="02020603050405020304" pitchFamily="18" charset="0"/>
            </a:endParaRPr>
          </a:p>
          <a:p>
            <a:pPr>
              <a:spcBef>
                <a:spcPts val="0"/>
              </a:spcBef>
            </a:pPr>
            <a:endParaRPr lang="en-US" sz="2200" b="0" i="0" u="none" strike="noStrike" dirty="0">
              <a:solidFill>
                <a:schemeClr val="tx1"/>
              </a:solidFill>
              <a:effectLst/>
              <a:latin typeface="Times New Roman" panose="02020603050405020304" pitchFamily="18" charset="0"/>
              <a:cs typeface="Times New Roman" panose="02020603050405020304" pitchFamily="18" charset="0"/>
            </a:endParaRPr>
          </a:p>
          <a:p>
            <a:pPr marL="139700" indent="0">
              <a:spcBef>
                <a:spcPts val="0"/>
              </a:spcBef>
              <a:buNone/>
            </a:pPr>
            <a:r>
              <a:rPr lang="en-US" sz="2200" dirty="0">
                <a:solidFill>
                  <a:schemeClr val="tx1"/>
                </a:solidFill>
                <a:latin typeface="Times New Roman" panose="02020603050405020304" pitchFamily="18" charset="0"/>
                <a:cs typeface="Times New Roman" panose="02020603050405020304" pitchFamily="18" charset="0"/>
              </a:rPr>
              <a:t>                       (Von E. </a:t>
            </a:r>
            <a:r>
              <a:rPr lang="en-US" sz="2200" dirty="0" err="1">
                <a:solidFill>
                  <a:schemeClr val="tx1"/>
                </a:solidFill>
                <a:latin typeface="Times New Roman" panose="02020603050405020304" pitchFamily="18" charset="0"/>
                <a:cs typeface="Times New Roman" panose="02020603050405020304" pitchFamily="18" charset="0"/>
              </a:rPr>
              <a:t>Nebbitt</a:t>
            </a:r>
            <a:r>
              <a:rPr lang="en-US" sz="2200" dirty="0">
                <a:solidFill>
                  <a:schemeClr val="tx1"/>
                </a:solidFill>
                <a:latin typeface="Times New Roman" panose="02020603050405020304" pitchFamily="18" charset="0"/>
                <a:cs typeface="Times New Roman" panose="02020603050405020304" pitchFamily="18" charset="0"/>
              </a:rPr>
              <a:t>. 2016)</a:t>
            </a:r>
          </a:p>
          <a:p>
            <a:pPr marL="139700" indent="0">
              <a:spcBef>
                <a:spcPts val="0"/>
              </a:spcBef>
              <a:buNone/>
            </a:pPr>
            <a:endParaRPr lang="en-US" sz="2200" b="0" i="0" u="none" strike="noStrike" dirty="0">
              <a:solidFill>
                <a:schemeClr val="tx1"/>
              </a:solidFill>
              <a:effectLst/>
              <a:latin typeface="Times New Roman" panose="02020603050405020304" pitchFamily="18" charset="0"/>
              <a:cs typeface="Times New Roman" panose="02020603050405020304" pitchFamily="18" charset="0"/>
            </a:endParaRPr>
          </a:p>
          <a:p>
            <a:pPr>
              <a:spcBef>
                <a:spcPts val="0"/>
              </a:spcBef>
            </a:pPr>
            <a:endParaRPr lang="en-US" sz="2200" dirty="0">
              <a:solidFill>
                <a:schemeClr val="tx1"/>
              </a:solidFill>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Ø"/>
            </a:pPr>
            <a:endParaRPr lang="en-US" sz="2000" dirty="0">
              <a:solidFill>
                <a:schemeClr val="tx1"/>
              </a:solidFill>
            </a:endParaRPr>
          </a:p>
          <a:p>
            <a:pPr>
              <a:spcBef>
                <a:spcPts val="0"/>
              </a:spcBef>
              <a:buFont typeface="Wingdings" panose="05000000000000000000" pitchFamily="2" charset="2"/>
              <a:buChar char="Ø"/>
            </a:pPr>
            <a:r>
              <a:rPr lang="en-US" sz="2000" b="0" i="0" u="none" strike="noStrike" dirty="0">
                <a:solidFill>
                  <a:schemeClr val="tx1"/>
                </a:solidFill>
                <a:effectLst/>
              </a:rPr>
              <a:t>This research continues to increase our understanding of the impacts of living in public housing, leaving public housing, and moving to a new neighborhood on youth risk behaviors, such as general crime/delinquency, substance use, sexual risk behavior, behavioral issues, and binge drinking.</a:t>
            </a:r>
            <a:r>
              <a:rPr lang="en-US" sz="2000" dirty="0">
                <a:solidFill>
                  <a:schemeClr val="tx1"/>
                </a:solidFill>
              </a:rPr>
              <a:t> </a:t>
            </a:r>
            <a:endParaRPr lang="en-US">
              <a:solidFill>
                <a:schemeClr val="tx1"/>
              </a:solidFill>
            </a:endParaRPr>
          </a:p>
          <a:p>
            <a:pPr>
              <a:spcBef>
                <a:spcPts val="0"/>
              </a:spcBef>
              <a:buFont typeface="Wingdings" panose="05000000000000000000" pitchFamily="2" charset="2"/>
              <a:buChar char="Ø"/>
            </a:pPr>
            <a:r>
              <a:rPr lang="en-US" sz="2000" b="0" i="0" u="none" strike="noStrike" cap="none" dirty="0">
                <a:solidFill>
                  <a:schemeClr val="tx1"/>
                </a:solidFill>
                <a:sym typeface="Times New Roman"/>
              </a:rPr>
              <a:t>This study also shows four themes are used to by </a:t>
            </a:r>
            <a:r>
              <a:rPr lang="en-US" sz="2000" dirty="0">
                <a:solidFill>
                  <a:schemeClr val="tx1"/>
                </a:solidFill>
              </a:rPr>
              <a:t>adolescent living in public housing: stress</a:t>
            </a:r>
            <a:r>
              <a:rPr lang="en-US" sz="2000" b="0" i="0" u="none" strike="noStrike" cap="none" dirty="0">
                <a:solidFill>
                  <a:schemeClr val="tx1"/>
                </a:solidFill>
                <a:sym typeface="Times New Roman"/>
              </a:rPr>
              <a:t>, drug abuse, trauma, and mental health.</a:t>
            </a:r>
            <a:endParaRPr lang="en-US" sz="2000" dirty="0">
              <a:solidFill>
                <a:schemeClr val="tx1"/>
              </a:solidFill>
            </a:endParaRPr>
          </a:p>
          <a:p>
            <a:pPr rtl="0">
              <a:spcBef>
                <a:spcPts val="0"/>
              </a:spcBef>
              <a:spcAft>
                <a:spcPts val="0"/>
              </a:spcAft>
              <a:buFont typeface="Wingdings" panose="05000000000000000000" pitchFamily="2" charset="2"/>
              <a:buChar char="Ø"/>
            </a:pPr>
            <a:r>
              <a:rPr lang="en-US" sz="2000" b="0" i="0" u="none" strike="noStrike" cap="none" dirty="0">
                <a:solidFill>
                  <a:schemeClr val="tx1"/>
                </a:solidFill>
                <a:sym typeface="Times New Roman"/>
              </a:rPr>
              <a:t>These findings emphasize the need for mental and academic support for young people who have been relocated into public housing, or have been raised there</a:t>
            </a:r>
            <a:r>
              <a:rPr lang="en-US" sz="2000" dirty="0">
                <a:solidFill>
                  <a:schemeClr val="tx1"/>
                </a:solidFill>
              </a:rPr>
              <a:t>.</a:t>
            </a:r>
            <a:endParaRPr lang="en-US" sz="2000" b="0" i="0" u="none" strike="noStrike" cap="none" dirty="0">
              <a:solidFill>
                <a:schemeClr val="tx1"/>
              </a:solidFill>
              <a:latin typeface="Times New Roman" panose="02020603050405020304" pitchFamily="18" charset="0"/>
              <a:cs typeface="Times New Roman" panose="02020603050405020304" pitchFamily="18" charset="0"/>
            </a:endParaRPr>
          </a:p>
          <a:p>
            <a:pPr rtl="0">
              <a:spcBef>
                <a:spcPts val="0"/>
              </a:spcBef>
              <a:spcAft>
                <a:spcPts val="0"/>
              </a:spcAft>
              <a:buFont typeface="Wingdings" panose="05000000000000000000" pitchFamily="2" charset="2"/>
              <a:buChar char="Ø"/>
            </a:pPr>
            <a:endParaRPr sz="2000" b="0" i="0" u="none" strike="noStrike" cap="none" dirty="0">
              <a:solidFill>
                <a:schemeClr val="tx1"/>
              </a:solidFill>
              <a:latin typeface="Times New Roman" panose="02020603050405020304" pitchFamily="18" charset="0"/>
              <a:cs typeface="Times New Roman" panose="02020603050405020304" pitchFamily="18" charset="0"/>
              <a:sym typeface="Times New Roman"/>
            </a:endParaRPr>
          </a:p>
        </p:txBody>
      </p:sp>
      <p:sp>
        <p:nvSpPr>
          <p:cNvPr id="38" name="Google Shape;38;p1"/>
          <p:cNvSpPr txBox="1">
            <a:spLocks noGrp="1"/>
          </p:cNvSpPr>
          <p:nvPr>
            <p:ph type="body" idx="14"/>
          </p:nvPr>
        </p:nvSpPr>
        <p:spPr>
          <a:xfrm>
            <a:off x="14969104" y="13639052"/>
            <a:ext cx="6792685" cy="533400"/>
          </a:xfrm>
          <a:prstGeom prst="rect">
            <a:avLst/>
          </a:prstGeom>
          <a:solidFill>
            <a:srgbClr val="996600"/>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dirty="0">
                <a:solidFill>
                  <a:schemeClr val="tx1"/>
                </a:solidFill>
                <a:latin typeface="Calibri"/>
                <a:ea typeface="Calibri"/>
                <a:cs typeface="Calibri"/>
                <a:sym typeface="Calibri"/>
              </a:rPr>
              <a:t>Conclusion </a:t>
            </a:r>
            <a:endParaRPr sz="3000" b="1" i="0" u="none" strike="noStrike" cap="none" dirty="0">
              <a:solidFill>
                <a:schemeClr val="tx1"/>
              </a:solidFill>
              <a:latin typeface="Calibri"/>
              <a:ea typeface="Calibri"/>
              <a:cs typeface="Calibri"/>
              <a:sym typeface="Calibri"/>
            </a:endParaRPr>
          </a:p>
        </p:txBody>
      </p:sp>
      <p:sp>
        <p:nvSpPr>
          <p:cNvPr id="39" name="Google Shape;39;p1"/>
          <p:cNvSpPr txBox="1">
            <a:spLocks noGrp="1"/>
          </p:cNvSpPr>
          <p:nvPr>
            <p:ph type="body" idx="15"/>
          </p:nvPr>
        </p:nvSpPr>
        <p:spPr>
          <a:xfrm>
            <a:off x="7541725" y="2019303"/>
            <a:ext cx="6792600" cy="1466847"/>
          </a:xfrm>
          <a:prstGeom prst="rect">
            <a:avLst/>
          </a:prstGeom>
          <a:noFill/>
          <a:ln>
            <a:noFill/>
          </a:ln>
        </p:spPr>
        <p:txBody>
          <a:bodyPr spcFirstLastPara="1" wrap="square" lIns="0" tIns="39175" rIns="78350" bIns="39175" anchor="t" anchorCtr="0">
            <a:noAutofit/>
          </a:bodyPr>
          <a:lstStyle/>
          <a:p>
            <a:pPr marL="158750" indent="0">
              <a:lnSpc>
                <a:spcPct val="115000"/>
              </a:lnSpc>
              <a:spcBef>
                <a:spcPts val="0"/>
              </a:spcBef>
              <a:buSzPts val="1100"/>
            </a:pPr>
            <a:r>
              <a:rPr lang="en-US" sz="2000" dirty="0">
                <a:solidFill>
                  <a:schemeClr val="tx1"/>
                </a:solidFill>
                <a:ea typeface="Arial"/>
                <a:sym typeface="Arial"/>
              </a:rPr>
              <a:t> </a:t>
            </a:r>
            <a:r>
              <a:rPr lang="en-US" sz="2000" b="1" dirty="0">
                <a:solidFill>
                  <a:schemeClr val="tx1"/>
                </a:solidFill>
                <a:ea typeface="Arial"/>
                <a:sym typeface="Arial"/>
              </a:rPr>
              <a:t>Trauma: </a:t>
            </a:r>
            <a:r>
              <a:rPr lang="en-US" sz="2000" dirty="0">
                <a:solidFill>
                  <a:schemeClr val="tx1"/>
                </a:solidFill>
                <a:ea typeface="Arial"/>
                <a:sym typeface="Arial"/>
              </a:rPr>
              <a:t>Trauma can be associated as a psychiatric condition known as posttraumatic stress disorder (PTSD) is brought on by experiencing or seeing severe or life-threatening situations. Significant psychobiological correlates of PTSD exist, and if untreated, they can have crippling effects on an adolescent quality of life.</a:t>
            </a:r>
            <a:endParaRPr lang="en-US">
              <a:solidFill>
                <a:schemeClr val="tx1"/>
              </a:solidFill>
            </a:endParaRPr>
          </a:p>
          <a:p>
            <a:pPr marL="158750" indent="0">
              <a:lnSpc>
                <a:spcPct val="115000"/>
              </a:lnSpc>
              <a:spcBef>
                <a:spcPts val="0"/>
              </a:spcBef>
              <a:buSzPts val="1100"/>
            </a:pPr>
            <a:r>
              <a:rPr lang="en-US" sz="2000" b="1" dirty="0">
                <a:solidFill>
                  <a:schemeClr val="tx1"/>
                </a:solidFill>
                <a:ea typeface="Arial"/>
                <a:sym typeface="Arial"/>
              </a:rPr>
              <a:t>Adolescence: </a:t>
            </a:r>
            <a:r>
              <a:rPr lang="en-US" sz="2000" dirty="0">
                <a:solidFill>
                  <a:schemeClr val="tx1"/>
                </a:solidFill>
                <a:ea typeface="Arial"/>
                <a:sym typeface="Arial"/>
              </a:rPr>
              <a:t>Adolescence, which is defined as the period between the ages of 10 and 19, is a crucial time when fast changes in health, social development, and well-being have significant and long-lasting effects on people's opportunities and life progressions, as well as how they impact their communities and the following generation.</a:t>
            </a:r>
            <a:endParaRPr lang="en-US" sz="2000" dirty="0">
              <a:solidFill>
                <a:schemeClr val="tx1"/>
              </a:solidFill>
              <a:ea typeface="Arial"/>
            </a:endParaRPr>
          </a:p>
          <a:p>
            <a:pPr marL="158750" indent="0">
              <a:lnSpc>
                <a:spcPct val="115000"/>
              </a:lnSpc>
              <a:spcBef>
                <a:spcPts val="0"/>
              </a:spcBef>
              <a:buSzPts val="1100"/>
            </a:pPr>
            <a:r>
              <a:rPr lang="en-US" sz="2000" b="1" dirty="0">
                <a:solidFill>
                  <a:schemeClr val="tx1"/>
                </a:solidFill>
                <a:ea typeface="Arial"/>
                <a:sym typeface="Arial"/>
              </a:rPr>
              <a:t>School Shuffle: </a:t>
            </a:r>
            <a:r>
              <a:rPr lang="en-US" sz="2000" dirty="0">
                <a:solidFill>
                  <a:schemeClr val="tx1"/>
                </a:solidFill>
                <a:ea typeface="Arial"/>
                <a:sym typeface="Arial"/>
              </a:rPr>
              <a:t>Dr. Charles Beeker stated in 2011 that a child's risk of repeating a grade increases by a factor of 2.5 after more than two school changes during elementary school as a result of a move to a new home. A teen who changes schools has a 50% increased likelihood of not completing high school.</a:t>
            </a:r>
            <a:endParaRPr lang="en-US" sz="2000" dirty="0">
              <a:solidFill>
                <a:schemeClr val="tx1"/>
              </a:solidFill>
              <a:ea typeface="Arial"/>
            </a:endParaRPr>
          </a:p>
          <a:p>
            <a:pPr marL="0" marR="0" lvl="0" indent="0" algn="l" rtl="0">
              <a:lnSpc>
                <a:spcPct val="100000"/>
              </a:lnSpc>
              <a:spcBef>
                <a:spcPts val="0"/>
              </a:spcBef>
              <a:spcAft>
                <a:spcPts val="0"/>
              </a:spcAft>
              <a:buClr>
                <a:schemeClr val="dk1"/>
              </a:buClr>
              <a:buSzPts val="1400"/>
            </a:pPr>
            <a:endParaRPr lang="en-US" sz="1800" dirty="0">
              <a:solidFill>
                <a:schemeClr val="tx1"/>
              </a:solidFill>
              <a:latin typeface="Arial"/>
              <a:cs typeface="Arial"/>
              <a:sym typeface="Arial"/>
            </a:endParaRPr>
          </a:p>
          <a:p>
            <a:pPr marL="0" marR="0" lvl="0" indent="0" algn="l" rtl="0">
              <a:lnSpc>
                <a:spcPct val="100000"/>
              </a:lnSpc>
              <a:spcBef>
                <a:spcPts val="0"/>
              </a:spcBef>
              <a:spcAft>
                <a:spcPts val="0"/>
              </a:spcAft>
              <a:buClr>
                <a:schemeClr val="dk1"/>
              </a:buClr>
              <a:buSzPts val="1400"/>
            </a:pPr>
            <a:endParaRPr lang="en-US" sz="2000" dirty="0">
              <a:solidFill>
                <a:schemeClr val="tx1"/>
              </a:solidFill>
              <a:latin typeface="Times New Roman" panose="02020603050405020304" pitchFamily="18" charset="0"/>
              <a:cs typeface="Times New Roman" panose="02020603050405020304" pitchFamily="18" charset="0"/>
              <a:sym typeface="Arial"/>
            </a:endParaRPr>
          </a:p>
          <a:p>
            <a:pPr marL="285750" marR="0" lvl="0" indent="-285750" algn="l" rtl="0">
              <a:lnSpc>
                <a:spcPct val="100000"/>
              </a:lnSpc>
              <a:spcBef>
                <a:spcPts val="0"/>
              </a:spcBef>
              <a:spcAft>
                <a:spcPts val="0"/>
              </a:spcAft>
              <a:buClr>
                <a:schemeClr val="dk1"/>
              </a:buClr>
              <a:buSzPts val="1400"/>
              <a:buFont typeface="Wingdings" panose="05000000000000000000" pitchFamily="2" charset="2"/>
              <a:buChar char="Ø"/>
            </a:pPr>
            <a:endParaRPr lang="en-US" sz="2000" dirty="0">
              <a:solidFill>
                <a:schemeClr val="tx1"/>
              </a:solidFill>
              <a:latin typeface="Times New Roman" panose="02020603050405020304" pitchFamily="18" charset="0"/>
              <a:cs typeface="Times New Roman" panose="02020603050405020304" pitchFamily="18" charset="0"/>
              <a:sym typeface="Arial"/>
            </a:endParaRPr>
          </a:p>
          <a:p>
            <a:pPr marL="0" marR="0" lvl="0" indent="0" algn="l" rtl="0">
              <a:lnSpc>
                <a:spcPct val="100000"/>
              </a:lnSpc>
              <a:spcBef>
                <a:spcPts val="0"/>
              </a:spcBef>
              <a:spcAft>
                <a:spcPts val="0"/>
              </a:spcAft>
              <a:buClr>
                <a:schemeClr val="dk1"/>
              </a:buClr>
              <a:buSzPts val="1400"/>
            </a:pPr>
            <a:endParaRPr lang="en-US" sz="2000" dirty="0">
              <a:solidFill>
                <a:schemeClr val="tx1"/>
              </a:solidFill>
              <a:latin typeface="Times New Roman" panose="02020603050405020304" pitchFamily="18" charset="0"/>
              <a:cs typeface="Times New Roman" panose="02020603050405020304" pitchFamily="18" charset="0"/>
              <a:sym typeface="Arial"/>
            </a:endParaRPr>
          </a:p>
          <a:p>
            <a:pPr marL="342900" indent="-342900">
              <a:spcBef>
                <a:spcPts val="0"/>
              </a:spcBef>
              <a:buFont typeface="Wingdings" panose="05000000000000000000" pitchFamily="2" charset="2"/>
              <a:buChar char="Ø"/>
            </a:pPr>
            <a:r>
              <a:rPr lang="en-US" sz="2000" dirty="0">
                <a:solidFill>
                  <a:schemeClr val="tx1"/>
                </a:solidFill>
                <a:sym typeface="Arial"/>
              </a:rPr>
              <a:t> According to the Department of Health and Human Services, behavioral issues, poor mental health, being unable to handle stress and bad academic performance are all common with adolescents living in public housing.</a:t>
            </a:r>
            <a:endParaRPr sz="2000" dirty="0">
              <a:solidFill>
                <a:schemeClr val="tx1"/>
              </a:solidFill>
              <a:sym typeface="Arial"/>
            </a:endParaRPr>
          </a:p>
          <a:p>
            <a:pPr marL="463550" indent="-342900">
              <a:lnSpc>
                <a:spcPct val="115000"/>
              </a:lnSpc>
              <a:spcBef>
                <a:spcPts val="0"/>
              </a:spcBef>
              <a:buSzPts val="1700"/>
              <a:buFont typeface="Wingdings" panose="05000000000000000000" pitchFamily="2" charset="2"/>
              <a:buChar char="Ø"/>
            </a:pPr>
            <a:r>
              <a:rPr lang="en-US" sz="2000" dirty="0">
                <a:solidFill>
                  <a:schemeClr val="tx1"/>
                </a:solidFill>
              </a:rPr>
              <a:t>The Homeownership and Opportunity for People Everywhere (HOPE) </a:t>
            </a:r>
            <a:r>
              <a:rPr lang="en-US" sz="2000" dirty="0">
                <a:solidFill>
                  <a:schemeClr val="tx1"/>
                </a:solidFill>
                <a:sym typeface="Arial"/>
              </a:rPr>
              <a:t>states that adolescents who switch schools due to change of public housing, have a 50% higher chance of not finishing high school.</a:t>
            </a:r>
            <a:endParaRPr lang="en-US" sz="2000" dirty="0">
              <a:solidFill>
                <a:schemeClr val="tx1"/>
              </a:solidFill>
              <a:latin typeface="Times New Roman" panose="02020603050405020304" pitchFamily="18" charset="0"/>
              <a:cs typeface="Times New Roman" panose="02020603050405020304" pitchFamily="18" charset="0"/>
            </a:endParaRPr>
          </a:p>
          <a:p>
            <a:pPr marL="463550" indent="-342900">
              <a:lnSpc>
                <a:spcPct val="115000"/>
              </a:lnSpc>
              <a:spcBef>
                <a:spcPts val="0"/>
              </a:spcBef>
              <a:buSzPts val="1700"/>
              <a:buFont typeface="Wingdings" panose="05000000000000000000" pitchFamily="2" charset="2"/>
              <a:buChar char="Ø"/>
            </a:pPr>
            <a:r>
              <a:rPr lang="en-US" sz="2000" dirty="0">
                <a:solidFill>
                  <a:schemeClr val="tx1"/>
                </a:solidFill>
                <a:sym typeface="Arial"/>
              </a:rPr>
              <a:t>African-American kids who encounter a “constellation” of neighborhood-level dangers, such as drug and gang activity and violence, have rising rates of PTSD symptoms, according to research. This also results in the active crime that occurs in public housing neighborhoods. Journal racial ethic group health </a:t>
            </a:r>
            <a:r>
              <a:rPr lang="en-US" sz="2000" dirty="0">
                <a:solidFill>
                  <a:schemeClr val="tx1"/>
                </a:solidFill>
              </a:rPr>
              <a:t>disparities states exposure to community violence is linked to PTSD clinical diagnoses and increased risk for PTSD symptoms in these young people. </a:t>
            </a:r>
            <a:endParaRPr lang="en-US" sz="2000" dirty="0">
              <a:solidFill>
                <a:schemeClr val="tx1"/>
              </a:solidFill>
              <a:latin typeface="Times New Roman" panose="02020603050405020304" pitchFamily="18" charset="0"/>
              <a:cs typeface="Times New Roman" panose="02020603050405020304" pitchFamily="18" charset="0"/>
              <a:sym typeface="Arial"/>
            </a:endParaRPr>
          </a:p>
        </p:txBody>
      </p:sp>
      <p:pic>
        <p:nvPicPr>
          <p:cNvPr id="42" name="Google Shape;42;p1"/>
          <p:cNvPicPr preferRelativeResize="0"/>
          <p:nvPr/>
        </p:nvPicPr>
        <p:blipFill>
          <a:blip r:embed="rId3">
            <a:alphaModFix/>
          </a:blip>
          <a:stretch>
            <a:fillRect/>
          </a:stretch>
        </p:blipFill>
        <p:spPr>
          <a:xfrm>
            <a:off x="14969103" y="5013673"/>
            <a:ext cx="6787243" cy="4119335"/>
          </a:xfrm>
          <a:prstGeom prst="rect">
            <a:avLst/>
          </a:prstGeom>
          <a:noFill/>
          <a:ln>
            <a:noFill/>
          </a:ln>
        </p:spPr>
      </p:pic>
      <p:sp>
        <p:nvSpPr>
          <p:cNvPr id="2" name="TextBox 1">
            <a:extLst>
              <a:ext uri="{FF2B5EF4-FFF2-40B4-BE49-F238E27FC236}">
                <a16:creationId xmlns:a16="http://schemas.microsoft.com/office/drawing/2014/main" id="{BC1E2158-64A7-0B8B-033B-BF76AB1A4408}"/>
              </a:ext>
            </a:extLst>
          </p:cNvPr>
          <p:cNvSpPr txBox="1"/>
          <p:nvPr/>
        </p:nvSpPr>
        <p:spPr>
          <a:xfrm>
            <a:off x="14968564" y="2169215"/>
            <a:ext cx="6662346" cy="3477875"/>
          </a:xfrm>
          <a:prstGeom prst="rect">
            <a:avLst/>
          </a:prstGeom>
          <a:noFill/>
        </p:spPr>
        <p:txBody>
          <a:bodyPr wrap="square" lIns="91440" tIns="45720" rIns="91440" bIns="45720" rtlCol="0" anchor="t">
            <a:spAutoFit/>
          </a:bodyPr>
          <a:lstStyle/>
          <a:p>
            <a:pPr marL="342900" indent="-342900">
              <a:buFont typeface="Wingdings" panose="05000000000000000000" pitchFamily="2" charset="2"/>
              <a:buChar char="Ø"/>
            </a:pPr>
            <a:r>
              <a:rPr lang="en-US" sz="2000" dirty="0">
                <a:solidFill>
                  <a:schemeClr val="tx1"/>
                </a:solidFill>
                <a:latin typeface="Times New Roman"/>
                <a:cs typeface="Times New Roman"/>
              </a:rPr>
              <a:t> According to research, young people who live in unstable housing are more likely to face a range of negative physical, emotional, developmental, and behavioral impacts.</a:t>
            </a:r>
          </a:p>
          <a:p>
            <a:endParaRPr lang="en-US" sz="2000" dirty="0">
              <a:solidFill>
                <a:schemeClr val="tx1"/>
              </a:solidFill>
              <a:latin typeface="Times New Roman"/>
              <a:cs typeface="Times New Roman"/>
            </a:endParaRPr>
          </a:p>
          <a:p>
            <a:pPr marL="342900" indent="-342900">
              <a:buFont typeface="Wingdings" panose="05000000000000000000" pitchFamily="2" charset="2"/>
              <a:buChar char="Ø"/>
            </a:pPr>
            <a:r>
              <a:rPr lang="en-US" sz="2000" dirty="0">
                <a:solidFill>
                  <a:schemeClr val="tx1"/>
                </a:solidFill>
                <a:latin typeface="Times New Roman"/>
                <a:cs typeface="Times New Roman"/>
                <a:sym typeface="Arial"/>
              </a:rPr>
              <a:t>According to Von E. </a:t>
            </a:r>
            <a:r>
              <a:rPr lang="en-US" sz="2000" dirty="0" err="1">
                <a:solidFill>
                  <a:schemeClr val="tx1"/>
                </a:solidFill>
                <a:latin typeface="Times New Roman"/>
                <a:cs typeface="Times New Roman"/>
                <a:sym typeface="Arial"/>
              </a:rPr>
              <a:t>Nebbitt</a:t>
            </a:r>
            <a:r>
              <a:rPr lang="en-US" sz="2000" dirty="0">
                <a:solidFill>
                  <a:schemeClr val="tx1"/>
                </a:solidFill>
                <a:latin typeface="Times New Roman"/>
                <a:cs typeface="Times New Roman"/>
                <a:sym typeface="Arial"/>
              </a:rPr>
              <a:t>, the majority of </a:t>
            </a:r>
            <a:r>
              <a:rPr lang="en-US" sz="2000" dirty="0">
                <a:solidFill>
                  <a:schemeClr val="tx1"/>
                </a:solidFill>
                <a:latin typeface="Times New Roman"/>
                <a:cs typeface="Times New Roman"/>
              </a:rPr>
              <a:t>adolescents who moved</a:t>
            </a:r>
            <a:r>
              <a:rPr lang="en-US" sz="2000" dirty="0">
                <a:solidFill>
                  <a:schemeClr val="tx1"/>
                </a:solidFill>
                <a:latin typeface="Times New Roman"/>
                <a:cs typeface="Times New Roman"/>
                <a:sym typeface="Arial"/>
              </a:rPr>
              <a:t> into public housing mature faster than </a:t>
            </a:r>
            <a:r>
              <a:rPr lang="en-US" sz="2000" dirty="0">
                <a:solidFill>
                  <a:schemeClr val="tx1"/>
                </a:solidFill>
                <a:latin typeface="Times New Roman"/>
                <a:cs typeface="Times New Roman"/>
              </a:rPr>
              <a:t>adolescents being</a:t>
            </a:r>
            <a:r>
              <a:rPr lang="en-US" sz="2000" dirty="0">
                <a:solidFill>
                  <a:schemeClr val="tx1"/>
                </a:solidFill>
                <a:latin typeface="Times New Roman"/>
                <a:cs typeface="Times New Roman"/>
                <a:sym typeface="Arial"/>
              </a:rPr>
              <a:t> raised in public housing. It’s stated that this only happens when an adolescent realizes the dramatic change in their lifestyle.</a:t>
            </a:r>
            <a:endParaRPr lang="en-US" sz="2000" dirty="0">
              <a:solidFill>
                <a:schemeClr val="tx1"/>
              </a:solidFill>
              <a:latin typeface="Times New Roman"/>
              <a:cs typeface="Times New Roman"/>
            </a:endParaRPr>
          </a:p>
          <a:p>
            <a:endParaRPr lang="en-US" sz="2000" dirty="0">
              <a:solidFill>
                <a:schemeClr val="tx1"/>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endParaRPr lang="en-US" sz="2000" dirty="0">
              <a:solidFill>
                <a:schemeClr val="tx1"/>
              </a:solidFill>
              <a:latin typeface="Times New Roman" panose="02020603050405020304" pitchFamily="18" charset="0"/>
              <a:cs typeface="Times New Roman" panose="02020603050405020304" pitchFamily="18" charset="0"/>
            </a:endParaRPr>
          </a:p>
        </p:txBody>
      </p:sp>
      <p:pic>
        <p:nvPicPr>
          <p:cNvPr id="3" name="Picture 3" descr="A qr code with a few black squares&#10;&#10;Description automatically generated">
            <a:extLst>
              <a:ext uri="{FF2B5EF4-FFF2-40B4-BE49-F238E27FC236}">
                <a16:creationId xmlns:a16="http://schemas.microsoft.com/office/drawing/2014/main" id="{DAA494DC-D48F-A9E5-3CD9-50A7B0C00E23}"/>
              </a:ext>
            </a:extLst>
          </p:cNvPr>
          <p:cNvPicPr>
            <a:picLocks noChangeAspect="1"/>
          </p:cNvPicPr>
          <p:nvPr/>
        </p:nvPicPr>
        <p:blipFill>
          <a:blip r:embed="rId4"/>
          <a:stretch>
            <a:fillRect/>
          </a:stretch>
        </p:blipFill>
        <p:spPr>
          <a:xfrm>
            <a:off x="616226" y="470451"/>
            <a:ext cx="1179445" cy="117944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10234</TotalTime>
  <Words>1190</Words>
  <Application>Microsoft Office PowerPoint</Application>
  <PresentationFormat>Custom</PresentationFormat>
  <Paragraphs>70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Unspoken Facts:  Adolescent Mental and Academic Progression due to Public Housing Ashli Rose   C.E Jordan High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Name  School</dc:title>
  <cp:lastModifiedBy>ashli rose</cp:lastModifiedBy>
  <cp:revision>66</cp:revision>
  <dcterms:modified xsi:type="dcterms:W3CDTF">2023-07-27T22:08:47Z</dcterms:modified>
</cp:coreProperties>
</file>