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32918400" cy="43891200"/>
  <p:notesSz cx="6858000" cy="9144000"/>
  <p:embeddedFontLst>
    <p:embeddedFont>
      <p:font typeface="Merriweather" panose="00000500000000000000" pitchFamily="2" charset="0"/>
      <p:regular r:id="rId4"/>
      <p:bold r:id="rId5"/>
      <p:italic r:id="rId6"/>
      <p:boldItalic r:id="rId7"/>
    </p:embeddedFont>
    <p:embeddedFont>
      <p:font typeface="Special Elite" panose="020B0604020202020204" charset="0"/>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h7bS6wxq28XNh1GWZ8SV+4nmWva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24C16C-1DCA-45D6-9921-0E87E6DCDB00}" v="3" dt="2023-07-26T18:37:02.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690" y="-60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font" Target="fonts/font3.fntdata"/><Relationship Id="rId11" Type="http://customschemas.google.com/relationships/presentationmetadata" Target="metadata"/><Relationship Id="rId5" Type="http://schemas.openxmlformats.org/officeDocument/2006/relationships/font" Target="fonts/font2.fntdata"/><Relationship Id="rId15" Type="http://schemas.openxmlformats.org/officeDocument/2006/relationships/tableStyles" Target="tableStyles.xml"/><Relationship Id="rId4" Type="http://schemas.openxmlformats.org/officeDocument/2006/relationships/font" Target="fonts/font1.fntdata"/><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Ruff" clId="Web-{7124C16C-1DCA-45D6-9921-0E87E6DCDB00}"/>
    <pc:docChg chg="modSld">
      <pc:chgData name="Kennedy Ruff" userId="" providerId="" clId="Web-{7124C16C-1DCA-45D6-9921-0E87E6DCDB00}" dt="2023-07-26T18:36:58.724" v="1" actId="20577"/>
      <pc:docMkLst>
        <pc:docMk/>
      </pc:docMkLst>
      <pc:sldChg chg="modSp">
        <pc:chgData name="Kennedy Ruff" userId="" providerId="" clId="Web-{7124C16C-1DCA-45D6-9921-0E87E6DCDB00}" dt="2023-07-26T18:36:58.724" v="1" actId="20577"/>
        <pc:sldMkLst>
          <pc:docMk/>
          <pc:sldMk cId="0" sldId="256"/>
        </pc:sldMkLst>
        <pc:spChg chg="mod">
          <ac:chgData name="Kennedy Ruff" userId="" providerId="" clId="Web-{7124C16C-1DCA-45D6-9921-0E87E6DCDB00}" dt="2023-07-26T18:36:58.724" v="1" actId="20577"/>
          <ac:spMkLst>
            <pc:docMk/>
            <pc:sldMk cId="0" sldId="256"/>
            <ac:spMk id="2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3399" y="685800"/>
            <a:ext cx="2571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images.app.goo.gl/q6Hor3vK5BqZCiMy8"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r>
              <a:rPr lang="en-US" dirty="0"/>
              <a:t>Image: </a:t>
            </a:r>
            <a:r>
              <a:rPr lang="en-US" u="sng" dirty="0">
                <a:solidFill>
                  <a:schemeClr val="hlink"/>
                </a:solidFill>
                <a:hlinkClick r:id="rId3"/>
              </a:rPr>
              <a:t>https://images.app.goo.gl/q6Hor3vK5BqZCiMy8</a:t>
            </a:r>
            <a:endParaRPr dirty="0"/>
          </a:p>
          <a:p>
            <a:pPr marL="0" lvl="0" indent="0" algn="l" rtl="0">
              <a:lnSpc>
                <a:spcPct val="100000"/>
              </a:lnSpc>
              <a:spcBef>
                <a:spcPts val="0"/>
              </a:spcBef>
              <a:spcAft>
                <a:spcPts val="0"/>
              </a:spcAft>
              <a:buSzPts val="1400"/>
              <a:buNone/>
            </a:pPr>
            <a:endParaRPr dirty="0"/>
          </a:p>
        </p:txBody>
      </p:sp>
      <p:sp>
        <p:nvSpPr>
          <p:cNvPr id="27" name="Google Shape;27;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522514" y="812800"/>
            <a:ext cx="31873200" cy="4470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ctr" anchorCtr="1">
            <a:noAutofit/>
          </a:bodyPr>
          <a:lstStyle>
            <a:lvl1pPr marR="0" lvl="0" algn="ctr" rtl="0">
              <a:lnSpc>
                <a:spcPct val="100000"/>
              </a:lnSpc>
              <a:spcBef>
                <a:spcPts val="0"/>
              </a:spcBef>
              <a:spcAft>
                <a:spcPts val="0"/>
              </a:spcAft>
              <a:buClr>
                <a:schemeClr val="lt1"/>
              </a:buClr>
              <a:buSzPts val="2800"/>
              <a:buFont typeface="Arial"/>
              <a:buNone/>
              <a:defRPr sz="62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522515" y="56896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522515" y="7518400"/>
            <a:ext cx="10189200" cy="11582400"/>
          </a:xfrm>
          <a:prstGeom prst="rect">
            <a:avLst/>
          </a:prstGeom>
          <a:noFill/>
          <a:ln>
            <a:noFill/>
          </a:ln>
        </p:spPr>
        <p:txBody>
          <a:bodyPr spcFirstLastPara="1" wrap="square" lIns="182850" tIns="182850" rIns="182850" bIns="182850" anchor="t" anchorCtr="0">
            <a:noAutofit/>
          </a:bodyPr>
          <a:lstStyle>
            <a:lvl1pPr marL="457200" marR="0" lvl="0"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522515" y="195072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522515" y="21336000"/>
            <a:ext cx="10189200" cy="9753600"/>
          </a:xfrm>
          <a:prstGeom prst="rect">
            <a:avLst/>
          </a:prstGeom>
          <a:noFill/>
          <a:ln>
            <a:noFill/>
          </a:ln>
        </p:spPr>
        <p:txBody>
          <a:bodyPr spcFirstLastPara="1" wrap="square" lIns="182850" tIns="182850" rIns="182850" bIns="182850" anchor="t" anchorCtr="0">
            <a:noAutofit/>
          </a:bodyPr>
          <a:lstStyle>
            <a:lvl1pPr marL="457200" marR="0" lvl="0"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L="914400" marR="0" lvl="1"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L="1371600" marR="0" lvl="2"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522515" y="314960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522515" y="33324800"/>
            <a:ext cx="10189200" cy="9753600"/>
          </a:xfrm>
          <a:prstGeom prst="rect">
            <a:avLst/>
          </a:prstGeom>
          <a:noFill/>
          <a:ln>
            <a:noFill/>
          </a:ln>
        </p:spPr>
        <p:txBody>
          <a:bodyPr spcFirstLastPara="1" wrap="square" lIns="182850" tIns="182850" rIns="182850" bIns="182850" anchor="t" anchorCtr="0">
            <a:noAutofit/>
          </a:bodyPr>
          <a:lstStyle>
            <a:lvl1pPr marL="457200" marR="0" lvl="0"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L="914400" marR="0" lvl="1"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L="1371600" marR="0" lvl="2"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11364687" y="56896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22206858" y="33324800"/>
            <a:ext cx="10189200" cy="9753600"/>
          </a:xfrm>
          <a:prstGeom prst="rect">
            <a:avLst/>
          </a:prstGeom>
          <a:noFill/>
          <a:ln>
            <a:noFill/>
          </a:ln>
        </p:spPr>
        <p:txBody>
          <a:bodyPr spcFirstLastPara="1" wrap="square" lIns="182850" tIns="182850" rIns="182850" bIns="182850" anchor="t" anchorCtr="0">
            <a:noAutofit/>
          </a:bodyPr>
          <a:lstStyle>
            <a:lvl1pPr marL="457200" marR="0" lvl="0"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1pPr>
            <a:lvl2pPr marL="914400" marR="0" lvl="1"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L="1371600" marR="0" lvl="2"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22206858" y="56896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22206858" y="7518400"/>
            <a:ext cx="10189200" cy="23571300"/>
          </a:xfrm>
          <a:prstGeom prst="rect">
            <a:avLst/>
          </a:prstGeom>
          <a:noFill/>
          <a:ln>
            <a:noFill/>
          </a:ln>
        </p:spPr>
        <p:txBody>
          <a:bodyPr spcFirstLastPara="1" wrap="square" lIns="182850" tIns="182850" rIns="182850" bIns="182850" anchor="t" anchorCtr="0">
            <a:noAutofit/>
          </a:bodyPr>
          <a:lstStyle>
            <a:lvl1pPr marL="457200" marR="0" lvl="0"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1pPr>
            <a:lvl2pPr marL="914400" marR="0" lvl="1"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L="1371600" marR="0" lvl="2"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22206858" y="314960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11364687" y="7518400"/>
            <a:ext cx="10189200" cy="35559900"/>
          </a:xfrm>
          <a:prstGeom prst="rect">
            <a:avLst/>
          </a:prstGeom>
          <a:noFill/>
          <a:ln>
            <a:noFill/>
          </a:ln>
        </p:spPr>
        <p:txBody>
          <a:bodyPr spcFirstLastPara="1" wrap="square" lIns="182850" tIns="182850" rIns="182850" bIns="182850" anchor="t" anchorCtr="0">
            <a:noAutofit/>
          </a:bodyPr>
          <a:lstStyle>
            <a:lvl1pPr marL="457200" marR="0" lvl="0"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2pPr>
            <a:lvl3pPr marL="1371600" marR="0" lvl="2"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914403" y="1219200"/>
            <a:ext cx="2351100" cy="3657600"/>
          </a:xfrm>
          <a:prstGeom prst="rect">
            <a:avLst/>
          </a:prstGeom>
          <a:solidFill>
            <a:schemeClr val="lt1"/>
          </a:solidFill>
          <a:ln>
            <a:noFill/>
          </a:ln>
        </p:spPr>
      </p:sp>
      <p:sp>
        <p:nvSpPr>
          <p:cNvPr id="21" name="Google Shape;21;p3"/>
          <p:cNvSpPr>
            <a:spLocks noGrp="1"/>
          </p:cNvSpPr>
          <p:nvPr>
            <p:ph type="pic" idx="17"/>
          </p:nvPr>
        </p:nvSpPr>
        <p:spPr>
          <a:xfrm>
            <a:off x="29783318" y="1219200"/>
            <a:ext cx="2351100" cy="3657600"/>
          </a:xfrm>
          <a:prstGeom prst="rect">
            <a:avLst/>
          </a:prstGeom>
          <a:solidFill>
            <a:schemeClr val="lt1"/>
          </a:solidFill>
          <a:ln>
            <a:noFill/>
          </a:ln>
        </p:spPr>
      </p:sp>
      <p:sp>
        <p:nvSpPr>
          <p:cNvPr id="22" name="Google Shape;22;p3"/>
          <p:cNvSpPr>
            <a:spLocks noGrp="1"/>
          </p:cNvSpPr>
          <p:nvPr>
            <p:ph type="chart" idx="18"/>
          </p:nvPr>
        </p:nvSpPr>
        <p:spPr>
          <a:xfrm>
            <a:off x="12148461" y="21539200"/>
            <a:ext cx="8621700" cy="8940900"/>
          </a:xfrm>
          <a:prstGeom prst="rect">
            <a:avLst/>
          </a:prstGeom>
          <a:noFill/>
          <a:ln>
            <a:noFill/>
          </a:ln>
        </p:spPr>
        <p:txBody>
          <a:bodyPr spcFirstLastPara="1" wrap="square" lIns="182850" tIns="182850" rIns="182850" bIns="182850" anchor="t" anchorCtr="0">
            <a:noAutofit/>
          </a:bodyPr>
          <a:lstStyle>
            <a:lvl1pPr marR="0" lvl="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12148461" y="32715200"/>
            <a:ext cx="8621700" cy="8940900"/>
          </a:xfrm>
          <a:prstGeom prst="rect">
            <a:avLst/>
          </a:prstGeom>
          <a:noFill/>
          <a:ln>
            <a:noFill/>
          </a:ln>
        </p:spPr>
        <p:txBody>
          <a:bodyPr spcFirstLastPara="1" wrap="square" lIns="182850" tIns="182850" rIns="182850" bIns="182850" anchor="t" anchorCtr="0">
            <a:noAutofit/>
          </a:bodyPr>
          <a:lstStyle>
            <a:lvl1pPr marR="0" lvl="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30403800" y="43222363"/>
            <a:ext cx="2057400" cy="32918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EE4E8"/>
        </a:solidFill>
        <a:effectLst/>
      </p:bgPr>
    </p:bg>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522514" y="812800"/>
            <a:ext cx="31873200" cy="4470300"/>
          </a:xfrm>
          <a:prstGeom prst="rect">
            <a:avLst/>
          </a:prstGeom>
          <a:solidFill>
            <a:srgbClr val="A64D79"/>
          </a:solidFill>
          <a:ln w="9525" cap="flat" cmpd="sng">
            <a:solidFill>
              <a:srgbClr val="09306B"/>
            </a:solidFill>
            <a:prstDash val="solid"/>
            <a:round/>
            <a:headEnd type="none" w="sm" len="sm"/>
            <a:tailEnd type="none" w="sm" len="sm"/>
          </a:ln>
        </p:spPr>
        <p:txBody>
          <a:bodyPr spcFirstLastPara="1" wrap="square" lIns="156700" tIns="78350" rIns="156700" bIns="78350" anchor="ctr" anchorCtr="1">
            <a:noAutofit/>
          </a:bodyPr>
          <a:lstStyle/>
          <a:p>
            <a:pPr marL="0" marR="0" lvl="0" indent="0" algn="ctr" rtl="0">
              <a:lnSpc>
                <a:spcPct val="100000"/>
              </a:lnSpc>
              <a:spcBef>
                <a:spcPts val="0"/>
              </a:spcBef>
              <a:spcAft>
                <a:spcPts val="0"/>
              </a:spcAft>
              <a:buClr>
                <a:schemeClr val="lt1"/>
              </a:buClr>
              <a:buSzPts val="2800"/>
              <a:buFont typeface="Arial"/>
              <a:buNone/>
            </a:pPr>
            <a:r>
              <a:rPr lang="en-US" sz="8000" dirty="0">
                <a:latin typeface="Special Elite"/>
                <a:ea typeface="Special Elite"/>
                <a:cs typeface="Special Elite"/>
                <a:sym typeface="Special Elite"/>
              </a:rPr>
              <a:t>The Impact of Restrictive Abortion laws for Low-Income Adolescents of Color</a:t>
            </a:r>
          </a:p>
          <a:p>
            <a:pPr marL="0" marR="0" lvl="0" indent="0" algn="ctr" rtl="0">
              <a:lnSpc>
                <a:spcPct val="100000"/>
              </a:lnSpc>
              <a:spcBef>
                <a:spcPts val="0"/>
              </a:spcBef>
              <a:spcAft>
                <a:spcPts val="0"/>
              </a:spcAft>
              <a:buClr>
                <a:schemeClr val="lt1"/>
              </a:buClr>
              <a:buSzPts val="2800"/>
              <a:buFont typeface="Arial"/>
              <a:buNone/>
            </a:pPr>
            <a:r>
              <a:rPr lang="en-US" sz="6000" b="0" dirty="0">
                <a:latin typeface="Times New Roman"/>
                <a:ea typeface="Times New Roman"/>
                <a:cs typeface="Times New Roman"/>
                <a:sym typeface="Times New Roman"/>
              </a:rPr>
              <a:t>Ashely Romero-Love | Durham School of the Arts | 11th Grade</a:t>
            </a:r>
            <a:endParaRPr sz="6000" b="0" dirty="0">
              <a:latin typeface="Times New Roman"/>
              <a:ea typeface="Times New Roman"/>
              <a:cs typeface="Times New Roman"/>
              <a:sym typeface="Times New Roman"/>
            </a:endParaRPr>
          </a:p>
        </p:txBody>
      </p:sp>
      <p:sp>
        <p:nvSpPr>
          <p:cNvPr id="30" name="Google Shape;30;p1"/>
          <p:cNvSpPr txBox="1">
            <a:spLocks noGrp="1"/>
          </p:cNvSpPr>
          <p:nvPr>
            <p:ph type="body" idx="1"/>
          </p:nvPr>
        </p:nvSpPr>
        <p:spPr>
          <a:xfrm>
            <a:off x="522514" y="5561125"/>
            <a:ext cx="10189200" cy="1422300"/>
          </a:xfrm>
          <a:prstGeom prst="rect">
            <a:avLst/>
          </a:prstGeom>
          <a:solidFill>
            <a:srgbClr val="C27BA0"/>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spcBef>
                <a:spcPts val="0"/>
              </a:spcBef>
            </a:pPr>
            <a:r>
              <a:rPr lang="en-US" sz="7000" dirty="0">
                <a:latin typeface="Merriweather"/>
                <a:ea typeface="Merriweather"/>
                <a:cs typeface="Merriweather"/>
                <a:sym typeface="Merriweather"/>
              </a:rPr>
              <a:t>			</a:t>
            </a:r>
            <a:r>
              <a:rPr lang="en-US" sz="7000" b="0" dirty="0">
                <a:latin typeface="Times New Roman"/>
                <a:ea typeface="Times New Roman"/>
                <a:cs typeface="Times New Roman"/>
                <a:sym typeface="Times New Roman"/>
              </a:rPr>
              <a:t>Introduction</a:t>
            </a:r>
          </a:p>
          <a:p>
            <a:pPr marL="0" marR="0" lvl="0" indent="0" algn="l" rtl="0">
              <a:lnSpc>
                <a:spcPct val="100000"/>
              </a:lnSpc>
              <a:spcBef>
                <a:spcPts val="0"/>
              </a:spcBef>
              <a:spcAft>
                <a:spcPts val="0"/>
              </a:spcAft>
              <a:buClr>
                <a:schemeClr val="lt1"/>
              </a:buClr>
              <a:buSzPts val="2800"/>
              <a:buFont typeface="Arial"/>
              <a:buNone/>
            </a:pPr>
            <a:r>
              <a:rPr lang="en-US" sz="7000" dirty="0">
                <a:latin typeface="Merriweather"/>
                <a:ea typeface="Merriweather"/>
                <a:cs typeface="Merriweather"/>
                <a:sym typeface="Merriweather"/>
              </a:rPr>
              <a:t>	</a:t>
            </a:r>
            <a:endParaRPr sz="7000" b="0" i="0" u="none" strike="noStrike" cap="none" dirty="0">
              <a:solidFill>
                <a:schemeClr val="lt1"/>
              </a:solidFill>
              <a:latin typeface="Times New Roman"/>
              <a:ea typeface="Times New Roman"/>
              <a:cs typeface="Times New Roman"/>
              <a:sym typeface="Times New Roman"/>
            </a:endParaRPr>
          </a:p>
        </p:txBody>
      </p:sp>
      <p:sp>
        <p:nvSpPr>
          <p:cNvPr id="31" name="Google Shape;31;p1"/>
          <p:cNvSpPr txBox="1">
            <a:spLocks noGrp="1"/>
          </p:cNvSpPr>
          <p:nvPr>
            <p:ph type="body" idx="4"/>
          </p:nvPr>
        </p:nvSpPr>
        <p:spPr>
          <a:xfrm>
            <a:off x="522479" y="6769001"/>
            <a:ext cx="9805890" cy="16953516"/>
          </a:xfrm>
          <a:prstGeom prst="rect">
            <a:avLst/>
          </a:prstGeom>
          <a:noFill/>
          <a:ln>
            <a:noFill/>
          </a:ln>
        </p:spPr>
        <p:txBody>
          <a:bodyPr spcFirstLastPara="1" wrap="square" lIns="156700" tIns="78350" rIns="156700" bIns="78350" anchor="t" anchorCtr="0">
            <a:noAutofit/>
          </a:bodyPr>
          <a:lstStyle/>
          <a:p>
            <a:pPr marL="0" lvl="0" indent="0" algn="l" rtl="0">
              <a:lnSpc>
                <a:spcPct val="100000"/>
              </a:lnSpc>
              <a:spcBef>
                <a:spcPts val="2400"/>
              </a:spcBef>
              <a:spcAft>
                <a:spcPts val="0"/>
              </a:spcAft>
              <a:buClr>
                <a:schemeClr val="dk1"/>
              </a:buClr>
              <a:buSzPts val="2200"/>
              <a:buFont typeface="Arial"/>
              <a:buNone/>
            </a:pPr>
            <a:r>
              <a:rPr lang="en-US" sz="4000" i="1" dirty="0"/>
              <a:t>Roe v. W</a:t>
            </a:r>
            <a:r>
              <a:rPr lang="en-US" sz="4000" i="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ade</a:t>
            </a:r>
            <a:r>
              <a:rPr lang="en-US" sz="4000" dirty="0"/>
              <a:t> (1972) ruled that restrictive abortion laws in states are unconstitutional because they </a:t>
            </a:r>
            <a:r>
              <a:rPr lang="en-US" sz="40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violated</a:t>
            </a:r>
            <a:r>
              <a:rPr lang="en-US" sz="4000" dirty="0"/>
              <a:t> </a:t>
            </a:r>
            <a:r>
              <a:rPr lang="en-US" sz="40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women’s</a:t>
            </a:r>
            <a:r>
              <a:rPr lang="en-US" sz="4000" dirty="0"/>
              <a:t> constitutional rights to privacy. In</a:t>
            </a:r>
            <a:r>
              <a:rPr lang="en-US" sz="4000" i="1" dirty="0"/>
              <a:t> Planned Parenthood of Southeastern Pennsylvania v. Casey</a:t>
            </a:r>
            <a:r>
              <a:rPr lang="en-US" sz="4000" dirty="0"/>
              <a:t> (1992) established that restricting abortion rights are unconstitutional if they place an “undue burden” on a woman seeking an abortion before the fetus is viable. On June 24, 2022 the U.S Supreme Court overturned </a:t>
            </a:r>
            <a:r>
              <a:rPr lang="en-US" sz="4000" i="1" dirty="0"/>
              <a:t>Roe v. Wade</a:t>
            </a:r>
            <a:r>
              <a:rPr lang="en-US" sz="4000" dirty="0"/>
              <a:t> and</a:t>
            </a:r>
            <a:r>
              <a:rPr lang="en-US" sz="4000" i="1" dirty="0"/>
              <a:t> Planned Parenthood of Southeastern Pennsylvania v. Casey</a:t>
            </a:r>
            <a:r>
              <a:rPr lang="en-US" sz="4000" dirty="0"/>
              <a:t>, which pressures state government to maintain the legalization of abortion or remove women’s constitutional right to obtain an abortion in their state. Texas, Wyoming, Tennessee, Kentucky, Arkansas, Louisiana, Mississippi, North Dakota, South Dakota, Utah, Idaho, Oklahoma, and Missouri automatically illegalized abortion rights when the supreme court declared abortions unconstitutional. My question throughout my research was, “</a:t>
            </a:r>
            <a:r>
              <a:rPr lang="en-US" sz="4000" b="1" dirty="0"/>
              <a:t>How will restrictive abortion laws impact low-income adolescents of color’s health and financial stability?”</a:t>
            </a:r>
            <a:endParaRPr sz="4000" b="1" dirty="0"/>
          </a:p>
        </p:txBody>
      </p:sp>
      <p:sp>
        <p:nvSpPr>
          <p:cNvPr id="32" name="Google Shape;32;p1"/>
          <p:cNvSpPr txBox="1">
            <a:spLocks noGrp="1"/>
          </p:cNvSpPr>
          <p:nvPr>
            <p:ph type="body" idx="7"/>
          </p:nvPr>
        </p:nvSpPr>
        <p:spPr>
          <a:xfrm>
            <a:off x="22206987" y="5689600"/>
            <a:ext cx="10188900" cy="1422300"/>
          </a:xfrm>
          <a:prstGeom prst="rect">
            <a:avLst/>
          </a:prstGeom>
          <a:solidFill>
            <a:srgbClr val="C27BA0"/>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marR="0" lvl="0" indent="0" algn="l" rtl="0">
              <a:lnSpc>
                <a:spcPct val="100000"/>
              </a:lnSpc>
              <a:spcBef>
                <a:spcPts val="0"/>
              </a:spcBef>
              <a:spcAft>
                <a:spcPts val="0"/>
              </a:spcAft>
              <a:buClr>
                <a:schemeClr val="lt1"/>
              </a:buClr>
              <a:buSzPts val="2800"/>
              <a:buFont typeface="Arial"/>
              <a:buNone/>
            </a:pPr>
            <a:r>
              <a:rPr lang="en-US" sz="7000" b="0" dirty="0">
                <a:latin typeface="Times New Roman"/>
                <a:ea typeface="Times New Roman"/>
                <a:cs typeface="Times New Roman"/>
                <a:sym typeface="Times New Roman"/>
              </a:rPr>
              <a:t>                Data</a:t>
            </a:r>
            <a:endParaRPr sz="7000" b="0" i="0" u="none" strike="noStrike" cap="none" dirty="0">
              <a:solidFill>
                <a:schemeClr val="lt1"/>
              </a:solidFill>
              <a:latin typeface="Times New Roman"/>
              <a:ea typeface="Times New Roman"/>
              <a:cs typeface="Times New Roman"/>
              <a:sym typeface="Times New Roman"/>
            </a:endParaRPr>
          </a:p>
        </p:txBody>
      </p:sp>
      <p:sp>
        <p:nvSpPr>
          <p:cNvPr id="33" name="Google Shape;33;p1"/>
          <p:cNvSpPr txBox="1">
            <a:spLocks noGrp="1"/>
          </p:cNvSpPr>
          <p:nvPr>
            <p:ph type="body" idx="8"/>
          </p:nvPr>
        </p:nvSpPr>
        <p:spPr>
          <a:xfrm>
            <a:off x="22206814" y="22933032"/>
            <a:ext cx="10188900" cy="8200800"/>
          </a:xfrm>
          <a:prstGeom prst="rect">
            <a:avLst/>
          </a:prstGeom>
          <a:noFill/>
          <a:ln>
            <a:noFill/>
          </a:ln>
        </p:spPr>
        <p:txBody>
          <a:bodyPr spcFirstLastPara="1" wrap="square" lIns="156700" tIns="78350" rIns="156700" bIns="78350" anchor="t" anchorCtr="0">
            <a:noAutofit/>
          </a:bodyPr>
          <a:lstStyle/>
          <a:p>
            <a:pPr marL="0" marR="0" lvl="0" indent="0" algn="l" rtl="0">
              <a:lnSpc>
                <a:spcPct val="100000"/>
              </a:lnSpc>
              <a:spcBef>
                <a:spcPts val="0"/>
              </a:spcBef>
              <a:spcAft>
                <a:spcPts val="0"/>
              </a:spcAft>
              <a:buClr>
                <a:schemeClr val="dk1"/>
              </a:buClr>
              <a:buSzPts val="2800"/>
              <a:buFont typeface="Arial"/>
              <a:buNone/>
            </a:pPr>
            <a:r>
              <a:rPr lang="en-US" sz="40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Low-income adolescent women who live in the states where abortion is illegal will have a hard time finding a way to get a safe abortion. They will most likely turn to unsafe abortion, which can have negative health consequences and result to death.</a:t>
            </a:r>
            <a:r>
              <a:rPr lang="en-US" sz="4000" dirty="0"/>
              <a:t> They don’t have the financial stability to provide for themselves, so they won’t be able to provide for a child, have the money to pay hospital bills after childbirth, or travel to get a safe abortion. </a:t>
            </a:r>
            <a:r>
              <a:rPr lang="en-US" sz="40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rPr>
              <a:t>When </a:t>
            </a:r>
            <a:r>
              <a:rPr lang="en-US" sz="40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rPr>
              <a:t>are they going to see and realize the harm they are doing to women, and the mistake for throwing away over 50 years of abortion rights precedent?</a:t>
            </a:r>
            <a:r>
              <a:rPr lang="en-US" sz="4000" dirty="0"/>
              <a:t> Possible solutions to this problem is advocating for abortion rights by politically voicing your opinions, and help provide women with safe health procedures. You can also support organizations like Planned Parenthood, National Black Women's Reproductive Agenda, and National Latina Institute for Reproductive Justice.</a:t>
            </a:r>
            <a:endParaRPr sz="4000" b="0" i="0" u="none" strike="noStrike" cap="none" dirty="0">
              <a:solidFill>
                <a:schemeClr val="dk1"/>
              </a:solidFill>
              <a:latin typeface="Times New Roman"/>
              <a:ea typeface="Times New Roman"/>
              <a:cs typeface="Times New Roman"/>
              <a:sym typeface="Times New Roman"/>
            </a:endParaRPr>
          </a:p>
        </p:txBody>
      </p:sp>
      <p:sp>
        <p:nvSpPr>
          <p:cNvPr id="34" name="Google Shape;34;p1"/>
          <p:cNvSpPr txBox="1">
            <a:spLocks noGrp="1"/>
          </p:cNvSpPr>
          <p:nvPr>
            <p:ph type="body" idx="9"/>
          </p:nvPr>
        </p:nvSpPr>
        <p:spPr>
          <a:xfrm>
            <a:off x="11364775" y="10693200"/>
            <a:ext cx="10188900" cy="2311500"/>
          </a:xfrm>
          <a:prstGeom prst="rect">
            <a:avLst/>
          </a:prstGeom>
          <a:solidFill>
            <a:srgbClr val="C27BA0"/>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2743200" marR="0" lvl="0" indent="0" algn="l" rtl="0">
              <a:lnSpc>
                <a:spcPct val="100000"/>
              </a:lnSpc>
              <a:spcBef>
                <a:spcPts val="0"/>
              </a:spcBef>
              <a:spcAft>
                <a:spcPts val="0"/>
              </a:spcAft>
              <a:buClr>
                <a:schemeClr val="lt1"/>
              </a:buClr>
              <a:buSzPts val="2800"/>
              <a:buFont typeface="Arial"/>
              <a:buNone/>
            </a:pPr>
            <a:r>
              <a:rPr lang="en-US" sz="7000" b="0" dirty="0">
                <a:latin typeface="Times New Roman"/>
                <a:ea typeface="Times New Roman"/>
                <a:cs typeface="Times New Roman"/>
                <a:sym typeface="Times New Roman"/>
              </a:rPr>
              <a:t>What are the Impacts?</a:t>
            </a:r>
            <a:endParaRPr sz="7000" b="0" i="0" u="none" strike="noStrike" cap="none" dirty="0">
              <a:solidFill>
                <a:schemeClr val="lt1"/>
              </a:solidFill>
              <a:latin typeface="Times New Roman"/>
              <a:ea typeface="Times New Roman"/>
              <a:cs typeface="Times New Roman"/>
              <a:sym typeface="Times New Roman"/>
            </a:endParaRPr>
          </a:p>
        </p:txBody>
      </p:sp>
      <p:sp>
        <p:nvSpPr>
          <p:cNvPr id="35" name="Google Shape;35;p1"/>
          <p:cNvSpPr txBox="1">
            <a:spLocks noGrp="1"/>
          </p:cNvSpPr>
          <p:nvPr>
            <p:ph type="body" idx="13"/>
          </p:nvPr>
        </p:nvSpPr>
        <p:spPr>
          <a:xfrm>
            <a:off x="11377736" y="13680667"/>
            <a:ext cx="10188900" cy="23571300"/>
          </a:xfrm>
          <a:prstGeom prst="rect">
            <a:avLst/>
          </a:prstGeom>
          <a:noFill/>
          <a:ln>
            <a:noFill/>
          </a:ln>
        </p:spPr>
        <p:txBody>
          <a:bodyPr spcFirstLastPara="1" wrap="square" lIns="156700" tIns="78350" rIns="156700" bIns="78350" anchor="t" anchorCtr="0">
            <a:noAutofit/>
          </a:bodyPr>
          <a:lstStyle/>
          <a:p>
            <a:pPr marL="0" lvl="0" indent="0" algn="l" rtl="0">
              <a:lnSpc>
                <a:spcPct val="100000"/>
              </a:lnSpc>
              <a:spcBef>
                <a:spcPts val="0"/>
              </a:spcBef>
              <a:spcAft>
                <a:spcPts val="0"/>
              </a:spcAft>
              <a:buClr>
                <a:schemeClr val="dk1"/>
              </a:buClr>
              <a:buSzPts val="2800"/>
              <a:buFont typeface="Arial"/>
              <a:buNone/>
            </a:pPr>
            <a:r>
              <a:rPr lang="en-US" sz="4000"/>
              <a:t>Restrictive abortion laws are already having impacts on maternal and pediatric healthcare. </a:t>
            </a:r>
            <a:r>
              <a:rPr lang="en-US" sz="40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rPr>
              <a:t>Dr. </a:t>
            </a:r>
            <a:r>
              <a:rPr lang="en-US" sz="4000"/>
              <a:t>Judette Louis told CNN that she had to ask permission in order for a mother to get an abortion procedure performe</a:t>
            </a:r>
            <a:r>
              <a:rPr lang="en-US" sz="40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d</a:t>
            </a:r>
            <a:r>
              <a:rPr lang="en-US" sz="4000"/>
              <a:t>. While she was asking permission the mothers blood pressure was dropping. She said: “I was standing there watching her </a:t>
            </a:r>
            <a:r>
              <a:rPr lang="en-US" sz="40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hemorrhage</a:t>
            </a:r>
            <a:r>
              <a:rPr lang="en-US" sz="4000"/>
              <a:t> out, waiting for permission to do the termination. It is a disgusting [and] sad feeling. And you’re sitting there watching her blood pressure going down while you’re waiting for permission.”  There was another case when a parent had to take their 10 year old daughter, who </a:t>
            </a:r>
            <a:r>
              <a:rPr lang="en-US" sz="40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go</a:t>
            </a:r>
            <a:r>
              <a:rPr lang="en-US" sz="4000"/>
              <a:t>t pregnant from rape, out of state in order for her to get a safe abortion. In 2018 there was a recorded number of 318 pregnancies resulting from rape. Rape puts a lot of psychological and physical harm to the surviver. Brazil has a “guarantee of legal abortion [for rape victims which] allows the [abortion] procedure to be performed under safe conditions, without women having to be exposed to high-risk situations that can jeopardize their health and even result in their death.” (</a:t>
            </a:r>
            <a:r>
              <a:rPr lang="en-US" sz="4000" i="1"/>
              <a:t>Acceso de aborto en Brasil</a:t>
            </a:r>
            <a:r>
              <a:rPr lang="en-US" sz="4000"/>
              <a:t>). Countries that </a:t>
            </a:r>
            <a:r>
              <a:rPr lang="en-US" sz="40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
                  </a:ext>
                </a:extLst>
              </a:rPr>
              <a:t>have</a:t>
            </a:r>
            <a:r>
              <a:rPr lang="en-US" sz="4000"/>
              <a:t> anti-abortion laws pressure women to hide their pregnancy and get unsafe abortion. Those who have unsafe </a:t>
            </a:r>
            <a:r>
              <a:rPr lang="en-US" sz="40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rPr>
              <a:t>abortion</a:t>
            </a:r>
            <a:r>
              <a:rPr lang="en-US" sz="4000"/>
              <a:t>s can be impacted with short and long term health consequences: “infections, bleeding, trauma to the genital tract, septic shock, renal failure, perforation of the intestines and peritonitis, chronic pain, inflammation of the reproductive tract and pelvic inflammatory disease” (</a:t>
            </a:r>
            <a:r>
              <a:rPr lang="en-US" sz="4000" i="1"/>
              <a:t>Unsafe abortion</a:t>
            </a:r>
            <a:r>
              <a:rPr lang="en-US" sz="4000"/>
              <a:t>). </a:t>
            </a:r>
            <a:endParaRPr sz="4000"/>
          </a:p>
        </p:txBody>
      </p:sp>
      <p:sp>
        <p:nvSpPr>
          <p:cNvPr id="36" name="Google Shape;36;p1"/>
          <p:cNvSpPr txBox="1">
            <a:spLocks noGrp="1"/>
          </p:cNvSpPr>
          <p:nvPr>
            <p:ph type="body" idx="14"/>
          </p:nvPr>
        </p:nvSpPr>
        <p:spPr>
          <a:xfrm>
            <a:off x="22206814" y="21674966"/>
            <a:ext cx="10188900" cy="1422300"/>
          </a:xfrm>
          <a:prstGeom prst="rect">
            <a:avLst/>
          </a:prstGeom>
          <a:solidFill>
            <a:srgbClr val="C27BA0"/>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marR="0" lvl="0" indent="0" algn="l" rtl="0">
              <a:lnSpc>
                <a:spcPct val="100000"/>
              </a:lnSpc>
              <a:spcBef>
                <a:spcPts val="0"/>
              </a:spcBef>
              <a:spcAft>
                <a:spcPts val="0"/>
              </a:spcAft>
              <a:buClr>
                <a:schemeClr val="lt1"/>
              </a:buClr>
              <a:buSzPts val="2800"/>
              <a:buFont typeface="Arial"/>
              <a:buNone/>
            </a:pPr>
            <a:r>
              <a:rPr lang="en-US" sz="7000" b="0" dirty="0">
                <a:latin typeface="Times New Roman"/>
                <a:ea typeface="Times New Roman"/>
                <a:cs typeface="Times New Roman"/>
                <a:sym typeface="Times New Roman"/>
              </a:rPr>
              <a:t>           Conclusion</a:t>
            </a:r>
            <a:endParaRPr sz="7000" b="0" i="0" u="none" strike="noStrike" cap="none" dirty="0">
              <a:solidFill>
                <a:schemeClr val="lt1"/>
              </a:solidFill>
              <a:latin typeface="Times New Roman"/>
              <a:ea typeface="Times New Roman"/>
              <a:cs typeface="Times New Roman"/>
              <a:sym typeface="Times New Roman"/>
            </a:endParaRPr>
          </a:p>
        </p:txBody>
      </p:sp>
      <p:sp>
        <p:nvSpPr>
          <p:cNvPr id="37" name="Google Shape;37;p1"/>
          <p:cNvSpPr txBox="1">
            <a:spLocks noGrp="1"/>
          </p:cNvSpPr>
          <p:nvPr>
            <p:ph type="body" idx="9"/>
          </p:nvPr>
        </p:nvSpPr>
        <p:spPr>
          <a:xfrm>
            <a:off x="535533" y="22560667"/>
            <a:ext cx="10188900" cy="1422300"/>
          </a:xfrm>
          <a:prstGeom prst="rect">
            <a:avLst/>
          </a:prstGeom>
          <a:solidFill>
            <a:srgbClr val="C27BA0"/>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marR="0" lvl="0" indent="0" algn="l" rtl="0">
              <a:lnSpc>
                <a:spcPct val="100000"/>
              </a:lnSpc>
              <a:spcBef>
                <a:spcPts val="0"/>
              </a:spcBef>
              <a:spcAft>
                <a:spcPts val="0"/>
              </a:spcAft>
              <a:buClr>
                <a:schemeClr val="lt1"/>
              </a:buClr>
              <a:buSzPts val="2800"/>
              <a:buFont typeface="Arial"/>
              <a:buNone/>
            </a:pPr>
            <a:r>
              <a:rPr lang="en-US" sz="7000" b="0" dirty="0">
                <a:latin typeface="Times New Roman"/>
                <a:ea typeface="Times New Roman"/>
                <a:cs typeface="Times New Roman"/>
                <a:sym typeface="Times New Roman"/>
              </a:rPr>
              <a:t>    Defining the Problem</a:t>
            </a:r>
            <a:endParaRPr sz="7000" b="0" i="0" u="none" strike="noStrike" cap="none" dirty="0">
              <a:solidFill>
                <a:schemeClr val="lt1"/>
              </a:solidFill>
              <a:latin typeface="Times New Roman"/>
              <a:ea typeface="Times New Roman"/>
              <a:cs typeface="Times New Roman"/>
              <a:sym typeface="Times New Roman"/>
            </a:endParaRPr>
          </a:p>
        </p:txBody>
      </p:sp>
      <p:sp>
        <p:nvSpPr>
          <p:cNvPr id="38" name="Google Shape;38;p1"/>
          <p:cNvSpPr txBox="1"/>
          <p:nvPr/>
        </p:nvSpPr>
        <p:spPr>
          <a:xfrm>
            <a:off x="522619" y="23983067"/>
            <a:ext cx="10188900" cy="19455900"/>
          </a:xfrm>
          <a:prstGeom prst="rect">
            <a:avLst/>
          </a:prstGeom>
          <a:noFill/>
          <a:ln>
            <a:noFill/>
          </a:ln>
        </p:spPr>
        <p:txBody>
          <a:bodyPr spcFirstLastPara="1" wrap="square" lIns="182850" tIns="182850" rIns="182850" bIns="18285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US" sz="4000" b="0" i="0" u="none" strike="noStrike" cap="none" dirty="0">
                <a:solidFill>
                  <a:srgbClr val="000000"/>
                </a:solidFill>
                <a:latin typeface="Times New Roman"/>
                <a:ea typeface="Times New Roman"/>
                <a:cs typeface="Times New Roman"/>
                <a:sym typeface="Times New Roman"/>
              </a:rPr>
              <a:t>Adolescents, ages 10-19, are still developing mentally and physically. Pregnancy and childbirth can put a lot of </a:t>
            </a:r>
            <a:r>
              <a:rPr lang="en-US" sz="4000" b="0" i="0" u="none" strike="noStrike" cap="none" dirty="0">
                <a:solidFill>
                  <a:srgbClr val="000000"/>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psychological and physical stress to the adolescent mother. Low-income adolescent of color will have an increase risk of deaths and illnesses than a wealthy white adult woman. Low-income adolescent of color won’t be able to provide the healthy living environment that a child needs, can die due to childbirth, and have an increase risk of illness.</a:t>
            </a:r>
            <a:r>
              <a:rPr lang="en-US" sz="4000" b="0" i="0" u="none" strike="noStrike" cap="none" dirty="0">
                <a:solidFill>
                  <a:srgbClr val="000000"/>
                </a:solidFill>
                <a:latin typeface="Times New Roman"/>
                <a:ea typeface="Times New Roman"/>
                <a:cs typeface="Times New Roman"/>
                <a:sym typeface="Times New Roman"/>
              </a:rPr>
              <a:t> (</a:t>
            </a:r>
            <a:r>
              <a:rPr lang="en-US" sz="4000" b="0" i="1" u="none" strike="noStrike" cap="none" dirty="0">
                <a:solidFill>
                  <a:srgbClr val="000000"/>
                </a:solidFill>
                <a:latin typeface="Times New Roman"/>
                <a:ea typeface="Times New Roman"/>
                <a:cs typeface="Times New Roman"/>
                <a:sym typeface="Times New Roman"/>
              </a:rPr>
              <a:t>American Psychological</a:t>
            </a:r>
            <a:r>
              <a:rPr lang="en-US" sz="4000" b="0" i="0" u="none" strike="noStrike" cap="none" dirty="0">
                <a:solidFill>
                  <a:srgbClr val="000000"/>
                </a:solidFill>
                <a:latin typeface="Times New Roman"/>
                <a:ea typeface="Times New Roman"/>
                <a:cs typeface="Times New Roman"/>
                <a:sym typeface="Times New Roman"/>
              </a:rPr>
              <a:t>) “</a:t>
            </a:r>
            <a:r>
              <a:rPr lang="en-US" sz="4000" b="0" i="0" u="none" strike="noStrike" cap="none" dirty="0">
                <a:solidFill>
                  <a:schemeClr val="dk1"/>
                </a:solidFill>
                <a:latin typeface="Times New Roman"/>
                <a:ea typeface="Times New Roman"/>
                <a:cs typeface="Times New Roman"/>
                <a:sym typeface="Times New Roman"/>
              </a:rPr>
              <a:t>Minority women and adolescent females of all races and ethnicities are disproportionately affected by unintended pregnancy in the United States.” (</a:t>
            </a:r>
            <a:r>
              <a:rPr lang="en-US" sz="4000" b="0" i="1" u="none" strike="noStrike" cap="none" dirty="0">
                <a:solidFill>
                  <a:schemeClr val="dk1"/>
                </a:solidFill>
                <a:latin typeface="Times New Roman"/>
                <a:ea typeface="Times New Roman"/>
                <a:cs typeface="Times New Roman"/>
                <a:sym typeface="Times New Roman"/>
              </a:rPr>
              <a:t>Reproductive Health Disparities</a:t>
            </a:r>
            <a:r>
              <a:rPr lang="en-US" sz="4000" b="0" i="0" u="none" strike="noStrike" cap="none" dirty="0">
                <a:solidFill>
                  <a:schemeClr val="dk1"/>
                </a:solidFill>
                <a:latin typeface="Times New Roman"/>
                <a:ea typeface="Times New Roman"/>
                <a:cs typeface="Times New Roman"/>
                <a:sym typeface="Times New Roman"/>
              </a:rPr>
              <a:t>): ½  of unintended pregnancy; “refers to pregnancies that are undesired at the time of conception as well as those that are mistimed” (</a:t>
            </a:r>
            <a:r>
              <a:rPr lang="en-US" sz="4000" b="0" i="1" u="none" strike="noStrike" cap="none" dirty="0">
                <a:solidFill>
                  <a:schemeClr val="dk1"/>
                </a:solidFill>
                <a:latin typeface="Times New Roman"/>
                <a:ea typeface="Times New Roman"/>
                <a:cs typeface="Times New Roman"/>
                <a:sym typeface="Times New Roman"/>
              </a:rPr>
              <a:t>Reproductive Health Disparities</a:t>
            </a:r>
            <a:r>
              <a:rPr lang="en-US" sz="4000" b="0" i="0" u="none" strike="noStrike" cap="none" dirty="0">
                <a:solidFill>
                  <a:schemeClr val="dk1"/>
                </a:solidFill>
                <a:latin typeface="Times New Roman"/>
                <a:ea typeface="Times New Roman"/>
                <a:cs typeface="Times New Roman"/>
                <a:sym typeface="Times New Roman"/>
              </a:rPr>
              <a:t>), end in abortion; if they don’t have the appropriate resources, such as financial needs and transportation, they might turn to unsafe abortion; </a:t>
            </a:r>
            <a:r>
              <a:rPr lang="en-US" sz="4000" b="0" i="0" u="none" strike="noStrike" cap="none" dirty="0">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2"/>
                  </a:ext>
                </a:extLst>
              </a:rPr>
              <a:t>an inexperience person who performs abortion or when the living environment doesn’t have the appropriate medical supplies to perform the procedure</a:t>
            </a:r>
            <a:r>
              <a:rPr lang="en-US" sz="4000" b="0" i="0" u="none" strike="noStrike" cap="none" dirty="0">
                <a:solidFill>
                  <a:schemeClr val="dk1"/>
                </a:solidFill>
                <a:latin typeface="Times New Roman"/>
                <a:ea typeface="Times New Roman"/>
                <a:cs typeface="Times New Roman"/>
                <a:sym typeface="Times New Roman"/>
              </a:rPr>
              <a:t>: “Women with financial means can always find a way to travel or find a doctor who will be able to provide a safe legal/illegal abortion, whereas women who live in poverty have a greater risk of resorting to unsafe abortion” (</a:t>
            </a:r>
            <a:r>
              <a:rPr lang="en-US" sz="4000" b="0" i="1" u="none" strike="noStrike" cap="none" dirty="0">
                <a:solidFill>
                  <a:schemeClr val="dk1"/>
                </a:solidFill>
                <a:latin typeface="Times New Roman"/>
                <a:ea typeface="Times New Roman"/>
                <a:cs typeface="Times New Roman"/>
                <a:sym typeface="Times New Roman"/>
              </a:rPr>
              <a:t>Unsafe abortion</a:t>
            </a:r>
            <a:r>
              <a:rPr lang="en-US" sz="4000" b="0" i="0" u="none" strike="noStrike" cap="none" dirty="0">
                <a:solidFill>
                  <a:schemeClr val="dk1"/>
                </a:solidFill>
                <a:latin typeface="Times New Roman"/>
                <a:ea typeface="Times New Roman"/>
                <a:cs typeface="Times New Roman"/>
                <a:sym typeface="Times New Roman"/>
              </a:rPr>
              <a:t>). </a:t>
            </a:r>
            <a:endParaRPr sz="4000" b="0" i="0" u="none" strike="noStrike" cap="none" dirty="0">
              <a:solidFill>
                <a:srgbClr val="000000"/>
              </a:solidFill>
              <a:latin typeface="Times New Roman"/>
              <a:ea typeface="Times New Roman"/>
              <a:cs typeface="Times New Roman"/>
              <a:sym typeface="Times New Roman"/>
            </a:endParaRPr>
          </a:p>
        </p:txBody>
      </p:sp>
      <p:pic>
        <p:nvPicPr>
          <p:cNvPr id="39" name="Google Shape;39;p1"/>
          <p:cNvPicPr preferRelativeResize="0"/>
          <p:nvPr/>
        </p:nvPicPr>
        <p:blipFill rotWithShape="1">
          <a:blip r:embed="rId3">
            <a:alphaModFix/>
          </a:blip>
          <a:srcRect/>
          <a:stretch/>
        </p:blipFill>
        <p:spPr>
          <a:xfrm>
            <a:off x="21973125" y="8683750"/>
            <a:ext cx="7315200" cy="7016949"/>
          </a:xfrm>
          <a:prstGeom prst="rect">
            <a:avLst/>
          </a:prstGeom>
          <a:noFill/>
          <a:ln>
            <a:noFill/>
          </a:ln>
        </p:spPr>
      </p:pic>
      <p:sp>
        <p:nvSpPr>
          <p:cNvPr id="40" name="Google Shape;40;p1"/>
          <p:cNvSpPr txBox="1"/>
          <p:nvPr/>
        </p:nvSpPr>
        <p:spPr>
          <a:xfrm>
            <a:off x="29694859" y="7518400"/>
            <a:ext cx="2700900" cy="10220400"/>
          </a:xfrm>
          <a:prstGeom prst="rect">
            <a:avLst/>
          </a:prstGeom>
          <a:noFill/>
          <a:ln>
            <a:noFill/>
          </a:ln>
        </p:spPr>
        <p:txBody>
          <a:bodyPr spcFirstLastPara="1" wrap="square" lIns="182850" tIns="182850" rIns="182850" bIns="18285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US" sz="4000" b="0" i="0" u="none" strike="noStrike" cap="none">
                <a:solidFill>
                  <a:srgbClr val="000000"/>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3"/>
                  </a:ext>
                </a:extLst>
              </a:rPr>
              <a:t>The chart shows that more than half of pregnant adolescents in 2020 were people of color. Over 28% of pregnancies in 2013 were unintended</a:t>
            </a:r>
            <a:r>
              <a:rPr lang="en-US" sz="4000" b="0" i="0" u="none" strike="noStrike" cap="none">
                <a:solidFill>
                  <a:srgbClr val="000000"/>
                </a:solidFill>
                <a:latin typeface="Times New Roman"/>
                <a:ea typeface="Times New Roman"/>
                <a:cs typeface="Times New Roman"/>
                <a:sym typeface="Times New Roman"/>
              </a:rPr>
              <a:t>,</a:t>
            </a:r>
            <a:endParaRPr sz="4000" b="0" i="0" u="none" strike="noStrike" cap="none">
              <a:solidFill>
                <a:srgbClr val="000000"/>
              </a:solidFill>
              <a:latin typeface="Times New Roman"/>
              <a:ea typeface="Times New Roman"/>
              <a:cs typeface="Times New Roman"/>
              <a:sym typeface="Times New Roman"/>
            </a:endParaRPr>
          </a:p>
        </p:txBody>
      </p:sp>
      <p:sp>
        <p:nvSpPr>
          <p:cNvPr id="41" name="Google Shape;41;p1"/>
          <p:cNvSpPr txBox="1">
            <a:spLocks noGrp="1"/>
          </p:cNvSpPr>
          <p:nvPr>
            <p:ph type="body" idx="7"/>
          </p:nvPr>
        </p:nvSpPr>
        <p:spPr>
          <a:xfrm>
            <a:off x="22219887" y="35829567"/>
            <a:ext cx="10188900" cy="1422300"/>
          </a:xfrm>
          <a:prstGeom prst="rect">
            <a:avLst/>
          </a:prstGeom>
          <a:solidFill>
            <a:srgbClr val="C27BA0"/>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marR="0" lvl="0" indent="0" algn="l" rtl="0">
              <a:lnSpc>
                <a:spcPct val="100000"/>
              </a:lnSpc>
              <a:spcBef>
                <a:spcPts val="0"/>
              </a:spcBef>
              <a:spcAft>
                <a:spcPts val="0"/>
              </a:spcAft>
              <a:buClr>
                <a:schemeClr val="lt1"/>
              </a:buClr>
              <a:buSzPts val="2800"/>
              <a:buFont typeface="Arial"/>
              <a:buNone/>
            </a:pPr>
            <a:r>
              <a:rPr lang="en-US" sz="7000" b="0" dirty="0">
                <a:latin typeface="Times New Roman"/>
                <a:ea typeface="Times New Roman"/>
                <a:cs typeface="Times New Roman"/>
                <a:sym typeface="Times New Roman"/>
              </a:rPr>
              <a:t>            Methodology</a:t>
            </a:r>
            <a:endParaRPr sz="7000" b="0" i="0" u="none" strike="noStrike" cap="none" dirty="0">
              <a:solidFill>
                <a:schemeClr val="lt1"/>
              </a:solidFill>
              <a:latin typeface="Times New Roman"/>
              <a:ea typeface="Times New Roman"/>
              <a:cs typeface="Times New Roman"/>
              <a:sym typeface="Times New Roman"/>
            </a:endParaRPr>
          </a:p>
        </p:txBody>
      </p:sp>
      <p:sp>
        <p:nvSpPr>
          <p:cNvPr id="42" name="Google Shape;42;p1"/>
          <p:cNvSpPr txBox="1"/>
          <p:nvPr/>
        </p:nvSpPr>
        <p:spPr>
          <a:xfrm>
            <a:off x="11364788" y="5689600"/>
            <a:ext cx="10188900" cy="4679100"/>
          </a:xfrm>
          <a:prstGeom prst="rect">
            <a:avLst/>
          </a:prstGeom>
          <a:noFill/>
          <a:ln>
            <a:noFill/>
          </a:ln>
        </p:spPr>
        <p:txBody>
          <a:bodyPr spcFirstLastPara="1" wrap="square" lIns="182850" tIns="182850" rIns="182850" bIns="182850" anchor="t" anchorCtr="0">
            <a:spAutoFit/>
          </a:bodyPr>
          <a:lstStyle/>
          <a:p>
            <a:pPr marL="0" marR="0" lvl="0" indent="0" algn="l" rtl="0">
              <a:lnSpc>
                <a:spcPct val="100000"/>
              </a:lnSpc>
              <a:spcBef>
                <a:spcPts val="0"/>
              </a:spcBef>
              <a:spcAft>
                <a:spcPts val="0"/>
              </a:spcAft>
              <a:buClr>
                <a:schemeClr val="dk1"/>
              </a:buClr>
              <a:buSzPts val="2200"/>
              <a:buFont typeface="Arial"/>
              <a:buNone/>
            </a:pPr>
            <a:r>
              <a:rPr lang="en-US" sz="4000" b="0" i="0" u="none" strike="noStrike" cap="none">
                <a:solidFill>
                  <a:schemeClr val="dk1"/>
                </a:solidFill>
                <a:latin typeface="Times New Roman"/>
                <a:ea typeface="Times New Roman"/>
                <a:cs typeface="Times New Roman"/>
                <a:sym typeface="Times New Roman"/>
              </a:rPr>
              <a:t>Since “race” is a societal aspect that determines what opportunities are open to a person</a:t>
            </a:r>
            <a:r>
              <a:rPr lang="en-US" sz="4000" b="0" i="0" u="none" strike="noStrike" cap="none">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4"/>
                  </a:ext>
                </a:extLst>
              </a:rPr>
              <a:t>,</a:t>
            </a:r>
            <a:r>
              <a:rPr lang="en-US" sz="4000" b="0" i="0" u="none" strike="noStrike" cap="none">
                <a:solidFill>
                  <a:schemeClr val="dk1"/>
                </a:solidFill>
                <a:latin typeface="Times New Roman"/>
                <a:ea typeface="Times New Roman"/>
                <a:cs typeface="Times New Roman"/>
                <a:sym typeface="Times New Roman"/>
              </a:rPr>
              <a:t> </a:t>
            </a:r>
            <a:r>
              <a:rPr lang="en-US" sz="4000" b="0" i="0" u="none" strike="noStrike" cap="none">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5"/>
                  </a:ext>
                </a:extLst>
              </a:rPr>
              <a:t>most people of color are likely to get discriminated against which can impact their </a:t>
            </a:r>
            <a:r>
              <a:rPr lang="en-US" sz="4000" b="0" i="0" u="none" strike="noStrike" cap="none">
                <a:solidFill>
                  <a:schemeClr val="dk1"/>
                </a:solidFill>
                <a:latin typeface="Times New Roman"/>
                <a:ea typeface="Times New Roman"/>
                <a:cs typeface="Times New Roman"/>
                <a:sym typeface="Times New Roman"/>
              </a:rPr>
              <a:t>income and educational opportuniti</a:t>
            </a:r>
            <a:r>
              <a:rPr lang="en-US" sz="4000" b="0" i="0" u="none" strike="noStrike" cap="none">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6"/>
                  </a:ext>
                </a:extLst>
              </a:rPr>
              <a:t>es</a:t>
            </a:r>
            <a:r>
              <a:rPr lang="en-US" sz="4000" b="0" i="0" u="none" strike="noStrike" cap="none">
                <a:solidFill>
                  <a:schemeClr val="dk1"/>
                </a:solidFill>
                <a:latin typeface="Times New Roman"/>
                <a:ea typeface="Times New Roman"/>
                <a:cs typeface="Times New Roman"/>
                <a:sym typeface="Times New Roman"/>
              </a:rPr>
              <a:t>. As a result adolescents of color are most likely to be on the poverty line.</a:t>
            </a:r>
            <a:endParaRPr sz="4000" b="0" i="0" u="none" strike="noStrike" cap="none">
              <a:solidFill>
                <a:srgbClr val="000000"/>
              </a:solidFill>
              <a:latin typeface="Times New Roman"/>
              <a:ea typeface="Times New Roman"/>
              <a:cs typeface="Times New Roman"/>
              <a:sym typeface="Times New Roman"/>
            </a:endParaRPr>
          </a:p>
        </p:txBody>
      </p:sp>
      <p:sp>
        <p:nvSpPr>
          <p:cNvPr id="43" name="Google Shape;43;p1"/>
          <p:cNvSpPr txBox="1"/>
          <p:nvPr/>
        </p:nvSpPr>
        <p:spPr>
          <a:xfrm>
            <a:off x="22219913" y="17136800"/>
            <a:ext cx="10188900" cy="4679100"/>
          </a:xfrm>
          <a:prstGeom prst="rect">
            <a:avLst/>
          </a:prstGeom>
          <a:noFill/>
          <a:ln>
            <a:noFill/>
          </a:ln>
        </p:spPr>
        <p:txBody>
          <a:bodyPr spcFirstLastPara="1" wrap="square" lIns="182850" tIns="182850" rIns="182850" bIns="182850" anchor="t" anchorCtr="0">
            <a:spAutoFit/>
          </a:bodyPr>
          <a:lstStyle/>
          <a:p>
            <a:pPr marL="0" marR="0" lvl="0" indent="0" algn="l" rtl="0">
              <a:lnSpc>
                <a:spcPct val="100000"/>
              </a:lnSpc>
              <a:spcBef>
                <a:spcPts val="0"/>
              </a:spcBef>
              <a:spcAft>
                <a:spcPts val="0"/>
              </a:spcAft>
              <a:buClr>
                <a:schemeClr val="dk1"/>
              </a:buClr>
              <a:buSzPts val="2200"/>
              <a:buFont typeface="Arial"/>
              <a:buNone/>
            </a:pPr>
            <a:r>
              <a:rPr lang="en-US" sz="4000" b="0" i="0" u="none" strike="noStrike" cap="none" dirty="0">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7"/>
                  </a:ext>
                </a:extLst>
              </a:rPr>
              <a:t>and over 22% of those unintended were adolescents of color. If the data in 2013 were true in 2020 tha</a:t>
            </a:r>
            <a:r>
              <a:rPr lang="en-US" sz="4000" b="0" i="0" u="none" strike="noStrike" cap="none" dirty="0">
                <a:solidFill>
                  <a:schemeClr val="dk1"/>
                </a:solidFill>
                <a:latin typeface="Times New Roman"/>
                <a:ea typeface="Times New Roman"/>
                <a:cs typeface="Times New Roman"/>
                <a:sym typeface="Times New Roman"/>
              </a:rPr>
              <a:t>t would</a:t>
            </a:r>
            <a:endParaRPr sz="40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2200"/>
              <a:buFont typeface="Arial"/>
              <a:buNone/>
            </a:pPr>
            <a:r>
              <a:rPr lang="en-US" sz="4000" b="0" i="0" u="none" strike="noStrike" cap="none" dirty="0">
                <a:solidFill>
                  <a:schemeClr val="dk1"/>
                </a:solidFill>
                <a:latin typeface="Times New Roman"/>
                <a:ea typeface="Times New Roman"/>
                <a:cs typeface="Times New Roman"/>
                <a:sym typeface="Times New Roman"/>
              </a:rPr>
              <a:t>mean that adolescents of color will have twice the risk of unintended pregnancy and twice the risk on relying on unsafe abortion than white adolescents.</a:t>
            </a:r>
            <a:endParaRPr sz="2800" b="0" i="0" u="none" strike="noStrike" cap="none" dirty="0">
              <a:solidFill>
                <a:srgbClr val="000000"/>
              </a:solidFill>
              <a:latin typeface="Arial"/>
              <a:ea typeface="Arial"/>
              <a:cs typeface="Arial"/>
              <a:sym typeface="Arial"/>
            </a:endParaRPr>
          </a:p>
        </p:txBody>
      </p:sp>
      <p:sp>
        <p:nvSpPr>
          <p:cNvPr id="44" name="Google Shape;44;p1"/>
          <p:cNvSpPr txBox="1"/>
          <p:nvPr/>
        </p:nvSpPr>
        <p:spPr>
          <a:xfrm>
            <a:off x="22206975" y="37251967"/>
            <a:ext cx="10188900" cy="5910600"/>
          </a:xfrm>
          <a:prstGeom prst="rect">
            <a:avLst/>
          </a:prstGeom>
          <a:noFill/>
          <a:ln>
            <a:noFill/>
          </a:ln>
        </p:spPr>
        <p:txBody>
          <a:bodyPr spcFirstLastPara="1" wrap="square" lIns="182850" tIns="182850" rIns="182850" bIns="18285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US" sz="4000" b="0" i="0" u="none" strike="noStrike" cap="none">
                <a:solidFill>
                  <a:srgbClr val="000000"/>
                </a:solidFill>
                <a:latin typeface="Times New Roman"/>
                <a:ea typeface="Times New Roman"/>
                <a:cs typeface="Times New Roman"/>
                <a:sym typeface="Times New Roman"/>
              </a:rPr>
              <a:t>I used</a:t>
            </a:r>
            <a:r>
              <a:rPr lang="en-US" sz="4000" b="0" i="0" u="none" strike="noStrike" cap="none">
                <a:solidFill>
                  <a:srgbClr val="000000"/>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8"/>
                  </a:ext>
                </a:extLst>
              </a:rPr>
              <a:t> Google Scholar</a:t>
            </a:r>
            <a:r>
              <a:rPr lang="en-US" sz="4000" b="0" i="0" u="none" strike="noStrike" cap="none">
                <a:solidFill>
                  <a:srgbClr val="000000"/>
                </a:solidFill>
                <a:latin typeface="Times New Roman"/>
                <a:ea typeface="Times New Roman"/>
                <a:cs typeface="Times New Roman"/>
                <a:sym typeface="Times New Roman"/>
              </a:rPr>
              <a:t> and databases via The Duke Library for my research. It was difficult finding statistics on the number of women who got unsafe abortions considering that they got it “</a:t>
            </a:r>
            <a:r>
              <a:rPr lang="en-US" sz="4000" b="0" i="0" u="none" strike="noStrike" cap="none">
                <a:solidFill>
                  <a:srgbClr val="000000"/>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9"/>
                  </a:ext>
                </a:extLst>
              </a:rPr>
              <a:t>illegall</a:t>
            </a:r>
            <a:r>
              <a:rPr lang="en-US" sz="4000" b="0" i="0" u="none" strike="noStrike" cap="none">
                <a:solidFill>
                  <a:srgbClr val="000000"/>
                </a:solidFill>
                <a:latin typeface="Times New Roman"/>
                <a:ea typeface="Times New Roman"/>
                <a:cs typeface="Times New Roman"/>
                <a:sym typeface="Times New Roman"/>
              </a:rPr>
              <a:t>y,” but I did manage to find a lot of info about unsafe abortions. During my research I was focused on finding resources that mentioned adolescents, women of colors, rape, abortions, and unsafe abortions.</a:t>
            </a:r>
            <a:endParaRPr sz="4000" b="0" i="0" u="none" strike="noStrike" cap="none">
              <a:solidFill>
                <a:srgbClr val="000000"/>
              </a:solidFill>
              <a:latin typeface="Times New Roman"/>
              <a:ea typeface="Times New Roman"/>
              <a:cs typeface="Times New Roman"/>
              <a:sym typeface="Times New Roman"/>
            </a:endParaRPr>
          </a:p>
        </p:txBody>
      </p:sp>
      <p:pic>
        <p:nvPicPr>
          <p:cNvPr id="45" name="Google Shape;45;p1"/>
          <p:cNvPicPr preferRelativeResize="0"/>
          <p:nvPr/>
        </p:nvPicPr>
        <p:blipFill rotWithShape="1">
          <a:blip r:embed="rId4">
            <a:alphaModFix/>
          </a:blip>
          <a:srcRect/>
          <a:stretch/>
        </p:blipFill>
        <p:spPr>
          <a:xfrm>
            <a:off x="11794211" y="35541167"/>
            <a:ext cx="9355950" cy="7016963"/>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1112</Words>
  <Application>Microsoft Office PowerPoint</Application>
  <PresentationFormat>Custom</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Impact of Restrictive Abortion laws for Low-Income Adolescents of Color Ashely Romero-Love | Durham School of the Arts | 11th Grade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Restrictive Abortion laws for Low-Income Adolescents of Color Ashely Romero-Love | Durham School of the Arts | 11th Grade</dc:title>
  <dc:creator>Kennedy Ruff</dc:creator>
  <cp:lastModifiedBy>Kennedy Ruff</cp:lastModifiedBy>
  <cp:revision>7</cp:revision>
  <dcterms:modified xsi:type="dcterms:W3CDTF">2023-07-26T18:37:06Z</dcterms:modified>
</cp:coreProperties>
</file>