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9" r:id="rId1"/>
  </p:sldMasterIdLst>
  <p:notesMasterIdLst>
    <p:notesMasterId r:id="rId3"/>
  </p:notesMasterIdLst>
  <p:sldIdLst>
    <p:sldId id="256" r:id="rId2"/>
  </p:sldIdLst>
  <p:sldSz cx="21945600" cy="164592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9BC64"/>
    <a:srgbClr val="A0BF61"/>
    <a:srgbClr val="ABC67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BB5591F-91E1-4B47-98D7-E3ABF1663388}" v="148" dt="2023-07-27T19:03:13.904"/>
    <p1510:client id="{4CA85920-F8F0-46A1-8A3D-C896E3BED72C}" v="6" dt="2023-07-27T19:52:36.00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28" d="100"/>
          <a:sy n="28" d="100"/>
        </p:scale>
        <p:origin x="1524" y="-1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elie Novio" clId="Web-{4CA85920-F8F0-46A1-8A3D-C896E3BED72C}"/>
    <pc:docChg chg="modSld">
      <pc:chgData name="Amelie Novio" userId="" providerId="" clId="Web-{4CA85920-F8F0-46A1-8A3D-C896E3BED72C}" dt="2023-07-27T19:52:36.005" v="4" actId="14100"/>
      <pc:docMkLst>
        <pc:docMk/>
      </pc:docMkLst>
      <pc:sldChg chg="addSp modSp">
        <pc:chgData name="Amelie Novio" userId="" providerId="" clId="Web-{4CA85920-F8F0-46A1-8A3D-C896E3BED72C}" dt="2023-07-27T19:52:36.005" v="4" actId="14100"/>
        <pc:sldMkLst>
          <pc:docMk/>
          <pc:sldMk cId="0" sldId="256"/>
        </pc:sldMkLst>
        <pc:picChg chg="add mod">
          <ac:chgData name="Amelie Novio" userId="" providerId="" clId="Web-{4CA85920-F8F0-46A1-8A3D-C896E3BED72C}" dt="2023-07-27T19:52:36.005" v="4" actId="14100"/>
          <ac:picMkLst>
            <pc:docMk/>
            <pc:sldMk cId="0" sldId="256"/>
            <ac:picMk id="2" creationId="{162F3B7B-9C89-D647-96C0-8709FE0EAD37}"/>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
        <p:cNvGrpSpPr/>
        <p:nvPr/>
      </p:nvGrpSpPr>
      <p:grpSpPr>
        <a:xfrm>
          <a:off x="0" y="0"/>
          <a:ext cx="0" cy="0"/>
          <a:chOff x="0" y="0"/>
          <a:chExt cx="0" cy="0"/>
        </a:xfrm>
      </p:grpSpPr>
      <p:sp>
        <p:nvSpPr>
          <p:cNvPr id="26" name="Google Shape;26;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36&quot; x 48&quot; Poster">
  <p:cSld name="36&quot; x 48&quot; Poster">
    <p:spTree>
      <p:nvGrpSpPr>
        <p:cNvPr id="1" name="Shape 6"/>
        <p:cNvGrpSpPr/>
        <p:nvPr/>
      </p:nvGrpSpPr>
      <p:grpSpPr>
        <a:xfrm>
          <a:off x="0" y="0"/>
          <a:ext cx="0" cy="0"/>
          <a:chOff x="0" y="0"/>
          <a:chExt cx="0" cy="0"/>
        </a:xfrm>
      </p:grpSpPr>
      <p:sp>
        <p:nvSpPr>
          <p:cNvPr id="7" name="Google Shape;7;p2"/>
          <p:cNvSpPr txBox="1">
            <a:spLocks noGrp="1"/>
          </p:cNvSpPr>
          <p:nvPr>
            <p:ph type="title"/>
          </p:nvPr>
        </p:nvSpPr>
        <p:spPr>
          <a:xfrm>
            <a:off x="348343" y="304800"/>
            <a:ext cx="21248915" cy="1676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ctr" anchorCtr="1">
            <a:noAutofit/>
          </a:bodyPr>
          <a:lstStyle>
            <a:lvl1pPr marL="0" marR="0" lvl="0" indent="0" algn="ctr" rtl="0">
              <a:spcBef>
                <a:spcPts val="0"/>
              </a:spcBef>
              <a:spcAft>
                <a:spcPts val="0"/>
              </a:spcAft>
              <a:buClr>
                <a:schemeClr val="lt1"/>
              </a:buClr>
              <a:buSzPts val="1400"/>
              <a:buFont typeface="Arial"/>
              <a:buNone/>
              <a:defRPr sz="3100" b="1" i="0" u="none" strike="noStrike" cap="none">
                <a:solidFill>
                  <a:schemeClr val="lt1"/>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8" name="Google Shape;8;p2"/>
          <p:cNvSpPr txBox="1">
            <a:spLocks noGrp="1"/>
          </p:cNvSpPr>
          <p:nvPr>
            <p:ph type="body" idx="1"/>
          </p:nvPr>
        </p:nvSpPr>
        <p:spPr>
          <a:xfrm>
            <a:off x="348343"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9" name="Google Shape;9;p2"/>
          <p:cNvSpPr txBox="1">
            <a:spLocks noGrp="1"/>
          </p:cNvSpPr>
          <p:nvPr>
            <p:ph type="body" idx="2"/>
          </p:nvPr>
        </p:nvSpPr>
        <p:spPr>
          <a:xfrm>
            <a:off x="348343" y="2819400"/>
            <a:ext cx="6792685" cy="4343400"/>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0" name="Google Shape;10;p2"/>
          <p:cNvSpPr txBox="1">
            <a:spLocks noGrp="1"/>
          </p:cNvSpPr>
          <p:nvPr>
            <p:ph type="body" idx="3"/>
          </p:nvPr>
        </p:nvSpPr>
        <p:spPr>
          <a:xfrm>
            <a:off x="348343" y="73152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1" name="Google Shape;11;p2"/>
          <p:cNvSpPr txBox="1">
            <a:spLocks noGrp="1"/>
          </p:cNvSpPr>
          <p:nvPr>
            <p:ph type="body" idx="4"/>
          </p:nvPr>
        </p:nvSpPr>
        <p:spPr>
          <a:xfrm>
            <a:off x="348343" y="8001000"/>
            <a:ext cx="6792685" cy="36576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2" name="Google Shape;12;p2"/>
          <p:cNvSpPr txBox="1">
            <a:spLocks noGrp="1"/>
          </p:cNvSpPr>
          <p:nvPr>
            <p:ph type="body" idx="5"/>
          </p:nvPr>
        </p:nvSpPr>
        <p:spPr>
          <a:xfrm>
            <a:off x="348343" y="118110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3" name="Google Shape;13;p2"/>
          <p:cNvSpPr txBox="1">
            <a:spLocks noGrp="1"/>
          </p:cNvSpPr>
          <p:nvPr>
            <p:ph type="body" idx="6"/>
          </p:nvPr>
        </p:nvSpPr>
        <p:spPr>
          <a:xfrm>
            <a:off x="348343" y="12496800"/>
            <a:ext cx="6792685" cy="36576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4" name="Google Shape;14;p2"/>
          <p:cNvSpPr txBox="1">
            <a:spLocks noGrp="1"/>
          </p:cNvSpPr>
          <p:nvPr>
            <p:ph type="body" idx="7"/>
          </p:nvPr>
        </p:nvSpPr>
        <p:spPr>
          <a:xfrm>
            <a:off x="7576458"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5" name="Google Shape;15;p2"/>
          <p:cNvSpPr txBox="1">
            <a:spLocks noGrp="1"/>
          </p:cNvSpPr>
          <p:nvPr>
            <p:ph type="body" idx="8"/>
          </p:nvPr>
        </p:nvSpPr>
        <p:spPr>
          <a:xfrm>
            <a:off x="14804572" y="12496800"/>
            <a:ext cx="6792685" cy="3657600"/>
          </a:xfrm>
          <a:prstGeom prst="rect">
            <a:avLst/>
          </a:prstGeom>
          <a:noFill/>
          <a:ln>
            <a:noFill/>
          </a:ln>
        </p:spPr>
        <p:txBody>
          <a:bodyPr spcFirstLastPara="1" wrap="square" lIns="91425" tIns="91425" rIns="91425" bIns="91425" anchor="t" anchorCtr="0">
            <a:noAutofit/>
          </a:bodyPr>
          <a:lstStyle>
            <a:lvl1pPr marL="457200" marR="0" lvl="0"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6" name="Google Shape;16;p2"/>
          <p:cNvSpPr txBox="1">
            <a:spLocks noGrp="1"/>
          </p:cNvSpPr>
          <p:nvPr>
            <p:ph type="body" idx="9"/>
          </p:nvPr>
        </p:nvSpPr>
        <p:spPr>
          <a:xfrm>
            <a:off x="14804572"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7" name="Google Shape;17;p2"/>
          <p:cNvSpPr txBox="1">
            <a:spLocks noGrp="1"/>
          </p:cNvSpPr>
          <p:nvPr>
            <p:ph type="body" idx="13"/>
          </p:nvPr>
        </p:nvSpPr>
        <p:spPr>
          <a:xfrm>
            <a:off x="14804572" y="2819400"/>
            <a:ext cx="6792685" cy="8839200"/>
          </a:xfrm>
          <a:prstGeom prst="rect">
            <a:avLst/>
          </a:prstGeom>
          <a:noFill/>
          <a:ln>
            <a:noFill/>
          </a:ln>
        </p:spPr>
        <p:txBody>
          <a:bodyPr spcFirstLastPara="1" wrap="square" lIns="91425" tIns="91425" rIns="91425" bIns="91425" anchor="t" anchorCtr="0">
            <a:noAutofit/>
          </a:bodyPr>
          <a:lstStyle>
            <a:lvl1pPr marL="457200" marR="0" lvl="0"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8" name="Google Shape;18;p2"/>
          <p:cNvSpPr txBox="1">
            <a:spLocks noGrp="1"/>
          </p:cNvSpPr>
          <p:nvPr>
            <p:ph type="body" idx="14"/>
          </p:nvPr>
        </p:nvSpPr>
        <p:spPr>
          <a:xfrm>
            <a:off x="14804572" y="118110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9" name="Google Shape;19;p2"/>
          <p:cNvSpPr txBox="1">
            <a:spLocks noGrp="1"/>
          </p:cNvSpPr>
          <p:nvPr>
            <p:ph type="body" idx="15"/>
          </p:nvPr>
        </p:nvSpPr>
        <p:spPr>
          <a:xfrm>
            <a:off x="7576458" y="2819400"/>
            <a:ext cx="6792685" cy="13335001"/>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0" name="Google Shape;20;p2"/>
          <p:cNvSpPr>
            <a:spLocks noGrp="1"/>
          </p:cNvSpPr>
          <p:nvPr>
            <p:ph type="pic" idx="16"/>
          </p:nvPr>
        </p:nvSpPr>
        <p:spPr>
          <a:xfrm>
            <a:off x="609602" y="457200"/>
            <a:ext cx="1567543" cy="1371600"/>
          </a:xfrm>
          <a:prstGeom prst="rect">
            <a:avLst/>
          </a:prstGeom>
          <a:solidFill>
            <a:schemeClr val="lt1"/>
          </a:solidFill>
          <a:ln>
            <a:noFill/>
          </a:ln>
        </p:spPr>
        <p:txBody>
          <a:bodyPr spcFirstLastPara="1" wrap="square" lIns="91425" tIns="91425" rIns="91425" bIns="91425" anchor="t" anchorCtr="0">
            <a:noAutofit/>
          </a:bodyPr>
          <a:lstStyle>
            <a:lvl1pPr marL="0" marR="0" lvl="0" indent="0" algn="l" rtl="0">
              <a:spcBef>
                <a:spcPts val="200"/>
              </a:spcBef>
              <a:spcAft>
                <a:spcPts val="0"/>
              </a:spcAft>
              <a:buClr>
                <a:schemeClr val="dk1"/>
              </a:buClr>
              <a:buSzPts val="1400"/>
              <a:buFont typeface="Arial"/>
              <a:buNone/>
              <a:defRPr sz="10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1" name="Google Shape;21;p2"/>
          <p:cNvSpPr>
            <a:spLocks noGrp="1"/>
          </p:cNvSpPr>
          <p:nvPr>
            <p:ph type="pic" idx="17"/>
          </p:nvPr>
        </p:nvSpPr>
        <p:spPr>
          <a:xfrm>
            <a:off x="19855545" y="457200"/>
            <a:ext cx="1567543" cy="1371600"/>
          </a:xfrm>
          <a:prstGeom prst="rect">
            <a:avLst/>
          </a:prstGeom>
          <a:solidFill>
            <a:schemeClr val="lt1"/>
          </a:solidFill>
          <a:ln>
            <a:noFill/>
          </a:ln>
        </p:spPr>
        <p:txBody>
          <a:bodyPr spcFirstLastPara="1" wrap="square" lIns="91425" tIns="91425" rIns="91425" bIns="91425" anchor="t" anchorCtr="0">
            <a:noAutofit/>
          </a:bodyPr>
          <a:lstStyle>
            <a:lvl1pPr marL="0" marR="0" lvl="0" indent="0" algn="l" rtl="0">
              <a:spcBef>
                <a:spcPts val="200"/>
              </a:spcBef>
              <a:spcAft>
                <a:spcPts val="0"/>
              </a:spcAft>
              <a:buClr>
                <a:schemeClr val="dk1"/>
              </a:buClr>
              <a:buSzPts val="1400"/>
              <a:buFont typeface="Arial"/>
              <a:buNone/>
              <a:defRPr sz="10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2" name="Google Shape;22;p2"/>
          <p:cNvSpPr>
            <a:spLocks noGrp="1"/>
          </p:cNvSpPr>
          <p:nvPr>
            <p:ph type="chart" idx="18"/>
          </p:nvPr>
        </p:nvSpPr>
        <p:spPr>
          <a:xfrm>
            <a:off x="8098974" y="8077200"/>
            <a:ext cx="5747657" cy="3352800"/>
          </a:xfrm>
          <a:prstGeom prst="rect">
            <a:avLst/>
          </a:prstGeom>
          <a:noFill/>
          <a:ln>
            <a:noFill/>
          </a:ln>
        </p:spPr>
        <p:txBody>
          <a:bodyPr spcFirstLastPara="1" wrap="square" lIns="91425" tIns="91425" rIns="91425" bIns="91425" anchor="t" anchorCtr="0">
            <a:noAutofit/>
          </a:bodyPr>
          <a:lstStyle>
            <a:lvl1pPr marL="0" marR="0" lvl="0" indent="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3" name="Google Shape;23;p2"/>
          <p:cNvSpPr>
            <a:spLocks noGrp="1"/>
          </p:cNvSpPr>
          <p:nvPr>
            <p:ph type="chart" idx="19"/>
          </p:nvPr>
        </p:nvSpPr>
        <p:spPr>
          <a:xfrm>
            <a:off x="8098974" y="12268200"/>
            <a:ext cx="5747657" cy="3352800"/>
          </a:xfrm>
          <a:prstGeom prst="rect">
            <a:avLst/>
          </a:prstGeom>
          <a:noFill/>
          <a:ln>
            <a:noFill/>
          </a:ln>
        </p:spPr>
        <p:txBody>
          <a:bodyPr spcFirstLastPara="1" wrap="square" lIns="91425" tIns="91425" rIns="91425" bIns="91425" anchor="t" anchorCtr="0">
            <a:noAutofit/>
          </a:bodyPr>
          <a:lstStyle>
            <a:lvl1pPr marL="0" marR="0" lvl="0" indent="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pic>
        <p:nvPicPr>
          <p:cNvPr id="24" name="Google Shape;24;p2" descr="Logo.jpg"/>
          <p:cNvPicPr preferRelativeResize="0"/>
          <p:nvPr/>
        </p:nvPicPr>
        <p:blipFill rotWithShape="1">
          <a:blip r:embed="rId2">
            <a:alphaModFix/>
          </a:blip>
          <a:srcRect/>
          <a:stretch/>
        </p:blipFill>
        <p:spPr>
          <a:xfrm>
            <a:off x="20269200" y="16208386"/>
            <a:ext cx="1371600" cy="21945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hyperlink" Target="https://journals.sagepub.com/doi/10.3102/0013189X20972718#bibr114-0013189X20972718" TargetMode="Externa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Shape 28"/>
        <p:cNvGrpSpPr/>
        <p:nvPr/>
      </p:nvGrpSpPr>
      <p:grpSpPr>
        <a:xfrm>
          <a:off x="0" y="0"/>
          <a:ext cx="0" cy="0"/>
          <a:chOff x="0" y="0"/>
          <a:chExt cx="0" cy="0"/>
        </a:xfrm>
      </p:grpSpPr>
      <p:sp>
        <p:nvSpPr>
          <p:cNvPr id="29" name="Google Shape;29;p3"/>
          <p:cNvSpPr txBox="1">
            <a:spLocks noGrp="1"/>
          </p:cNvSpPr>
          <p:nvPr>
            <p:ph type="title"/>
          </p:nvPr>
        </p:nvSpPr>
        <p:spPr>
          <a:xfrm>
            <a:off x="348343" y="304800"/>
            <a:ext cx="21248915" cy="1676400"/>
          </a:xfrm>
          <a:prstGeom prst="rect">
            <a:avLst/>
          </a:prstGeom>
          <a:solidFill>
            <a:srgbClr val="ABC674"/>
          </a:solidFill>
          <a:ln w="9525" cap="flat" cmpd="sng">
            <a:solidFill>
              <a:schemeClr val="accent3">
                <a:lumMod val="75000"/>
              </a:schemeClr>
            </a:solidFill>
            <a:prstDash val="solid"/>
            <a:round/>
            <a:headEnd type="none" w="sm" len="sm"/>
            <a:tailEnd type="none" w="sm" len="sm"/>
          </a:ln>
        </p:spPr>
        <p:txBody>
          <a:bodyPr spcFirstLastPara="1" wrap="square" lIns="78350" tIns="39175" rIns="78350" bIns="39175" anchor="ctr" anchorCtr="1">
            <a:noAutofit/>
          </a:bodyPr>
          <a:lstStyle/>
          <a:p>
            <a:pPr algn="l"/>
            <a:r>
              <a:rPr lang="en-US" sz="3500" dirty="0">
                <a:latin typeface="Bierstadt Display" panose="020B0004020202020204" pitchFamily="34" charset="0"/>
                <a:ea typeface="Verdana" panose="020B0604030504040204" pitchFamily="34" charset="0"/>
                <a:cs typeface="Aharoni" panose="02010803020104030203" pitchFamily="2" charset="-79"/>
              </a:rPr>
              <a:t>The Effects of Systemic Racism in Education on Technology and Engineering  </a:t>
            </a:r>
            <a:br>
              <a:rPr lang="en-US" sz="3500" dirty="0">
                <a:latin typeface="Bierstadt Display" panose="020B0004020202020204" pitchFamily="34" charset="0"/>
                <a:ea typeface="Verdana" panose="020B0604030504040204" pitchFamily="34" charset="0"/>
                <a:cs typeface="Aharoni" panose="02010803020104030203" pitchFamily="2" charset="-79"/>
              </a:rPr>
            </a:br>
            <a:endParaRPr sz="3500" i="0" u="none" strike="noStrike" cap="none" dirty="0">
              <a:solidFill>
                <a:schemeClr val="lt1"/>
              </a:solidFill>
              <a:latin typeface="Bierstadt Display" panose="020B0004020202020204" pitchFamily="34" charset="0"/>
              <a:ea typeface="Verdana" panose="020B0604030504040204" pitchFamily="34" charset="0"/>
              <a:cs typeface="Aharoni" panose="02010803020104030203" pitchFamily="2" charset="-79"/>
              <a:sym typeface="Arial"/>
            </a:endParaRPr>
          </a:p>
        </p:txBody>
      </p:sp>
      <p:sp>
        <p:nvSpPr>
          <p:cNvPr id="30" name="Google Shape;30;p3"/>
          <p:cNvSpPr txBox="1">
            <a:spLocks noGrp="1"/>
          </p:cNvSpPr>
          <p:nvPr>
            <p:ph type="body" idx="1"/>
          </p:nvPr>
        </p:nvSpPr>
        <p:spPr>
          <a:xfrm>
            <a:off x="348343" y="2133601"/>
            <a:ext cx="7202830" cy="489480"/>
          </a:xfrm>
          <a:prstGeom prst="rect">
            <a:avLst/>
          </a:prstGeom>
          <a:solidFill>
            <a:schemeClr val="accent3">
              <a:lumMod val="60000"/>
              <a:lumOff val="40000"/>
            </a:schemeClr>
          </a:solidFill>
          <a:ln w="9525" cap="flat" cmpd="sng">
            <a:solidFill>
              <a:schemeClr val="accent3">
                <a:lumMod val="75000"/>
              </a:schemeClr>
            </a:solidFill>
            <a:prstDash val="solid"/>
            <a:round/>
            <a:headEnd type="none" w="sm" len="sm"/>
            <a:tailEnd type="none" w="sm" len="sm"/>
          </a:ln>
        </p:spPr>
        <p:txBody>
          <a:bodyPr spcFirstLastPara="1" wrap="square" lIns="78350" tIns="39175" rIns="78350" bIns="39175" anchor="t" anchorCtr="0">
            <a:noAutofit/>
          </a:bodyPr>
          <a:lstStyle/>
          <a:p>
            <a:pPr marL="0" indent="0" algn="ctr">
              <a:spcBef>
                <a:spcPts val="0"/>
              </a:spcBef>
            </a:pPr>
            <a:r>
              <a:rPr lang="en-US" sz="2500" dirty="0">
                <a:solidFill>
                  <a:schemeClr val="bg1"/>
                </a:solidFill>
              </a:rPr>
              <a:t>   Introduction</a:t>
            </a:r>
            <a:endParaRPr sz="2500" b="1" i="0" u="none" strike="noStrike" cap="none" dirty="0">
              <a:solidFill>
                <a:schemeClr val="bg1"/>
              </a:solidFill>
              <a:latin typeface="Arial"/>
              <a:ea typeface="Arial"/>
              <a:cs typeface="Arial"/>
              <a:sym typeface="Arial"/>
            </a:endParaRPr>
          </a:p>
        </p:txBody>
      </p:sp>
      <p:sp>
        <p:nvSpPr>
          <p:cNvPr id="32" name="Google Shape;32;p3"/>
          <p:cNvSpPr txBox="1">
            <a:spLocks noGrp="1"/>
          </p:cNvSpPr>
          <p:nvPr>
            <p:ph type="body" idx="3"/>
          </p:nvPr>
        </p:nvSpPr>
        <p:spPr>
          <a:xfrm>
            <a:off x="7806580" y="2133600"/>
            <a:ext cx="7319109" cy="485524"/>
          </a:xfrm>
          <a:prstGeom prst="rect">
            <a:avLst/>
          </a:prstGeom>
          <a:solidFill>
            <a:schemeClr val="accent3">
              <a:lumMod val="60000"/>
              <a:lumOff val="40000"/>
            </a:schemeClr>
          </a:solidFill>
          <a:ln w="9525" cap="flat" cmpd="sng">
            <a:solidFill>
              <a:schemeClr val="accent3">
                <a:lumMod val="75000"/>
              </a:schemeClr>
            </a:solidFill>
            <a:prstDash val="solid"/>
            <a:round/>
            <a:headEnd type="none" w="sm" len="sm"/>
            <a:tailEnd type="none" w="sm" len="sm"/>
          </a:ln>
        </p:spPr>
        <p:txBody>
          <a:bodyPr spcFirstLastPara="1" wrap="square" lIns="78350" tIns="39175" rIns="78350" bIns="39175" anchor="t" anchorCtr="0">
            <a:noAutofit/>
          </a:bodyPr>
          <a:lstStyle/>
          <a:p>
            <a:pPr marL="1828800" indent="457200">
              <a:spcBef>
                <a:spcPts val="0"/>
              </a:spcBef>
            </a:pPr>
            <a:r>
              <a:rPr lang="en-US" sz="2500" dirty="0"/>
              <a:t>    Background </a:t>
            </a:r>
            <a:endParaRPr lang="en-US" sz="2500" b="1" i="0" u="none" strike="noStrike" cap="none" dirty="0">
              <a:solidFill>
                <a:schemeClr val="lt1"/>
              </a:solidFill>
              <a:latin typeface="Arial"/>
              <a:ea typeface="Arial"/>
              <a:cs typeface="Arial"/>
            </a:endParaRPr>
          </a:p>
        </p:txBody>
      </p:sp>
      <p:sp>
        <p:nvSpPr>
          <p:cNvPr id="36" name="Google Shape;36;p3"/>
          <p:cNvSpPr txBox="1">
            <a:spLocks noGrp="1"/>
          </p:cNvSpPr>
          <p:nvPr>
            <p:ph type="body" idx="7"/>
          </p:nvPr>
        </p:nvSpPr>
        <p:spPr>
          <a:xfrm>
            <a:off x="390571" y="10880131"/>
            <a:ext cx="7142364" cy="489480"/>
          </a:xfrm>
          <a:prstGeom prst="rect">
            <a:avLst/>
          </a:prstGeom>
          <a:solidFill>
            <a:schemeClr val="accent3">
              <a:lumMod val="60000"/>
              <a:lumOff val="40000"/>
            </a:schemeClr>
          </a:solidFill>
          <a:ln w="9525" cap="flat" cmpd="sng">
            <a:solidFill>
              <a:schemeClr val="accent3">
                <a:lumMod val="75000"/>
              </a:schemeClr>
            </a:solidFill>
            <a:prstDash val="solid"/>
            <a:round/>
            <a:headEnd type="none" w="sm" len="sm"/>
            <a:tailEnd type="none" w="sm" len="sm"/>
          </a:ln>
        </p:spPr>
        <p:txBody>
          <a:bodyPr spcFirstLastPara="1" wrap="square" lIns="78350" tIns="39175" rIns="78350" bIns="39175" anchor="t" anchorCtr="0">
            <a:noAutofit/>
          </a:bodyPr>
          <a:lstStyle/>
          <a:p>
            <a:pPr marL="0" indent="0" algn="ctr">
              <a:spcBef>
                <a:spcPts val="0"/>
              </a:spcBef>
            </a:pPr>
            <a:r>
              <a:rPr lang="en-US" sz="2500" dirty="0"/>
              <a:t>   Data Analysis  </a:t>
            </a:r>
            <a:endParaRPr sz="2500" b="1" i="0" u="none" strike="noStrike" cap="none" dirty="0">
              <a:solidFill>
                <a:schemeClr val="lt1"/>
              </a:solidFill>
              <a:latin typeface="Arial"/>
              <a:ea typeface="Arial"/>
              <a:cs typeface="Arial"/>
              <a:sym typeface="Arial"/>
            </a:endParaRPr>
          </a:p>
        </p:txBody>
      </p:sp>
      <p:sp>
        <p:nvSpPr>
          <p:cNvPr id="38" name="Google Shape;38;p3"/>
          <p:cNvSpPr txBox="1">
            <a:spLocks noGrp="1"/>
          </p:cNvSpPr>
          <p:nvPr>
            <p:ph type="body" idx="9"/>
          </p:nvPr>
        </p:nvSpPr>
        <p:spPr>
          <a:xfrm>
            <a:off x="15392617" y="2097760"/>
            <a:ext cx="6135383" cy="521364"/>
          </a:xfrm>
          <a:prstGeom prst="rect">
            <a:avLst/>
          </a:prstGeom>
          <a:solidFill>
            <a:schemeClr val="accent3">
              <a:lumMod val="60000"/>
              <a:lumOff val="40000"/>
            </a:schemeClr>
          </a:solidFill>
          <a:ln w="9525" cap="flat" cmpd="sng">
            <a:solidFill>
              <a:schemeClr val="accent3">
                <a:lumMod val="75000"/>
              </a:schemeClr>
            </a:solidFill>
            <a:prstDash val="solid"/>
            <a:round/>
            <a:headEnd type="none" w="sm" len="sm"/>
            <a:tailEnd type="none" w="sm" len="sm"/>
          </a:ln>
        </p:spPr>
        <p:txBody>
          <a:bodyPr spcFirstLastPara="1" wrap="square" lIns="78350" tIns="39175" rIns="78350" bIns="39175" anchor="t" anchorCtr="0">
            <a:noAutofit/>
          </a:bodyPr>
          <a:lstStyle/>
          <a:p>
            <a:pPr marL="0" indent="0" algn="ctr">
              <a:spcBef>
                <a:spcPts val="0"/>
              </a:spcBef>
            </a:pPr>
            <a:r>
              <a:rPr lang="en-US" sz="3000" dirty="0">
                <a:latin typeface="Calibri"/>
              </a:rPr>
              <a:t>Findings </a:t>
            </a:r>
            <a:endParaRPr lang="en-US" sz="3000" i="0" u="none" strike="noStrike" cap="none" dirty="0">
              <a:latin typeface="Calibri"/>
              <a:ea typeface="Arial"/>
              <a:cs typeface="Arial"/>
            </a:endParaRPr>
          </a:p>
        </p:txBody>
      </p:sp>
      <p:sp>
        <p:nvSpPr>
          <p:cNvPr id="40" name="Google Shape;40;p3"/>
          <p:cNvSpPr txBox="1">
            <a:spLocks noGrp="1"/>
          </p:cNvSpPr>
          <p:nvPr>
            <p:ph type="body" idx="14"/>
          </p:nvPr>
        </p:nvSpPr>
        <p:spPr>
          <a:xfrm>
            <a:off x="15473817" y="10256429"/>
            <a:ext cx="6133572" cy="537573"/>
          </a:xfrm>
          <a:prstGeom prst="rect">
            <a:avLst/>
          </a:prstGeom>
          <a:solidFill>
            <a:schemeClr val="accent3">
              <a:lumMod val="60000"/>
              <a:lumOff val="40000"/>
            </a:schemeClr>
          </a:solidFill>
          <a:ln w="9525" cap="flat" cmpd="sng">
            <a:solidFill>
              <a:schemeClr val="accent3">
                <a:lumMod val="75000"/>
              </a:schemeClr>
            </a:solidFill>
            <a:prstDash val="solid"/>
            <a:round/>
            <a:headEnd type="none" w="sm" len="sm"/>
            <a:tailEnd type="none" w="sm" len="sm"/>
          </a:ln>
        </p:spPr>
        <p:txBody>
          <a:bodyPr spcFirstLastPara="1" wrap="square" lIns="78350" tIns="39175" rIns="78350" bIns="39175" anchor="t" anchorCtr="0">
            <a:noAutofit/>
          </a:bodyPr>
          <a:lstStyle/>
          <a:p>
            <a:pPr marL="0" indent="0" algn="ctr">
              <a:spcBef>
                <a:spcPts val="0"/>
              </a:spcBef>
            </a:pPr>
            <a:r>
              <a:rPr lang="en-US" sz="3000" dirty="0">
                <a:latin typeface="Calibri"/>
              </a:rPr>
              <a:t>Conclusion &amp; Solution</a:t>
            </a:r>
            <a:endParaRPr lang="en-US" sz="3000" b="1" i="0" u="none" strike="noStrike" cap="none" dirty="0">
              <a:latin typeface="Calibri"/>
              <a:ea typeface="Arial"/>
              <a:cs typeface="Arial"/>
            </a:endParaRPr>
          </a:p>
        </p:txBody>
      </p:sp>
      <p:sp>
        <p:nvSpPr>
          <p:cNvPr id="14" name="Google Shape;36;p3">
            <a:extLst>
              <a:ext uri="{FF2B5EF4-FFF2-40B4-BE49-F238E27FC236}">
                <a16:creationId xmlns:a16="http://schemas.microsoft.com/office/drawing/2014/main" id="{51A9AF1E-5BD4-80AF-70DA-CF4AF8A0143B}"/>
              </a:ext>
            </a:extLst>
          </p:cNvPr>
          <p:cNvSpPr txBox="1">
            <a:spLocks/>
          </p:cNvSpPr>
          <p:nvPr/>
        </p:nvSpPr>
        <p:spPr>
          <a:xfrm>
            <a:off x="7914695" y="13632640"/>
            <a:ext cx="7091602" cy="442849"/>
          </a:xfrm>
          <a:prstGeom prst="rect">
            <a:avLst/>
          </a:prstGeom>
          <a:solidFill>
            <a:schemeClr val="accent3">
              <a:lumMod val="60000"/>
              <a:lumOff val="40000"/>
            </a:schemeClr>
          </a:solidFill>
          <a:ln w="9525" cap="flat" cmpd="sng">
            <a:solidFill>
              <a:schemeClr val="accent3">
                <a:lumMod val="75000"/>
              </a:schemeClr>
            </a:solidFill>
            <a:prstDash val="solid"/>
            <a:round/>
            <a:headEnd type="none" w="sm" len="sm"/>
            <a:tailEnd type="none" w="sm" len="sm"/>
          </a:ln>
        </p:spPr>
        <p:txBody>
          <a:bodyPr spcFirstLastPara="1" wrap="square" lIns="78350" tIns="39175" rIns="78350" bIns="39175" anchor="t" anchorCtr="0">
            <a:noAutofit/>
          </a:bodyPr>
          <a:lstStyle>
            <a:defPPr marR="0" lvl="0" algn="l" rtl="0">
              <a:lnSpc>
                <a:spcPct val="100000"/>
              </a:lnSpc>
              <a:spcBef>
                <a:spcPts val="0"/>
              </a:spcBef>
              <a:spcAft>
                <a:spcPts val="0"/>
              </a:spcAft>
            </a:defPPr>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pPr marL="0" indent="0" algn="ctr">
              <a:spcBef>
                <a:spcPts val="0"/>
              </a:spcBef>
            </a:pPr>
            <a:r>
              <a:rPr lang="en-US" sz="2400" dirty="0"/>
              <a:t>Methodology</a:t>
            </a:r>
          </a:p>
        </p:txBody>
      </p:sp>
      <p:sp>
        <p:nvSpPr>
          <p:cNvPr id="23" name="Rectangle: Top Corners One Rounded and One Snipped 22">
            <a:extLst>
              <a:ext uri="{FF2B5EF4-FFF2-40B4-BE49-F238E27FC236}">
                <a16:creationId xmlns:a16="http://schemas.microsoft.com/office/drawing/2014/main" id="{C109E58C-248A-30AA-A067-5C376E5EC3E5}"/>
              </a:ext>
            </a:extLst>
          </p:cNvPr>
          <p:cNvSpPr/>
          <p:nvPr/>
        </p:nvSpPr>
        <p:spPr>
          <a:xfrm>
            <a:off x="6929437" y="1261557"/>
            <a:ext cx="8086726" cy="471926"/>
          </a:xfrm>
          <a:prstGeom prst="snipRoundRect">
            <a:avLst/>
          </a:prstGeom>
          <a:solidFill>
            <a:schemeClr val="accent3">
              <a:lumMod val="20000"/>
              <a:lumOff val="80000"/>
            </a:schemeClr>
          </a:solidFill>
          <a:ln>
            <a:solidFill>
              <a:schemeClr val="accent3">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A9BC64"/>
                </a:solidFill>
                <a:latin typeface="Bierstadt Display" panose="020B0004020202020204" pitchFamily="34" charset="0"/>
                <a:ea typeface="Verdana" panose="020B0604030504040204" pitchFamily="34" charset="0"/>
                <a:cs typeface="Aharoni" panose="02010803020104030203" pitchFamily="2" charset="-79"/>
              </a:rPr>
              <a:t>Alina Mina Azhar - J. D. Clement Early College Highschool</a:t>
            </a:r>
            <a:endParaRPr lang="en-US" sz="2000" b="1" dirty="0">
              <a:solidFill>
                <a:srgbClr val="A9BC64"/>
              </a:solidFill>
            </a:endParaRPr>
          </a:p>
        </p:txBody>
      </p:sp>
      <p:sp>
        <p:nvSpPr>
          <p:cNvPr id="10" name="Google Shape;31;p3">
            <a:extLst>
              <a:ext uri="{FF2B5EF4-FFF2-40B4-BE49-F238E27FC236}">
                <a16:creationId xmlns:a16="http://schemas.microsoft.com/office/drawing/2014/main" id="{B07C4037-873C-B914-9F4B-D96260709E25}"/>
              </a:ext>
            </a:extLst>
          </p:cNvPr>
          <p:cNvSpPr txBox="1">
            <a:spLocks noGrp="1"/>
          </p:cNvSpPr>
          <p:nvPr/>
        </p:nvSpPr>
        <p:spPr>
          <a:xfrm>
            <a:off x="378612" y="2383545"/>
            <a:ext cx="7138287" cy="8485371"/>
          </a:xfrm>
          <a:prstGeom prst="rect">
            <a:avLst/>
          </a:prstGeom>
          <a:noFill/>
          <a:ln>
            <a:noFill/>
          </a:ln>
        </p:spPr>
        <p:txBody>
          <a:bodyPr spcFirstLastPara="1" wrap="square" lIns="78350" tIns="39175" rIns="78350" bIns="39175" anchor="t" anchorCtr="0">
            <a:noAutofit/>
          </a:bodyPr>
          <a:lstStyle>
            <a:defPPr marR="0" lvl="0" algn="l" rtl="0">
              <a:lnSpc>
                <a:spcPct val="100000"/>
              </a:lnSpc>
              <a:spcBef>
                <a:spcPts val="0"/>
              </a:spcBef>
              <a:spcAft>
                <a:spcPts val="0"/>
              </a:spcAft>
            </a:defPPr>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2pPr>
            <a:lvl3pPr marL="1371600" marR="0" lvl="2"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pPr marL="0" indent="0" algn="just">
              <a:spcBef>
                <a:spcPts val="0"/>
              </a:spcBef>
            </a:pPr>
            <a:endParaRPr lang="en-US" sz="1700" dirty="0">
              <a:latin typeface="Avenir Next LT Pro Light" panose="020F0502020204030204" pitchFamily="34" charset="0"/>
              <a:ea typeface="Verdana" panose="020B0604030504040204" pitchFamily="34" charset="0"/>
              <a:cs typeface="David" panose="020E0502060401010101" pitchFamily="34" charset="-79"/>
            </a:endParaRPr>
          </a:p>
          <a:p>
            <a:pPr marL="0" indent="0" algn="just">
              <a:spcBef>
                <a:spcPts val="0"/>
              </a:spcBef>
            </a:pPr>
            <a:r>
              <a:rPr lang="en-US" sz="1700" b="0" i="0" u="none" strike="noStrike" dirty="0">
                <a:solidFill>
                  <a:srgbClr val="000000"/>
                </a:solidFill>
                <a:effectLst/>
                <a:latin typeface="Avenir Next LT Pro Light" panose="020B0304020202020204" pitchFamily="34" charset="0"/>
                <a:ea typeface="Tahoma" panose="020B0604030504040204" pitchFamily="34" charset="0"/>
                <a:cs typeface="Tahoma" panose="020B0604030504040204" pitchFamily="34" charset="0"/>
              </a:rPr>
              <a:t>In today's advancing world, technology and engineering have become ever-growing fields, encompassing more and more of day-to-day life and having an unforeseen impact on all aspects of society. Yet within these fields, racism remains an ever-constant hum, tainting AI software with bias, upholding racist ideals, and keeping racially marginalized peoples out of the classrooms and board meetings that allow for these fields to diversify. </a:t>
            </a:r>
            <a:endParaRPr lang="en-US" sz="1700" b="0" dirty="0">
              <a:effectLst/>
              <a:latin typeface="Avenir Next LT Pro Light" panose="020B0304020202020204" pitchFamily="34" charset="0"/>
              <a:ea typeface="Tahoma" panose="020B0604030504040204" pitchFamily="34" charset="0"/>
              <a:cs typeface="Tahoma" panose="020B0604030504040204" pitchFamily="34" charset="0"/>
            </a:endParaRPr>
          </a:p>
          <a:p>
            <a:pPr marL="0" indent="0" algn="just">
              <a:spcBef>
                <a:spcPts val="0"/>
              </a:spcBef>
            </a:pPr>
            <a:endParaRPr lang="en-US" sz="1700" b="1" dirty="0">
              <a:latin typeface="Avenir Next LT Pro Light" panose="020F0502020204030204" pitchFamily="34" charset="0"/>
              <a:ea typeface="Verdana" panose="020B0604030504040204" pitchFamily="34" charset="0"/>
              <a:cs typeface="David" panose="020E0502060401010101" pitchFamily="34" charset="-79"/>
            </a:endParaRPr>
          </a:p>
          <a:p>
            <a:pPr marL="0" indent="0" algn="just">
              <a:spcBef>
                <a:spcPts val="0"/>
              </a:spcBef>
            </a:pPr>
            <a:r>
              <a:rPr lang="en-US" sz="1700" dirty="0">
                <a:solidFill>
                  <a:srgbClr val="000000"/>
                </a:solidFill>
                <a:latin typeface="Avenir Next LT Pro Light" panose="020B0304020202020204" pitchFamily="34" charset="0"/>
              </a:rPr>
              <a:t>T</a:t>
            </a:r>
            <a:r>
              <a:rPr lang="en-US" sz="1700" b="0" i="0" u="none" strike="noStrike" dirty="0">
                <a:solidFill>
                  <a:srgbClr val="000000"/>
                </a:solidFill>
                <a:effectLst/>
                <a:latin typeface="Avenir Next LT Pro Light" panose="020B0304020202020204" pitchFamily="34" charset="0"/>
              </a:rPr>
              <a:t>he </a:t>
            </a:r>
            <a:r>
              <a:rPr lang="en-US" sz="1700" b="1" i="0" u="none" strike="noStrike" dirty="0">
                <a:solidFill>
                  <a:srgbClr val="000000"/>
                </a:solidFill>
                <a:effectLst/>
                <a:latin typeface="Avenir Next LT Pro Light" panose="020B0304020202020204" pitchFamily="34" charset="0"/>
              </a:rPr>
              <a:t>wealthiest 10% of American school district spend almost 10 times more than the bottom 10%</a:t>
            </a:r>
            <a:r>
              <a:rPr lang="en-US" sz="1700" b="0" i="0" u="none" strike="noStrike" dirty="0">
                <a:solidFill>
                  <a:srgbClr val="000000"/>
                </a:solidFill>
                <a:effectLst/>
                <a:latin typeface="Avenir Next LT Pro Light" panose="020B0304020202020204" pitchFamily="34" charset="0"/>
              </a:rPr>
              <a:t>, with low-income and marginalized students making up the majority of schools that lack funding, primarily located in urban and rural areas (Smedley et al., 2016). This difference in funding </a:t>
            </a:r>
            <a:r>
              <a:rPr lang="en-US" sz="1700" dirty="0">
                <a:solidFill>
                  <a:srgbClr val="000000"/>
                </a:solidFill>
                <a:latin typeface="Avenir Next LT Pro Light" panose="020B0304020202020204" pitchFamily="34" charset="0"/>
              </a:rPr>
              <a:t>is a tool in preventing students of color from obtaining secondary education and higher-paying jobs.</a:t>
            </a:r>
            <a:endParaRPr lang="en-US" sz="1700" b="0" i="0" u="none" strike="noStrike" dirty="0">
              <a:solidFill>
                <a:srgbClr val="000000"/>
              </a:solidFill>
              <a:effectLst/>
              <a:latin typeface="Avenir Next LT Pro Light" panose="020B0304020202020204" pitchFamily="34" charset="0"/>
            </a:endParaRPr>
          </a:p>
          <a:p>
            <a:pPr marL="0" indent="0" algn="just">
              <a:spcBef>
                <a:spcPts val="0"/>
              </a:spcBef>
            </a:pPr>
            <a:endParaRPr lang="en-US" sz="1700" b="1" dirty="0">
              <a:latin typeface="Avenir Next LT Pro Light" panose="020F0502020204030204" pitchFamily="34" charset="0"/>
              <a:ea typeface="Verdana" panose="020B0604030504040204" pitchFamily="34" charset="0"/>
              <a:cs typeface="David" panose="020E0502060401010101" pitchFamily="34" charset="-79"/>
            </a:endParaRPr>
          </a:p>
          <a:p>
            <a:pPr marL="0" indent="0" algn="just">
              <a:spcBef>
                <a:spcPts val="0"/>
              </a:spcBef>
            </a:pPr>
            <a:r>
              <a:rPr lang="en-US" sz="1700" dirty="0">
                <a:latin typeface="Avenir Next LT Pro Light" panose="020F0502020204030204" pitchFamily="34" charset="0"/>
                <a:ea typeface="Verdana" panose="020B0604030504040204" pitchFamily="34" charset="0"/>
                <a:cs typeface="David" panose="020E0502060401010101" pitchFamily="34" charset="-79"/>
              </a:rPr>
              <a:t>A clear example of this is the makeup of those exact higher-paying jobs. </a:t>
            </a:r>
            <a:r>
              <a:rPr lang="en-US" sz="1700" b="1" i="0" u="none" strike="noStrike" dirty="0">
                <a:solidFill>
                  <a:srgbClr val="000000"/>
                </a:solidFill>
                <a:effectLst/>
                <a:latin typeface="Avenir Next LT Pro Light" panose="020B0304020202020204" pitchFamily="34" charset="0"/>
                <a:ea typeface="Tahoma" panose="020B0604030504040204" pitchFamily="34" charset="0"/>
                <a:cs typeface="Tahoma" panose="020B0604030504040204" pitchFamily="34" charset="0"/>
              </a:rPr>
              <a:t>As</a:t>
            </a:r>
            <a:r>
              <a:rPr lang="en-US" sz="1700" b="0" i="0" u="none" strike="noStrike" dirty="0">
                <a:solidFill>
                  <a:srgbClr val="000000"/>
                </a:solidFill>
                <a:effectLst/>
                <a:latin typeface="Avenir Next LT Pro Light" panose="020B0304020202020204" pitchFamily="34" charset="0"/>
                <a:ea typeface="Tahoma" panose="020B0604030504040204" pitchFamily="34" charset="0"/>
                <a:cs typeface="Tahoma" panose="020B0604030504040204" pitchFamily="34" charset="0"/>
              </a:rPr>
              <a:t> </a:t>
            </a:r>
            <a:r>
              <a:rPr lang="en-US" sz="1700" b="1" i="0" u="none" strike="noStrike" dirty="0">
                <a:solidFill>
                  <a:srgbClr val="000000"/>
                </a:solidFill>
                <a:effectLst/>
                <a:latin typeface="Avenir Next LT Pro Light" panose="020B0304020202020204" pitchFamily="34" charset="0"/>
                <a:ea typeface="Tahoma" panose="020B0604030504040204" pitchFamily="34" charset="0"/>
                <a:cs typeface="Tahoma" panose="020B0604030504040204" pitchFamily="34" charset="0"/>
              </a:rPr>
              <a:t>of 2017</a:t>
            </a:r>
            <a:r>
              <a:rPr lang="en-US" sz="1700" b="0" i="0" u="none" strike="noStrike" dirty="0">
                <a:solidFill>
                  <a:srgbClr val="000000"/>
                </a:solidFill>
                <a:effectLst/>
                <a:latin typeface="Avenir Next LT Pro Light" panose="020B0304020202020204" pitchFamily="34" charset="0"/>
                <a:ea typeface="Tahoma" panose="020B0604030504040204" pitchFamily="34" charset="0"/>
                <a:cs typeface="Tahoma" panose="020B0604030504040204" pitchFamily="34" charset="0"/>
              </a:rPr>
              <a:t>, White men made up 49% of engineers, White women at 18%, Asian men at 14% and Asian women at 7%: Hispanic men at 4% with Hispanic women coming in at 2% and Black men and women coming in at 3% and 2% respectively (“Diversity and STEM”: NSF, 2023). </a:t>
            </a:r>
          </a:p>
          <a:p>
            <a:pPr marL="0" indent="0" algn="just">
              <a:spcBef>
                <a:spcPts val="0"/>
              </a:spcBef>
            </a:pPr>
            <a:endParaRPr lang="en-US" sz="1700" dirty="0">
              <a:solidFill>
                <a:srgbClr val="000000"/>
              </a:solidFill>
              <a:latin typeface="Avenir Next LT Pro Light" panose="020B0304020202020204" pitchFamily="34" charset="0"/>
              <a:ea typeface="Tahoma" panose="020B0604030504040204" pitchFamily="34" charset="0"/>
              <a:cs typeface="Tahoma" panose="020B0604030504040204" pitchFamily="34" charset="0"/>
            </a:endParaRPr>
          </a:p>
          <a:p>
            <a:pPr marL="0" indent="0" algn="just">
              <a:spcBef>
                <a:spcPts val="0"/>
              </a:spcBef>
            </a:pPr>
            <a:r>
              <a:rPr lang="en-US" sz="1700" b="1" dirty="0">
                <a:latin typeface="Avenir Next LT Pro Light" panose="020F0502020204030204" pitchFamily="34" charset="0"/>
                <a:ea typeface="Verdana" panose="020B0604030504040204" pitchFamily="34" charset="0"/>
                <a:cs typeface="David" panose="020E0502060401010101" pitchFamily="34" charset="-79"/>
              </a:rPr>
              <a:t>Research Question</a:t>
            </a:r>
            <a:r>
              <a:rPr lang="en-US" sz="1700" dirty="0">
                <a:latin typeface="Avenir Next LT Pro Light" panose="020F0502020204030204" pitchFamily="34" charset="0"/>
                <a:ea typeface="Verdana" panose="020B0604030504040204" pitchFamily="34" charset="0"/>
                <a:cs typeface="David" panose="020E0502060401010101" pitchFamily="34" charset="-79"/>
              </a:rPr>
              <a:t>: </a:t>
            </a:r>
            <a:r>
              <a:rPr lang="en-US" sz="1700" i="0" u="none" strike="noStrike" dirty="0">
                <a:solidFill>
                  <a:srgbClr val="000000"/>
                </a:solidFill>
                <a:effectLst/>
                <a:latin typeface="Avenir Next LT Pro Light" panose="020F0502020204030204" pitchFamily="34" charset="0"/>
                <a:ea typeface="Verdana" panose="020B0604030504040204" pitchFamily="34" charset="0"/>
                <a:cs typeface="David" panose="020E0502060401010101" pitchFamily="34" charset="-79"/>
              </a:rPr>
              <a:t>How does the systemic racism within the American education system impact the fields and tools of modern technology and engineering?</a:t>
            </a:r>
            <a:endParaRPr lang="en-US" sz="1700" dirty="0">
              <a:latin typeface="Avenir Next LT Pro Light" panose="020F0502020204030204" pitchFamily="34" charset="0"/>
              <a:ea typeface="Verdana" panose="020B0604030504040204" pitchFamily="34" charset="0"/>
              <a:cs typeface="David" panose="020E0502060401010101" pitchFamily="34" charset="-79"/>
            </a:endParaRPr>
          </a:p>
          <a:p>
            <a:pPr marL="0" indent="0" algn="just">
              <a:spcBef>
                <a:spcPts val="0"/>
              </a:spcBef>
            </a:pPr>
            <a:endParaRPr lang="en-US" sz="1700" dirty="0">
              <a:latin typeface="Avenir Next LT Pro Light" panose="020F0502020204030204" pitchFamily="34" charset="0"/>
              <a:ea typeface="Verdana" panose="020B0604030504040204" pitchFamily="34" charset="0"/>
              <a:cs typeface="David" panose="020E0502060401010101" pitchFamily="34" charset="-79"/>
            </a:endParaRPr>
          </a:p>
          <a:p>
            <a:pPr marL="0" indent="0" algn="just">
              <a:spcBef>
                <a:spcPts val="0"/>
              </a:spcBef>
            </a:pPr>
            <a:r>
              <a:rPr lang="en-US" sz="1700" b="1" dirty="0">
                <a:latin typeface="Avenir Next LT Pro Light"/>
                <a:ea typeface="Verdana"/>
                <a:cs typeface="David"/>
              </a:rPr>
              <a:t>Thesis Statement</a:t>
            </a:r>
            <a:r>
              <a:rPr lang="en-US" sz="1700" dirty="0">
                <a:latin typeface="Avenir Next LT Pro Light"/>
                <a:ea typeface="Verdana"/>
                <a:cs typeface="David"/>
              </a:rPr>
              <a:t>: </a:t>
            </a:r>
            <a:r>
              <a:rPr lang="en-US" sz="1700" i="0" u="none" strike="noStrike" dirty="0">
                <a:solidFill>
                  <a:srgbClr val="000000"/>
                </a:solidFill>
                <a:effectLst/>
                <a:latin typeface="Avenir Next LT Pro Light"/>
                <a:ea typeface="Verdana"/>
                <a:cs typeface="David"/>
              </a:rPr>
              <a:t>The systemic racism </a:t>
            </a:r>
            <a:r>
              <a:rPr lang="en-US" sz="1700" b="0" i="0" u="none" strike="noStrike" dirty="0">
                <a:solidFill>
                  <a:srgbClr val="000000"/>
                </a:solidFill>
                <a:effectLst/>
                <a:latin typeface="Avenir Next LT Pro Light"/>
                <a:ea typeface="Verdana"/>
                <a:cs typeface="David"/>
              </a:rPr>
              <a:t>within the world of American academia has negatively impacted the fields and tools of modern technology and engineering by limiting diversity in the field and maintaining both a lack of educational resources and racial bias within the education system.</a:t>
            </a:r>
            <a:br>
              <a:rPr lang="en-US" sz="1700" b="0" dirty="0">
                <a:effectLst/>
                <a:latin typeface="Avenir Next LT Pro Light" panose="020F0502020204030204" pitchFamily="34" charset="0"/>
                <a:ea typeface="Verdana" panose="020B0604030504040204" pitchFamily="34" charset="0"/>
                <a:cs typeface="David" panose="020E0502060401010101" pitchFamily="34" charset="-79"/>
              </a:rPr>
            </a:br>
            <a:endParaRPr lang="en-US" sz="1700">
              <a:latin typeface="Avenir Next LT Pro Light" panose="020F0502020204030204" pitchFamily="34" charset="0"/>
              <a:ea typeface="Verdana" panose="020B0604030504040204" pitchFamily="34" charset="0"/>
              <a:cs typeface="David" panose="020E0502060401010101" pitchFamily="34" charset="-79"/>
            </a:endParaRPr>
          </a:p>
        </p:txBody>
      </p:sp>
      <p:sp>
        <p:nvSpPr>
          <p:cNvPr id="12" name="Rectangle 11">
            <a:extLst>
              <a:ext uri="{FF2B5EF4-FFF2-40B4-BE49-F238E27FC236}">
                <a16:creationId xmlns:a16="http://schemas.microsoft.com/office/drawing/2014/main" id="{CE7E6822-3972-43E9-90D6-EA67E3EB1DF0}"/>
              </a:ext>
            </a:extLst>
          </p:cNvPr>
          <p:cNvSpPr/>
          <p:nvPr/>
        </p:nvSpPr>
        <p:spPr>
          <a:xfrm>
            <a:off x="383938" y="11691379"/>
            <a:ext cx="3595022" cy="2386091"/>
          </a:xfrm>
          <a:prstGeom prst="rect">
            <a:avLst/>
          </a:prstGeom>
          <a:solidFill>
            <a:srgbClr val="ABC674"/>
          </a:solidFill>
          <a:ln>
            <a:solidFill>
              <a:schemeClr val="accent3">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1pPr>
            <a:lvl2pPr marR="0" lvl="1"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2pPr>
            <a:lvl3pPr marR="0" lvl="2"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3pPr>
            <a:lvl4pPr marR="0" lvl="3"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4pPr>
            <a:lvl5pPr marR="0" lvl="4"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5pPr>
            <a:lvl6pPr marR="0" lvl="5"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6pPr>
            <a:lvl7pPr marR="0" lvl="6"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7pPr>
            <a:lvl8pPr marR="0" lvl="7"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8pPr>
            <a:lvl9pPr marR="0" lvl="8"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9pPr>
          </a:lstStyle>
          <a:p>
            <a:pPr algn="ctr"/>
            <a:endParaRPr lang="en-US" dirty="0"/>
          </a:p>
        </p:txBody>
      </p:sp>
      <p:pic>
        <p:nvPicPr>
          <p:cNvPr id="15" name="Picture 15" descr="A pie chart with different colored circles&#10;&#10;Description automatically generated">
            <a:extLst>
              <a:ext uri="{FF2B5EF4-FFF2-40B4-BE49-F238E27FC236}">
                <a16:creationId xmlns:a16="http://schemas.microsoft.com/office/drawing/2014/main" id="{932CB8C7-4911-1141-FDF1-B43920ACD6A9}"/>
              </a:ext>
            </a:extLst>
          </p:cNvPr>
          <p:cNvPicPr>
            <a:picLocks noChangeAspect="1"/>
          </p:cNvPicPr>
          <p:nvPr/>
        </p:nvPicPr>
        <p:blipFill>
          <a:blip r:embed="rId3"/>
          <a:stretch>
            <a:fillRect/>
          </a:stretch>
        </p:blipFill>
        <p:spPr>
          <a:xfrm>
            <a:off x="564031" y="11466893"/>
            <a:ext cx="3589120" cy="2453829"/>
          </a:xfrm>
          <a:prstGeom prst="rect">
            <a:avLst/>
          </a:prstGeom>
        </p:spPr>
      </p:pic>
      <p:sp>
        <p:nvSpPr>
          <p:cNvPr id="16" name="TextBox 1">
            <a:extLst>
              <a:ext uri="{FF2B5EF4-FFF2-40B4-BE49-F238E27FC236}">
                <a16:creationId xmlns:a16="http://schemas.microsoft.com/office/drawing/2014/main" id="{1874FA85-9FDE-FAE6-467C-36F9A56FE270}"/>
              </a:ext>
            </a:extLst>
          </p:cNvPr>
          <p:cNvSpPr txBox="1"/>
          <p:nvPr/>
        </p:nvSpPr>
        <p:spPr>
          <a:xfrm>
            <a:off x="4248309" y="11515671"/>
            <a:ext cx="3263091" cy="1446550"/>
          </a:xfrm>
          <a:prstGeom prst="rect">
            <a:avLst/>
          </a:prstGeom>
          <a:noFill/>
        </p:spPr>
        <p:txBody>
          <a:bodyPr wrap="square">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just"/>
            <a:r>
              <a:rPr lang="en-US" sz="1100" b="1" i="0" u="none" strike="noStrike" dirty="0">
                <a:solidFill>
                  <a:srgbClr val="000000"/>
                </a:solidFill>
                <a:effectLst/>
                <a:latin typeface="Avenir Next LT Pro Light" panose="020B0304020202020204" pitchFamily="34" charset="0"/>
              </a:rPr>
              <a:t>FIGURE 1: Scientists and engineers working in science and engineering occupations - 2015.</a:t>
            </a:r>
          </a:p>
          <a:p>
            <a:pPr algn="just"/>
            <a:endParaRPr lang="en-US" sz="1100" dirty="0">
              <a:latin typeface="Avenir Next LT Pro Light" panose="020B0304020202020204" pitchFamily="34" charset="0"/>
            </a:endParaRPr>
          </a:p>
          <a:p>
            <a:pPr algn="just"/>
            <a:r>
              <a:rPr lang="en-US" sz="1100" b="0" i="0" u="none" strike="noStrike" dirty="0">
                <a:solidFill>
                  <a:srgbClr val="000000"/>
                </a:solidFill>
                <a:effectLst/>
                <a:latin typeface="Avenir Next LT Pro Light" panose="020B0304020202020204" pitchFamily="34" charset="0"/>
              </a:rPr>
              <a:t> A visual presentation of the lack of equal representation within some of STEM. </a:t>
            </a:r>
            <a:r>
              <a:rPr lang="en-US" sz="1100" dirty="0">
                <a:latin typeface="Avenir Next LT Pro Light" panose="020B0304020202020204" pitchFamily="34" charset="0"/>
              </a:rPr>
              <a:t>It’s prevalence to the topic is in the difference in the make-up of the field verses the background of the nation. </a:t>
            </a:r>
            <a:r>
              <a:rPr lang="en-US" sz="1100" b="0" i="0" u="none" strike="noStrike" dirty="0">
                <a:solidFill>
                  <a:srgbClr val="000000"/>
                </a:solidFill>
                <a:effectLst/>
                <a:latin typeface="Avenir Next LT Pro Light" panose="020B0304020202020204" pitchFamily="34" charset="0"/>
              </a:rPr>
              <a:t> (nsf.org/statistics). </a:t>
            </a:r>
            <a:endParaRPr lang="en-US" sz="1100" dirty="0">
              <a:latin typeface="Avenir Next LT Pro Light" panose="020B0304020202020204" pitchFamily="34" charset="0"/>
            </a:endParaRPr>
          </a:p>
        </p:txBody>
      </p:sp>
      <p:sp>
        <p:nvSpPr>
          <p:cNvPr id="21" name="Rectangle 20">
            <a:extLst>
              <a:ext uri="{FF2B5EF4-FFF2-40B4-BE49-F238E27FC236}">
                <a16:creationId xmlns:a16="http://schemas.microsoft.com/office/drawing/2014/main" id="{6D5455ED-E487-DECF-7B2F-CF3EF4387995}"/>
              </a:ext>
            </a:extLst>
          </p:cNvPr>
          <p:cNvSpPr/>
          <p:nvPr/>
        </p:nvSpPr>
        <p:spPr>
          <a:xfrm>
            <a:off x="4147110" y="13927038"/>
            <a:ext cx="3338015" cy="2353153"/>
          </a:xfrm>
          <a:prstGeom prst="rect">
            <a:avLst/>
          </a:prstGeom>
          <a:solidFill>
            <a:srgbClr val="ABC674"/>
          </a:solidFill>
          <a:ln>
            <a:solidFill>
              <a:schemeClr val="accent3">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1pPr>
            <a:lvl2pPr marR="0" lvl="1"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2pPr>
            <a:lvl3pPr marR="0" lvl="2"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3pPr>
            <a:lvl4pPr marR="0" lvl="3"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4pPr>
            <a:lvl5pPr marR="0" lvl="4"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5pPr>
            <a:lvl6pPr marR="0" lvl="5"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6pPr>
            <a:lvl7pPr marR="0" lvl="6"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7pPr>
            <a:lvl8pPr marR="0" lvl="7"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8pPr>
            <a:lvl9pPr marR="0" lvl="8"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9pPr>
          </a:lstStyle>
          <a:p>
            <a:pPr algn="ctr"/>
            <a:endParaRPr lang="en-US" dirty="0"/>
          </a:p>
        </p:txBody>
      </p:sp>
      <p:pic>
        <p:nvPicPr>
          <p:cNvPr id="22" name="Picture 24" descr="A graph of a bar chart&#10;&#10;Description automatically generated">
            <a:extLst>
              <a:ext uri="{FF2B5EF4-FFF2-40B4-BE49-F238E27FC236}">
                <a16:creationId xmlns:a16="http://schemas.microsoft.com/office/drawing/2014/main" id="{285438C7-2E5F-06D8-DEB4-41757BFAB65E}"/>
              </a:ext>
            </a:extLst>
          </p:cNvPr>
          <p:cNvPicPr>
            <a:picLocks noChangeAspect="1"/>
          </p:cNvPicPr>
          <p:nvPr/>
        </p:nvPicPr>
        <p:blipFill>
          <a:blip r:embed="rId4"/>
          <a:stretch>
            <a:fillRect/>
          </a:stretch>
        </p:blipFill>
        <p:spPr>
          <a:xfrm>
            <a:off x="4359198" y="13754709"/>
            <a:ext cx="3130475" cy="2310778"/>
          </a:xfrm>
          <a:prstGeom prst="rect">
            <a:avLst/>
          </a:prstGeom>
        </p:spPr>
      </p:pic>
      <p:sp>
        <p:nvSpPr>
          <p:cNvPr id="26" name="TextBox 1">
            <a:extLst>
              <a:ext uri="{FF2B5EF4-FFF2-40B4-BE49-F238E27FC236}">
                <a16:creationId xmlns:a16="http://schemas.microsoft.com/office/drawing/2014/main" id="{C63E6122-F9B4-CA9C-91E8-336589F86522}"/>
              </a:ext>
            </a:extLst>
          </p:cNvPr>
          <p:cNvSpPr txBox="1"/>
          <p:nvPr/>
        </p:nvSpPr>
        <p:spPr>
          <a:xfrm>
            <a:off x="287444" y="14519795"/>
            <a:ext cx="3595022" cy="2123658"/>
          </a:xfrm>
          <a:prstGeom prst="rect">
            <a:avLst/>
          </a:prstGeom>
          <a:noFill/>
        </p:spPr>
        <p:txBody>
          <a:bodyPr wrap="square">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just" rtl="0" fontAlgn="base">
              <a:spcBef>
                <a:spcPts val="0"/>
              </a:spcBef>
              <a:spcAft>
                <a:spcPts val="0"/>
              </a:spcAft>
            </a:pPr>
            <a:r>
              <a:rPr lang="en-US" sz="1100" b="1" i="0" u="none" strike="noStrike" dirty="0">
                <a:solidFill>
                  <a:srgbClr val="000000"/>
                </a:solidFill>
                <a:effectLst/>
                <a:latin typeface="Avenir Next LT Pro Light" panose="020B0304020202020204" pitchFamily="34" charset="0"/>
              </a:rPr>
              <a:t>FIGURE 2</a:t>
            </a:r>
            <a:r>
              <a:rPr lang="en-US" sz="1100" b="0" i="0" u="none" strike="noStrike" dirty="0">
                <a:solidFill>
                  <a:srgbClr val="000000"/>
                </a:solidFill>
                <a:effectLst/>
                <a:latin typeface="Avenir Next LT Pro Light" panose="020B0304020202020204" pitchFamily="34" charset="0"/>
              </a:rPr>
              <a:t>. </a:t>
            </a:r>
            <a:r>
              <a:rPr lang="en-US" sz="1100" b="1" i="0" u="none" strike="noStrike" dirty="0">
                <a:solidFill>
                  <a:srgbClr val="000000"/>
                </a:solidFill>
                <a:effectLst/>
                <a:latin typeface="Avenir Next LT Pro Light" panose="020B0304020202020204" pitchFamily="34" charset="0"/>
              </a:rPr>
              <a:t>High School Graduates Among Races and Ethnicities - 2000 &amp; 2019</a:t>
            </a:r>
          </a:p>
          <a:p>
            <a:pPr algn="just" rtl="0">
              <a:spcBef>
                <a:spcPts val="0"/>
              </a:spcBef>
              <a:spcAft>
                <a:spcPts val="0"/>
              </a:spcAft>
            </a:pPr>
            <a:br>
              <a:rPr lang="en-US" sz="1100" b="0" dirty="0">
                <a:effectLst/>
                <a:latin typeface="Avenir Next LT Pro Light" panose="020B0304020202020204" pitchFamily="34" charset="0"/>
              </a:rPr>
            </a:br>
            <a:r>
              <a:rPr lang="en-US" sz="1100" b="0" i="0" u="none" strike="noStrike" dirty="0">
                <a:solidFill>
                  <a:srgbClr val="000000"/>
                </a:solidFill>
                <a:effectLst/>
                <a:latin typeface="Avenir Next LT Pro Light" panose="020B0304020202020204" pitchFamily="34" charset="0"/>
              </a:rPr>
              <a:t>This shows the discrepancy in graduation success, often exacerbated by social factors such as race, economic status, and access to proper resources. One can draw conclusions between this graph and the one above in the correlation between graduation and ability to pursue a high-paying career path. (educationdata.org).</a:t>
            </a:r>
            <a:endParaRPr lang="en-US" sz="1100" b="0" dirty="0">
              <a:effectLst/>
              <a:latin typeface="Avenir Next LT Pro Light" panose="020B0304020202020204" pitchFamily="34" charset="0"/>
            </a:endParaRPr>
          </a:p>
          <a:p>
            <a:br>
              <a:rPr lang="en-US" sz="1100" dirty="0">
                <a:latin typeface="Avenir Next LT Pro Light" panose="020B0304020202020204" pitchFamily="34" charset="0"/>
              </a:rPr>
            </a:br>
            <a:endParaRPr lang="en-US" sz="1100" dirty="0">
              <a:latin typeface="Avenir Next LT Pro Light" panose="020B0304020202020204" pitchFamily="34" charset="0"/>
            </a:endParaRPr>
          </a:p>
        </p:txBody>
      </p:sp>
      <p:sp>
        <p:nvSpPr>
          <p:cNvPr id="27" name="Google Shape;41;p3">
            <a:extLst>
              <a:ext uri="{FF2B5EF4-FFF2-40B4-BE49-F238E27FC236}">
                <a16:creationId xmlns:a16="http://schemas.microsoft.com/office/drawing/2014/main" id="{D416696A-D536-B542-F399-AECE7D4F4158}"/>
              </a:ext>
            </a:extLst>
          </p:cNvPr>
          <p:cNvSpPr txBox="1">
            <a:spLocks noGrp="1"/>
          </p:cNvSpPr>
          <p:nvPr/>
        </p:nvSpPr>
        <p:spPr>
          <a:xfrm>
            <a:off x="7387676" y="2687828"/>
            <a:ext cx="7736437" cy="11241077"/>
          </a:xfrm>
          <a:prstGeom prst="rect">
            <a:avLst/>
          </a:prstGeom>
          <a:noFill/>
          <a:ln>
            <a:noFill/>
          </a:ln>
        </p:spPr>
        <p:txBody>
          <a:bodyPr spcFirstLastPara="1" wrap="square" lIns="78350" tIns="39175" rIns="78350" bIns="39175" anchor="t" anchorCtr="0">
            <a:noAutofit/>
          </a:bodyPr>
          <a:lstStyle>
            <a:defPPr marR="0" lvl="0" algn="l" rtl="0">
              <a:lnSpc>
                <a:spcPct val="100000"/>
              </a:lnSpc>
              <a:spcBef>
                <a:spcPts val="0"/>
              </a:spcBef>
              <a:spcAft>
                <a:spcPts val="0"/>
              </a:spcAft>
            </a:defPPr>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pPr algn="just" rtl="0">
              <a:spcBef>
                <a:spcPts val="0"/>
              </a:spcBef>
              <a:spcAft>
                <a:spcPts val="0"/>
              </a:spcAft>
            </a:pPr>
            <a:r>
              <a:rPr lang="en-US" sz="1700" i="0" u="none" strike="noStrike" dirty="0">
                <a:solidFill>
                  <a:srgbClr val="000000"/>
                </a:solidFill>
                <a:latin typeface="Avenir Next LT Pro Light" panose="020B0304020202020204" pitchFamily="34" charset="0"/>
                <a:ea typeface="Tahoma" panose="020B0604030504040204" pitchFamily="34" charset="0"/>
                <a:cs typeface="Tahoma" panose="020B0604030504040204" pitchFamily="34" charset="0"/>
              </a:rPr>
              <a:t>	- </a:t>
            </a:r>
            <a:r>
              <a:rPr lang="en-US" sz="1700" b="0" i="0" u="none" strike="noStrike" dirty="0">
                <a:solidFill>
                  <a:srgbClr val="000000"/>
                </a:solidFill>
                <a:effectLst/>
                <a:latin typeface="Avenir Next LT Pro Light" panose="020B0304020202020204" pitchFamily="34" charset="0"/>
                <a:ea typeface="Tahoma" panose="020B0604030504040204" pitchFamily="34" charset="0"/>
                <a:cs typeface="Tahoma" panose="020B0604030504040204" pitchFamily="34" charset="0"/>
              </a:rPr>
              <a:t>Within U.S education, school districts with higher percentages of students of color receive around </a:t>
            </a:r>
            <a:r>
              <a:rPr lang="en-US" sz="1700" b="1" i="0" u="none" strike="noStrike" dirty="0">
                <a:solidFill>
                  <a:srgbClr val="000000"/>
                </a:solidFill>
                <a:effectLst/>
                <a:latin typeface="Avenir Next LT Pro Light" panose="020B0304020202020204" pitchFamily="34" charset="0"/>
                <a:ea typeface="Tahoma" panose="020B0604030504040204" pitchFamily="34" charset="0"/>
                <a:cs typeface="Tahoma" panose="020B0604030504040204" pitchFamily="34" charset="0"/>
              </a:rPr>
              <a:t>16% less revenue </a:t>
            </a:r>
            <a:r>
              <a:rPr lang="en-US" sz="1700" b="0" i="0" u="none" strike="noStrike" dirty="0">
                <a:solidFill>
                  <a:srgbClr val="000000"/>
                </a:solidFill>
                <a:effectLst/>
                <a:latin typeface="Avenir Next LT Pro Light" panose="020B0304020202020204" pitchFamily="34" charset="0"/>
                <a:ea typeface="Tahoma" panose="020B0604030504040204" pitchFamily="34" charset="0"/>
                <a:cs typeface="Tahoma" panose="020B0604030504040204" pitchFamily="34" charset="0"/>
              </a:rPr>
              <a:t>than districts with lower percentages. Districts with higher English-learning students receive approximately </a:t>
            </a:r>
            <a:r>
              <a:rPr lang="en-US" sz="1700" b="1" i="0" u="none" strike="noStrike" dirty="0">
                <a:solidFill>
                  <a:srgbClr val="000000"/>
                </a:solidFill>
                <a:effectLst/>
                <a:latin typeface="Avenir Next LT Pro Light" panose="020B0304020202020204" pitchFamily="34" charset="0"/>
                <a:ea typeface="Tahoma" panose="020B0604030504040204" pitchFamily="34" charset="0"/>
                <a:cs typeface="Tahoma" panose="020B0604030504040204" pitchFamily="34" charset="0"/>
              </a:rPr>
              <a:t>14% less revenue than those with fewer</a:t>
            </a:r>
            <a:r>
              <a:rPr lang="en-US" sz="1700" b="0" i="0" u="none" strike="noStrike" dirty="0">
                <a:solidFill>
                  <a:srgbClr val="000000"/>
                </a:solidFill>
                <a:effectLst/>
                <a:latin typeface="Avenir Next LT Pro Light" panose="020B0304020202020204" pitchFamily="34" charset="0"/>
                <a:ea typeface="Tahoma" panose="020B0604030504040204" pitchFamily="34" charset="0"/>
                <a:cs typeface="Tahoma" panose="020B0604030504040204" pitchFamily="34" charset="0"/>
              </a:rPr>
              <a:t>, depleting  necessary resources like bilingual materials and instructors (edtrust.org, 2022). This shows the lack of proper funding and resources students of color and non-English speaking students face within American academia. </a:t>
            </a:r>
            <a:endParaRPr lang="en-US" sz="1700" b="0" dirty="0">
              <a:effectLst/>
              <a:latin typeface="Avenir Next LT Pro Light" panose="020B0304020202020204" pitchFamily="34" charset="0"/>
              <a:ea typeface="Tahoma" panose="020B0604030504040204" pitchFamily="34" charset="0"/>
              <a:cs typeface="Tahoma" panose="020B0604030504040204" pitchFamily="34" charset="0"/>
            </a:endParaRPr>
          </a:p>
          <a:p>
            <a:pPr algn="just" rtl="0">
              <a:spcBef>
                <a:spcPts val="0"/>
              </a:spcBef>
              <a:spcAft>
                <a:spcPts val="0"/>
              </a:spcAft>
            </a:pPr>
            <a:endParaRPr lang="en-US" sz="1700" dirty="0">
              <a:solidFill>
                <a:srgbClr val="000000"/>
              </a:solidFill>
              <a:latin typeface="Avenir Next LT Pro Light" panose="020B0304020202020204" pitchFamily="34" charset="0"/>
              <a:ea typeface="Tahoma" panose="020B0604030504040204" pitchFamily="34" charset="0"/>
              <a:cs typeface="Tahoma" panose="020B0604030504040204" pitchFamily="34" charset="0"/>
            </a:endParaRPr>
          </a:p>
          <a:p>
            <a:pPr algn="just" rtl="0">
              <a:spcBef>
                <a:spcPts val="0"/>
              </a:spcBef>
              <a:spcAft>
                <a:spcPts val="0"/>
              </a:spcAft>
            </a:pPr>
            <a:r>
              <a:rPr lang="en-US" sz="1700" b="0" i="0" u="none" strike="noStrike" dirty="0">
                <a:solidFill>
                  <a:srgbClr val="000000"/>
                </a:solidFill>
                <a:effectLst/>
                <a:latin typeface="Avenir Next LT Pro Light" panose="020B0304020202020204" pitchFamily="34" charset="0"/>
                <a:ea typeface="Tahoma" panose="020B0604030504040204" pitchFamily="34" charset="0"/>
                <a:cs typeface="Tahoma" panose="020B0604030504040204" pitchFamily="34" charset="0"/>
              </a:rPr>
              <a:t>	- More than </a:t>
            </a:r>
            <a:r>
              <a:rPr lang="en-US" sz="1700" b="1" i="0" u="none" strike="noStrike" dirty="0">
                <a:solidFill>
                  <a:srgbClr val="000000"/>
                </a:solidFill>
                <a:effectLst/>
                <a:latin typeface="Avenir Next LT Pro Light" panose="020B0304020202020204" pitchFamily="34" charset="0"/>
                <a:ea typeface="Tahoma" panose="020B0604030504040204" pitchFamily="34" charset="0"/>
                <a:cs typeface="Tahoma" panose="020B0604030504040204" pitchFamily="34" charset="0"/>
              </a:rPr>
              <a:t>90% </a:t>
            </a:r>
            <a:r>
              <a:rPr lang="en-US" sz="1700" b="0" i="0" u="none" strike="noStrike" dirty="0">
                <a:solidFill>
                  <a:srgbClr val="000000"/>
                </a:solidFill>
                <a:effectLst/>
                <a:latin typeface="Avenir Next LT Pro Light" panose="020B0304020202020204" pitchFamily="34" charset="0"/>
                <a:ea typeface="Tahoma" panose="020B0604030504040204" pitchFamily="34" charset="0"/>
                <a:cs typeface="Tahoma" panose="020B0604030504040204" pitchFamily="34" charset="0"/>
              </a:rPr>
              <a:t>of school districts that served majority African-American/Black and Latino/Hispanic students had difficulty in securing Science, Technology, Engineering, and Mathematics (STEM) teachers (Moritz  and Weiss, 2018). Courses </a:t>
            </a:r>
            <a:r>
              <a:rPr lang="en-US" sz="1700" b="1" i="0" u="none" strike="noStrike" dirty="0">
                <a:solidFill>
                  <a:srgbClr val="000000"/>
                </a:solidFill>
                <a:effectLst/>
                <a:latin typeface="Avenir Next LT Pro Light" panose="020B0304020202020204" pitchFamily="34" charset="0"/>
                <a:ea typeface="Tahoma" panose="020B0604030504040204" pitchFamily="34" charset="0"/>
                <a:cs typeface="Tahoma" panose="020B0604030504040204" pitchFamily="34" charset="0"/>
              </a:rPr>
              <a:t>like Algebra II and Chemistry, crucial subjects for technology and engineering,</a:t>
            </a:r>
            <a:r>
              <a:rPr lang="en-US" sz="1700" b="0" i="0" u="none" strike="noStrike" dirty="0">
                <a:solidFill>
                  <a:srgbClr val="000000"/>
                </a:solidFill>
                <a:effectLst/>
                <a:latin typeface="Avenir Next LT Pro Light" panose="020B0304020202020204" pitchFamily="34" charset="0"/>
                <a:ea typeface="Tahoma" panose="020B0604030504040204" pitchFamily="34" charset="0"/>
                <a:cs typeface="Tahoma" panose="020B0604030504040204" pitchFamily="34" charset="0"/>
              </a:rPr>
              <a:t> were often not offered in schools with large minority populations (Patrick et al., 2022). This prevents students of colour from succeeding within the careers of engineering and technology. This can also be seen in STEM higher education: </a:t>
            </a:r>
            <a:endParaRPr lang="en-US" sz="1700" b="0" dirty="0">
              <a:effectLst/>
              <a:latin typeface="Avenir Next LT Pro Light" panose="020B0304020202020204" pitchFamily="34" charset="0"/>
              <a:ea typeface="Tahoma" panose="020B0604030504040204" pitchFamily="34" charset="0"/>
              <a:cs typeface="Tahoma" panose="020B0604030504040204" pitchFamily="34" charset="0"/>
            </a:endParaRPr>
          </a:p>
          <a:p>
            <a:pPr algn="just" rtl="0">
              <a:spcBef>
                <a:spcPts val="0"/>
              </a:spcBef>
              <a:spcAft>
                <a:spcPts val="0"/>
              </a:spcAft>
            </a:pPr>
            <a:endParaRPr lang="en-US" sz="1700" dirty="0">
              <a:latin typeface="Avenir Next LT Pro Light" panose="020B0304020202020204" pitchFamily="34" charset="0"/>
              <a:ea typeface="Tahoma" panose="020B0604030504040204" pitchFamily="34" charset="0"/>
              <a:cs typeface="Tahoma" panose="020B0604030504040204" pitchFamily="34" charset="0"/>
            </a:endParaRPr>
          </a:p>
          <a:p>
            <a:pPr algn="just">
              <a:spcBef>
                <a:spcPts val="0"/>
              </a:spcBef>
            </a:pPr>
            <a:r>
              <a:rPr lang="en-US" sz="1600" b="0" i="0" dirty="0">
                <a:solidFill>
                  <a:schemeClr val="tx1"/>
                </a:solidFill>
                <a:effectLst/>
                <a:latin typeface="Avenir Next LT Pro Light" panose="020B0304020202020204" pitchFamily="34" charset="0"/>
              </a:rPr>
              <a:t>	- </a:t>
            </a:r>
            <a:r>
              <a:rPr lang="en-US" sz="1700" b="0" i="0" dirty="0">
                <a:solidFill>
                  <a:schemeClr val="tx1"/>
                </a:solidFill>
                <a:effectLst/>
                <a:latin typeface="Avenir Next LT Pro Light" panose="020B0304020202020204" pitchFamily="34" charset="0"/>
              </a:rPr>
              <a:t>“STEM is also known to have a survival of the fittest culture that deemphasizes both structural racism and students’ raced and gendered identities, thus implying that students’ success is due solely to individual “intelligence” (</a:t>
            </a:r>
            <a:r>
              <a:rPr lang="en-US" sz="1700" b="0" i="0" u="sng" dirty="0">
                <a:solidFill>
                  <a:schemeClr val="tx1"/>
                </a:solidFill>
                <a:effectLst/>
                <a:latin typeface="Avenir Next LT Pro Light" panose="020B0304020202020204" pitchFamily="34" charset="0"/>
                <a:hlinkClick r:id="rId5">
                  <a:extLst>
                    <a:ext uri="{A12FA001-AC4F-418D-AE19-62706E023703}">
                      <ahyp:hlinkClr xmlns:ahyp="http://schemas.microsoft.com/office/drawing/2018/hyperlinkcolor" val="tx"/>
                    </a:ext>
                  </a:extLst>
                </a:hlinkClick>
              </a:rPr>
              <a:t>M. J. Williams et al., 2019</a:t>
            </a:r>
            <a:r>
              <a:rPr lang="en-US" sz="1700" u="sng" dirty="0">
                <a:solidFill>
                  <a:schemeClr val="tx1"/>
                </a:solidFill>
                <a:latin typeface="Avenir Next LT Pro Light" panose="020B0304020202020204" pitchFamily="34" charset="0"/>
              </a:rPr>
              <a:t> </a:t>
            </a:r>
            <a:r>
              <a:rPr lang="en-US" sz="1700" b="0" i="0" u="sng" dirty="0">
                <a:solidFill>
                  <a:schemeClr val="tx1"/>
                </a:solidFill>
                <a:effectLst/>
                <a:latin typeface="Avenir Next LT Pro Light" panose="020B0304020202020204" pitchFamily="34" charset="0"/>
              </a:rPr>
              <a:t>in McGee, 2020</a:t>
            </a:r>
            <a:r>
              <a:rPr lang="en-US" sz="1700" b="0" i="0" dirty="0">
                <a:solidFill>
                  <a:schemeClr val="tx1"/>
                </a:solidFill>
                <a:effectLst/>
                <a:latin typeface="Avenir Next LT Pro Light" panose="020B0304020202020204" pitchFamily="34" charset="0"/>
              </a:rPr>
              <a:t>). </a:t>
            </a:r>
            <a:r>
              <a:rPr lang="en-US" sz="1700" b="1" i="0" dirty="0">
                <a:solidFill>
                  <a:schemeClr val="tx1"/>
                </a:solidFill>
                <a:effectLst/>
                <a:latin typeface="Avenir Next LT Pro Light" panose="020B0304020202020204" pitchFamily="34" charset="0"/>
              </a:rPr>
              <a:t>This is meant to weed out “undesirables”, (minorities), and is based in eugenics</a:t>
            </a:r>
            <a:r>
              <a:rPr lang="en-US" sz="1700" b="0" i="0" dirty="0">
                <a:solidFill>
                  <a:schemeClr val="tx1"/>
                </a:solidFill>
                <a:effectLst/>
                <a:latin typeface="Avenir Next LT Pro Light" panose="020B0304020202020204" pitchFamily="34" charset="0"/>
              </a:rPr>
              <a:t>. Income disparities are often the result:</a:t>
            </a:r>
          </a:p>
          <a:p>
            <a:pPr algn="just">
              <a:spcBef>
                <a:spcPts val="0"/>
              </a:spcBef>
            </a:pPr>
            <a:endParaRPr lang="en-US" sz="1700" dirty="0">
              <a:solidFill>
                <a:schemeClr val="tx1"/>
              </a:solidFill>
              <a:latin typeface="Avenir Next LT Pro Light" panose="020B0304020202020204" pitchFamily="34" charset="0"/>
              <a:ea typeface="Tahoma" panose="020B0604030504040204" pitchFamily="34" charset="0"/>
              <a:cs typeface="Tahoma" panose="020B0604030504040204" pitchFamily="34" charset="0"/>
            </a:endParaRPr>
          </a:p>
          <a:p>
            <a:pPr algn="just">
              <a:spcBef>
                <a:spcPts val="0"/>
              </a:spcBef>
            </a:pPr>
            <a:r>
              <a:rPr lang="en-US" sz="1700" dirty="0">
                <a:solidFill>
                  <a:schemeClr val="tx1"/>
                </a:solidFill>
                <a:latin typeface="Avenir Next LT Pro Light" panose="020B0304020202020204" pitchFamily="34" charset="0"/>
                <a:ea typeface="Tahoma" panose="020B0604030504040204" pitchFamily="34" charset="0"/>
                <a:cs typeface="Tahoma" panose="020B0604030504040204" pitchFamily="34" charset="0"/>
              </a:rPr>
              <a:t>	-</a:t>
            </a:r>
            <a:r>
              <a:rPr lang="en-US" sz="1700" dirty="0">
                <a:solidFill>
                  <a:srgbClr val="000000"/>
                </a:solidFill>
                <a:latin typeface="Avenir Next LT Pro Light" panose="020B0304020202020204" pitchFamily="34" charset="0"/>
                <a:ea typeface="Tahoma" panose="020B0604030504040204" pitchFamily="34" charset="0"/>
                <a:cs typeface="Tahoma" panose="020B0604030504040204" pitchFamily="34" charset="0"/>
              </a:rPr>
              <a:t> I</a:t>
            </a:r>
            <a:r>
              <a:rPr lang="en-US" sz="1700" b="0" i="0" u="none" strike="noStrike" dirty="0">
                <a:solidFill>
                  <a:srgbClr val="000000"/>
                </a:solidFill>
                <a:effectLst/>
                <a:latin typeface="Avenir Next LT Pro Light" panose="020B0304020202020204" pitchFamily="34" charset="0"/>
                <a:ea typeface="Tahoma" panose="020B0604030504040204" pitchFamily="34" charset="0"/>
                <a:cs typeface="Tahoma" panose="020B0604030504040204" pitchFamily="34" charset="0"/>
              </a:rPr>
              <a:t>n 2020, Hispanic, African-American, and Indigenous STEM workers </a:t>
            </a:r>
            <a:r>
              <a:rPr lang="en-US" sz="1700" b="1" i="0" u="none" strike="noStrike" dirty="0">
                <a:solidFill>
                  <a:srgbClr val="000000"/>
                </a:solidFill>
                <a:effectLst/>
                <a:latin typeface="Avenir Next LT Pro Light" panose="020B0304020202020204" pitchFamily="34" charset="0"/>
                <a:ea typeface="Tahoma" panose="020B0604030504040204" pitchFamily="34" charset="0"/>
                <a:cs typeface="Tahoma" panose="020B0604030504040204" pitchFamily="34" charset="0"/>
              </a:rPr>
              <a:t>had consistently lower median earnings than their White and Asian counterparts</a:t>
            </a:r>
            <a:r>
              <a:rPr lang="en-US" sz="1700" b="0" i="0" u="none" strike="noStrike" dirty="0">
                <a:solidFill>
                  <a:srgbClr val="000000"/>
                </a:solidFill>
                <a:effectLst/>
                <a:latin typeface="Avenir Next LT Pro Light" panose="020B0304020202020204" pitchFamily="34" charset="0"/>
                <a:ea typeface="Tahoma" panose="020B0604030504040204" pitchFamily="34" charset="0"/>
                <a:cs typeface="Tahoma" panose="020B0604030504040204" pitchFamily="34" charset="0"/>
              </a:rPr>
              <a:t> (“Diversity and STEM” - NSF, 2023). </a:t>
            </a:r>
          </a:p>
          <a:p>
            <a:pPr algn="just" rtl="0">
              <a:spcBef>
                <a:spcPts val="0"/>
              </a:spcBef>
              <a:spcAft>
                <a:spcPts val="0"/>
              </a:spcAft>
            </a:pPr>
            <a:endParaRPr lang="en-US" sz="1700" dirty="0">
              <a:solidFill>
                <a:srgbClr val="000000"/>
              </a:solidFill>
              <a:latin typeface="Avenir Next LT Pro Light" panose="020B0304020202020204" pitchFamily="34" charset="0"/>
              <a:ea typeface="Tahoma" panose="020B0604030504040204" pitchFamily="34" charset="0"/>
              <a:cs typeface="Tahoma" panose="020B0604030504040204" pitchFamily="34" charset="0"/>
            </a:endParaRPr>
          </a:p>
          <a:p>
            <a:pPr algn="just" rtl="0">
              <a:spcBef>
                <a:spcPts val="0"/>
              </a:spcBef>
              <a:spcAft>
                <a:spcPts val="0"/>
              </a:spcAft>
            </a:pPr>
            <a:endParaRPr lang="en-US" sz="1800" b="1" dirty="0">
              <a:solidFill>
                <a:schemeClr val="tx1"/>
              </a:solidFill>
              <a:effectLst/>
              <a:latin typeface="Avenir Next LT Pro Light" panose="020B0304020202020204" pitchFamily="34" charset="0"/>
              <a:ea typeface="Tahoma" panose="020B0604030504040204" pitchFamily="34" charset="0"/>
              <a:cs typeface="Tahoma" panose="020B0604030504040204" pitchFamily="34" charset="0"/>
            </a:endParaRPr>
          </a:p>
          <a:p>
            <a:pPr algn="just" rtl="0">
              <a:spcBef>
                <a:spcPts val="0"/>
              </a:spcBef>
              <a:spcAft>
                <a:spcPts val="0"/>
              </a:spcAft>
            </a:pPr>
            <a:r>
              <a:rPr lang="en-US" sz="1700" b="1" dirty="0">
                <a:effectLst/>
                <a:latin typeface="Avenir Next LT Pro Light" panose="020B0304020202020204" pitchFamily="34" charset="0"/>
                <a:ea typeface="Tahoma" panose="020B0604030504040204" pitchFamily="34" charset="0"/>
                <a:cs typeface="Tahoma" panose="020B0604030504040204" pitchFamily="34" charset="0"/>
              </a:rPr>
              <a:t>	</a:t>
            </a:r>
          </a:p>
          <a:p>
            <a:pPr algn="just" rtl="0">
              <a:spcBef>
                <a:spcPts val="0"/>
              </a:spcBef>
              <a:spcAft>
                <a:spcPts val="0"/>
              </a:spcAft>
            </a:pPr>
            <a:endParaRPr lang="en-US" sz="1700" b="1" dirty="0">
              <a:latin typeface="Avenir Next LT Pro Light" panose="020B0304020202020204" pitchFamily="34" charset="0"/>
              <a:ea typeface="Tahoma" panose="020B0604030504040204" pitchFamily="34" charset="0"/>
              <a:cs typeface="Tahoma" panose="020B0604030504040204" pitchFamily="34" charset="0"/>
            </a:endParaRPr>
          </a:p>
          <a:p>
            <a:pPr algn="just" rtl="0">
              <a:spcBef>
                <a:spcPts val="0"/>
              </a:spcBef>
              <a:spcAft>
                <a:spcPts val="0"/>
              </a:spcAft>
            </a:pPr>
            <a:endParaRPr lang="en-US" sz="1700" b="1" dirty="0">
              <a:effectLst/>
              <a:latin typeface="Avenir Next LT Pro Light" panose="020B0304020202020204" pitchFamily="34" charset="0"/>
              <a:ea typeface="Tahoma" panose="020B0604030504040204" pitchFamily="34" charset="0"/>
              <a:cs typeface="Tahoma" panose="020B0604030504040204" pitchFamily="34" charset="0"/>
            </a:endParaRPr>
          </a:p>
          <a:p>
            <a:pPr algn="just" rtl="0">
              <a:spcBef>
                <a:spcPts val="0"/>
              </a:spcBef>
              <a:spcAft>
                <a:spcPts val="0"/>
              </a:spcAft>
            </a:pPr>
            <a:endParaRPr lang="en-US" sz="1700" b="1" dirty="0">
              <a:latin typeface="Avenir Next LT Pro Light" panose="020B0304020202020204" pitchFamily="34" charset="0"/>
              <a:ea typeface="Tahoma" panose="020B0604030504040204" pitchFamily="34" charset="0"/>
              <a:cs typeface="Tahoma" panose="020B0604030504040204" pitchFamily="34" charset="0"/>
            </a:endParaRPr>
          </a:p>
          <a:p>
            <a:pPr algn="just" rtl="0">
              <a:spcBef>
                <a:spcPts val="0"/>
              </a:spcBef>
              <a:spcAft>
                <a:spcPts val="0"/>
              </a:spcAft>
            </a:pPr>
            <a:endParaRPr lang="en-US" sz="1700" b="1" dirty="0">
              <a:effectLst/>
              <a:latin typeface="Avenir Next LT Pro Light" panose="020B0304020202020204" pitchFamily="34" charset="0"/>
              <a:ea typeface="Tahoma" panose="020B0604030504040204" pitchFamily="34" charset="0"/>
              <a:cs typeface="Tahoma" panose="020B0604030504040204" pitchFamily="34" charset="0"/>
            </a:endParaRPr>
          </a:p>
          <a:p>
            <a:pPr algn="just" rtl="0">
              <a:spcBef>
                <a:spcPts val="0"/>
              </a:spcBef>
              <a:spcAft>
                <a:spcPts val="0"/>
              </a:spcAft>
            </a:pPr>
            <a:endParaRPr lang="en-US" sz="1700" b="1" dirty="0">
              <a:latin typeface="Avenir Next LT Pro Light" panose="020B0304020202020204" pitchFamily="34" charset="0"/>
              <a:ea typeface="Tahoma" panose="020B0604030504040204" pitchFamily="34" charset="0"/>
              <a:cs typeface="Tahoma" panose="020B0604030504040204" pitchFamily="34" charset="0"/>
            </a:endParaRPr>
          </a:p>
          <a:p>
            <a:pPr algn="just" rtl="0">
              <a:spcBef>
                <a:spcPts val="0"/>
              </a:spcBef>
              <a:spcAft>
                <a:spcPts val="0"/>
              </a:spcAft>
            </a:pPr>
            <a:endParaRPr lang="en-US" sz="1700" b="1" dirty="0">
              <a:effectLst/>
              <a:latin typeface="Avenir Next LT Pro Light" panose="020B0304020202020204" pitchFamily="34" charset="0"/>
              <a:ea typeface="Tahoma" panose="020B0604030504040204" pitchFamily="34" charset="0"/>
              <a:cs typeface="Tahoma" panose="020B0604030504040204" pitchFamily="34" charset="0"/>
            </a:endParaRPr>
          </a:p>
          <a:p>
            <a:pPr algn="just" rtl="0">
              <a:spcBef>
                <a:spcPts val="0"/>
              </a:spcBef>
              <a:spcAft>
                <a:spcPts val="0"/>
              </a:spcAft>
            </a:pPr>
            <a:r>
              <a:rPr lang="en-US" sz="1700" b="1" dirty="0">
                <a:latin typeface="Avenir Next LT Pro Light" panose="020B0304020202020204" pitchFamily="34" charset="0"/>
                <a:ea typeface="Tahoma" panose="020B0604030504040204" pitchFamily="34" charset="0"/>
                <a:cs typeface="Tahoma" panose="020B0604030504040204" pitchFamily="34" charset="0"/>
              </a:rPr>
              <a:t>	</a:t>
            </a:r>
            <a:r>
              <a:rPr lang="en-US" sz="1700" b="1" dirty="0">
                <a:effectLst/>
                <a:latin typeface="Avenir Next LT Pro Light" panose="020B0304020202020204" pitchFamily="34" charset="0"/>
                <a:ea typeface="Tahoma" panose="020B0604030504040204" pitchFamily="34" charset="0"/>
                <a:cs typeface="Tahoma" panose="020B0604030504040204" pitchFamily="34" charset="0"/>
              </a:rPr>
              <a:t>The discrepancies students of color face in education have led to a lack of diversit</a:t>
            </a:r>
            <a:r>
              <a:rPr lang="en-US" sz="1700" b="1" dirty="0">
                <a:latin typeface="Avenir Next LT Pro Light" panose="020B0304020202020204" pitchFamily="34" charset="0"/>
                <a:ea typeface="Tahoma" panose="020B0604030504040204" pitchFamily="34" charset="0"/>
                <a:cs typeface="Tahoma" panose="020B0604030504040204" pitchFamily="34" charset="0"/>
              </a:rPr>
              <a:t>y in engineering and technology fields, thus creating bias and flaws in the tools produced.  </a:t>
            </a:r>
          </a:p>
          <a:p>
            <a:pPr algn="just"/>
            <a:br>
              <a:rPr lang="en-US" sz="1700" b="0" dirty="0">
                <a:effectLst/>
                <a:latin typeface="Avenir Next LT Pro Light" panose="020B0304020202020204" pitchFamily="34" charset="0"/>
                <a:ea typeface="Tahoma" panose="020B0604030504040204" pitchFamily="34" charset="0"/>
                <a:cs typeface="Tahoma" panose="020B0604030504040204" pitchFamily="34" charset="0"/>
              </a:rPr>
            </a:br>
            <a:endParaRPr lang="en-US" sz="1700" b="0" dirty="0">
              <a:effectLst/>
              <a:latin typeface="Avenir Next LT Pro Light" panose="020B0304020202020204" pitchFamily="34" charset="0"/>
              <a:ea typeface="Tahoma" panose="020B0604030504040204" pitchFamily="34" charset="0"/>
              <a:cs typeface="Tahoma" panose="020B0604030504040204" pitchFamily="34" charset="0"/>
            </a:endParaRPr>
          </a:p>
          <a:p>
            <a:pPr algn="just" rtl="0">
              <a:spcBef>
                <a:spcPts val="0"/>
              </a:spcBef>
              <a:spcAft>
                <a:spcPts val="0"/>
              </a:spcAft>
            </a:pPr>
            <a:br>
              <a:rPr lang="en-US" sz="1700" b="0" dirty="0">
                <a:effectLst/>
                <a:latin typeface="Avenir Next LT Pro Light" panose="020B0304020202020204" pitchFamily="34" charset="0"/>
                <a:ea typeface="Tahoma" panose="020B0604030504040204" pitchFamily="34" charset="0"/>
                <a:cs typeface="Tahoma" panose="020B0604030504040204" pitchFamily="34" charset="0"/>
              </a:rPr>
            </a:br>
            <a:endParaRPr lang="en-US" sz="1700" b="0" i="0" u="none" strike="noStrike" cap="none" dirty="0">
              <a:solidFill>
                <a:schemeClr val="dk1"/>
              </a:solidFill>
              <a:latin typeface="Avenir Next LT Pro Light" panose="020B0304020202020204" pitchFamily="34" charset="0"/>
              <a:ea typeface="Tahoma" panose="020B0604030504040204" pitchFamily="34" charset="0"/>
              <a:cs typeface="Tahoma" panose="020B0604030504040204" pitchFamily="34" charset="0"/>
            </a:endParaRPr>
          </a:p>
        </p:txBody>
      </p:sp>
      <p:pic>
        <p:nvPicPr>
          <p:cNvPr id="28" name="Picture 33" descr="A timeline of a timeline&#10;&#10;Description automatically generated">
            <a:extLst>
              <a:ext uri="{FF2B5EF4-FFF2-40B4-BE49-F238E27FC236}">
                <a16:creationId xmlns:a16="http://schemas.microsoft.com/office/drawing/2014/main" id="{210674B8-C346-6DBF-39A2-F03B7699A9AA}"/>
              </a:ext>
            </a:extLst>
          </p:cNvPr>
          <p:cNvPicPr>
            <a:picLocks noChangeAspect="1"/>
          </p:cNvPicPr>
          <p:nvPr/>
        </p:nvPicPr>
        <p:blipFill>
          <a:blip r:embed="rId6"/>
          <a:stretch>
            <a:fillRect/>
          </a:stretch>
        </p:blipFill>
        <p:spPr>
          <a:xfrm>
            <a:off x="8891196" y="10529343"/>
            <a:ext cx="5163671" cy="1984190"/>
          </a:xfrm>
          <a:prstGeom prst="rect">
            <a:avLst/>
          </a:prstGeom>
        </p:spPr>
      </p:pic>
      <p:sp>
        <p:nvSpPr>
          <p:cNvPr id="34" name="TextBox 1">
            <a:extLst>
              <a:ext uri="{FF2B5EF4-FFF2-40B4-BE49-F238E27FC236}">
                <a16:creationId xmlns:a16="http://schemas.microsoft.com/office/drawing/2014/main" id="{5AEF212F-C626-FCB0-EE9A-CAFC45C94F0B}"/>
              </a:ext>
            </a:extLst>
          </p:cNvPr>
          <p:cNvSpPr txBox="1"/>
          <p:nvPr/>
        </p:nvSpPr>
        <p:spPr>
          <a:xfrm>
            <a:off x="7848049" y="14124912"/>
            <a:ext cx="7276781" cy="2062103"/>
          </a:xfrm>
          <a:prstGeom prst="rect">
            <a:avLst/>
          </a:prstGeom>
          <a:noFill/>
        </p:spPr>
        <p:txBody>
          <a:bodyPr wrap="square">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just"/>
            <a:r>
              <a:rPr lang="en-US" sz="1600" b="1" dirty="0">
                <a:latin typeface="Avenir Next LT Pro Light" panose="020F0502020204030204" pitchFamily="34" charset="0"/>
                <a:ea typeface="Verdana" panose="020B0604030504040204" pitchFamily="34" charset="0"/>
                <a:cs typeface="David" panose="020E0502060401010101" pitchFamily="34" charset="-79"/>
              </a:rPr>
              <a:t>Methodology</a:t>
            </a:r>
            <a:r>
              <a:rPr lang="en-US" sz="1600" dirty="0">
                <a:latin typeface="Avenir Next LT Pro Light" panose="020F0502020204030204" pitchFamily="34" charset="0"/>
                <a:ea typeface="Verdana" panose="020B0604030504040204" pitchFamily="34" charset="0"/>
                <a:cs typeface="David" panose="020E0502060401010101" pitchFamily="34" charset="-79"/>
              </a:rPr>
              <a:t>: </a:t>
            </a:r>
            <a:r>
              <a:rPr lang="en-US" sz="1600" b="0" i="0" u="none" strike="noStrike" dirty="0">
                <a:solidFill>
                  <a:srgbClr val="000000"/>
                </a:solidFill>
                <a:effectLst/>
                <a:latin typeface="Avenir Next LT Pro Light" panose="020F0502020204030204" pitchFamily="34" charset="0"/>
                <a:ea typeface="Verdana" panose="020B0604030504040204" pitchFamily="34" charset="0"/>
                <a:cs typeface="David" panose="020E0502060401010101" pitchFamily="34" charset="-79"/>
              </a:rPr>
              <a:t>My research was secondary and included both qualitative and quantitative data. My main sources of research were Google Scholar and Duke Library, with information from U.S  government research and independent universities from which I conducted literature reviews. The timeline was created by finding important U.S Supreme Court cases where racial moves in education were made as well as general history. I faced difficulty in finding data regarding statistics on more individual ethnicities and the systemic barriers they face. </a:t>
            </a:r>
            <a:endParaRPr lang="en-US" sz="1600" dirty="0">
              <a:latin typeface="Avenir Next LT Pro Light" panose="020B0304020202020204" pitchFamily="34" charset="0"/>
            </a:endParaRPr>
          </a:p>
        </p:txBody>
      </p:sp>
      <p:sp>
        <p:nvSpPr>
          <p:cNvPr id="35" name="TextBox 1">
            <a:extLst>
              <a:ext uri="{FF2B5EF4-FFF2-40B4-BE49-F238E27FC236}">
                <a16:creationId xmlns:a16="http://schemas.microsoft.com/office/drawing/2014/main" id="{844D462F-A598-053C-D7AE-F69A69A203BE}"/>
              </a:ext>
            </a:extLst>
          </p:cNvPr>
          <p:cNvSpPr txBox="1"/>
          <p:nvPr/>
        </p:nvSpPr>
        <p:spPr>
          <a:xfrm>
            <a:off x="15359937" y="2399237"/>
            <a:ext cx="6336400" cy="7956024"/>
          </a:xfrm>
          <a:prstGeom prst="rect">
            <a:avLst/>
          </a:prstGeom>
          <a:noFill/>
        </p:spPr>
        <p:txBody>
          <a:bodyPr wrap="square" lIns="91440" tIns="45720" rIns="91440" bIns="45720" anchor="t">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rtl="0" fontAlgn="base">
              <a:spcBef>
                <a:spcPts val="0"/>
              </a:spcBef>
              <a:spcAft>
                <a:spcPts val="0"/>
              </a:spcAft>
            </a:pPr>
            <a:endParaRPr lang="en-US" sz="1800" b="1" i="1" dirty="0">
              <a:solidFill>
                <a:schemeClr val="accent3">
                  <a:lumMod val="50000"/>
                </a:schemeClr>
              </a:solidFill>
              <a:latin typeface="Avenir Next LT Pro Light" panose="020B0304020202020204" pitchFamily="34" charset="0"/>
            </a:endParaRPr>
          </a:p>
          <a:p>
            <a:pPr algn="ctr" fontAlgn="base"/>
            <a:r>
              <a:rPr lang="en-US" sz="1700" b="1" i="1" dirty="0">
                <a:solidFill>
                  <a:schemeClr val="bg1"/>
                </a:solidFill>
                <a:highlight>
                  <a:srgbClr val="ABC674"/>
                </a:highlight>
                <a:latin typeface="Avenir Next LT Pro Light"/>
              </a:rPr>
              <a:t>   Engineering Examples  </a:t>
            </a:r>
            <a:r>
              <a:rPr lang="en-US" sz="1700" b="1" i="1" dirty="0">
                <a:solidFill>
                  <a:schemeClr val="bg1"/>
                </a:solidFill>
                <a:highlight>
                  <a:srgbClr val="B5CD85"/>
                </a:highlight>
                <a:latin typeface="Avenir Next LT Pro Light"/>
              </a:rPr>
              <a:t>:    </a:t>
            </a:r>
            <a:endParaRPr lang="en-US" sz="1700" b="1" i="1" dirty="0">
              <a:solidFill>
                <a:schemeClr val="bg1"/>
              </a:solidFill>
              <a:highlight>
                <a:srgbClr val="B5CD85"/>
              </a:highlight>
              <a:latin typeface="Avenir Next LT Pro Light" panose="020B0304020202020204" pitchFamily="34" charset="0"/>
            </a:endParaRPr>
          </a:p>
          <a:p>
            <a:pPr algn="just" rtl="0" fontAlgn="base">
              <a:spcBef>
                <a:spcPts val="0"/>
              </a:spcBef>
              <a:spcAft>
                <a:spcPts val="0"/>
              </a:spcAft>
            </a:pPr>
            <a:r>
              <a:rPr lang="en-US" sz="1700" b="1" dirty="0">
                <a:latin typeface="Avenir Next LT Pro Light" panose="020B0304020202020204" pitchFamily="34" charset="0"/>
              </a:rPr>
              <a:t>- The where and how of bridges, something structural and civil engineering play major roles in</a:t>
            </a:r>
            <a:r>
              <a:rPr lang="en-US" sz="1700" dirty="0">
                <a:latin typeface="Avenir Next LT Pro Light" panose="020B0304020202020204" pitchFamily="34" charset="0"/>
              </a:rPr>
              <a:t>, can negatively impact non-white populations</a:t>
            </a:r>
            <a:r>
              <a:rPr lang="en-US" sz="1700" dirty="0">
                <a:solidFill>
                  <a:schemeClr val="tx1"/>
                </a:solidFill>
                <a:latin typeface="Avenir Next LT Pro Light" panose="020B0304020202020204" pitchFamily="34" charset="0"/>
              </a:rPr>
              <a:t>: “</a:t>
            </a:r>
            <a:r>
              <a:rPr lang="en-US" sz="1700" b="0" i="0" dirty="0">
                <a:solidFill>
                  <a:schemeClr val="tx1"/>
                </a:solidFill>
                <a:effectLst/>
                <a:latin typeface="Avenir Next LT Pro Light" panose="020B0304020202020204" pitchFamily="34" charset="0"/>
              </a:rPr>
              <a:t>entire neighborhoods, home to more racial minority groups, may have greatly reduced access to transportation and opportunity” (Dove). An increase in non-white engineers for the design and location of bridges could improve life for racially marginalized communities. </a:t>
            </a:r>
          </a:p>
          <a:p>
            <a:pPr algn="just" rtl="0" fontAlgn="base">
              <a:spcBef>
                <a:spcPts val="0"/>
              </a:spcBef>
              <a:spcAft>
                <a:spcPts val="0"/>
              </a:spcAft>
            </a:pPr>
            <a:br>
              <a:rPr lang="en-US" sz="1700" dirty="0">
                <a:effectLst/>
                <a:latin typeface="Avenir Next LT Pro Light" panose="020B0304020202020204" pitchFamily="34" charset="0"/>
              </a:rPr>
            </a:br>
            <a:r>
              <a:rPr lang="en-US" sz="1700" b="0" dirty="0">
                <a:effectLst/>
                <a:latin typeface="Avenir Next LT Pro Light" panose="020B0304020202020204" pitchFamily="34" charset="0"/>
              </a:rPr>
              <a:t>- </a:t>
            </a:r>
            <a:r>
              <a:rPr lang="en-US" sz="1700" b="0" i="0" u="none" strike="noStrike" dirty="0">
                <a:solidFill>
                  <a:srgbClr val="000000"/>
                </a:solidFill>
                <a:effectLst/>
                <a:latin typeface="Avenir Next LT Pro Light" panose="020B0304020202020204" pitchFamily="34" charset="0"/>
              </a:rPr>
              <a:t>Dr. Kelly J. Cross, a </a:t>
            </a:r>
            <a:r>
              <a:rPr lang="en-US" sz="1700" dirty="0">
                <a:latin typeface="Avenir Next LT Pro Light" panose="020B0304020202020204" pitchFamily="34" charset="0"/>
              </a:rPr>
              <a:t>Black</a:t>
            </a:r>
            <a:r>
              <a:rPr lang="en-US" sz="1700" b="0" i="0" u="none" strike="noStrike" dirty="0">
                <a:solidFill>
                  <a:srgbClr val="000000"/>
                </a:solidFill>
                <a:effectLst/>
                <a:latin typeface="Avenir Next LT Pro Light" panose="020B0304020202020204" pitchFamily="34" charset="0"/>
              </a:rPr>
              <a:t> Biomedical Engineering professor,  explains that the best way to combat the racism and isolation that leads to marginalized engineers being vulnerable in the workplace is </a:t>
            </a:r>
            <a:r>
              <a:rPr lang="en-US" sz="1700" b="1" i="0" u="none" strike="noStrike" dirty="0">
                <a:solidFill>
                  <a:srgbClr val="000000"/>
                </a:solidFill>
                <a:effectLst/>
                <a:latin typeface="Avenir Next LT Pro Light" panose="020B0304020202020204" pitchFamily="34" charset="0"/>
              </a:rPr>
              <a:t>by initiating anti-racist polices that focus on including race-based language and thought in the career </a:t>
            </a:r>
            <a:r>
              <a:rPr lang="en-US" sz="1700" dirty="0">
                <a:latin typeface="Avenir Next LT Pro Light" panose="020B0304020202020204" pitchFamily="34" charset="0"/>
              </a:rPr>
              <a:t>(Cross, 2020). </a:t>
            </a:r>
            <a:endParaRPr lang="en-US" sz="1700" b="0" i="0" u="none" strike="noStrike" dirty="0">
              <a:solidFill>
                <a:srgbClr val="000000"/>
              </a:solidFill>
              <a:effectLst/>
              <a:latin typeface="Avenir Next LT Pro Light" panose="020B0304020202020204" pitchFamily="34" charset="0"/>
            </a:endParaRPr>
          </a:p>
          <a:p>
            <a:pPr algn="ctr" fontAlgn="base"/>
            <a:r>
              <a:rPr lang="en-US" sz="1700" b="1" i="1" dirty="0">
                <a:solidFill>
                  <a:schemeClr val="bg1"/>
                </a:solidFill>
                <a:highlight>
                  <a:srgbClr val="ABC674"/>
                </a:highlight>
                <a:latin typeface="Avenir Next LT Pro Light"/>
              </a:rPr>
              <a:t>  Technology Examples  :</a:t>
            </a:r>
            <a:endParaRPr lang="en-US" sz="1700" b="1" i="1" u="none" strike="noStrike" dirty="0">
              <a:solidFill>
                <a:schemeClr val="bg1"/>
              </a:solidFill>
              <a:highlight>
                <a:srgbClr val="ABC674"/>
              </a:highlight>
              <a:latin typeface="Avenir Next LT Pro Light"/>
            </a:endParaRPr>
          </a:p>
          <a:p>
            <a:pPr algn="just" fontAlgn="base"/>
            <a:r>
              <a:rPr lang="en-US" sz="1700" b="0" dirty="0">
                <a:effectLst/>
                <a:latin typeface="Avenir Next LT Pro Light"/>
              </a:rPr>
              <a:t>- </a:t>
            </a:r>
            <a:r>
              <a:rPr lang="en-US" sz="1700" b="0" i="0" u="none" strike="noStrike" dirty="0">
                <a:solidFill>
                  <a:srgbClr val="000000"/>
                </a:solidFill>
                <a:effectLst/>
                <a:latin typeface="Avenir Next LT Pro Light"/>
              </a:rPr>
              <a:t>  Artificial Intelligence (AI) facial recognition had a </a:t>
            </a:r>
            <a:r>
              <a:rPr lang="en-US" sz="1700" b="1" i="0" u="none" strike="noStrike" dirty="0">
                <a:solidFill>
                  <a:srgbClr val="000000"/>
                </a:solidFill>
                <a:effectLst/>
                <a:latin typeface="Avenir Next LT Pro Light"/>
              </a:rPr>
              <a:t>34% error rate on  dark-skinned Black women.</a:t>
            </a:r>
            <a:r>
              <a:rPr lang="en-US" sz="1700" b="1" dirty="0">
                <a:latin typeface="Avenir Next LT Pro Light"/>
              </a:rPr>
              <a:t> </a:t>
            </a:r>
            <a:r>
              <a:rPr lang="en-US" sz="1700" i="0" u="none" strike="noStrike" dirty="0">
                <a:solidFill>
                  <a:srgbClr val="000000"/>
                </a:solidFill>
                <a:effectLst/>
                <a:latin typeface="Avenir Next LT Pro Light"/>
              </a:rPr>
              <a:t> </a:t>
            </a:r>
            <a:r>
              <a:rPr lang="en-US" sz="1700" dirty="0">
                <a:latin typeface="Avenir Next LT Pro Light"/>
              </a:rPr>
              <a:t>IBM, Microsoft, and Amazon all created and used biased AI software. While IBM and Microsoft apologized for the damage and recalled the tech, Amazon  denied any wrongdoing: a majority of law enforcement use Amazon’s system.  (Najibi, 2020).</a:t>
            </a:r>
            <a:endParaRPr lang="en-US" sz="1700" i="0" u="none" strike="noStrike" dirty="0">
              <a:solidFill>
                <a:srgbClr val="000000"/>
              </a:solidFill>
              <a:effectLst/>
              <a:latin typeface="Avenir Next LT Pro Light"/>
            </a:endParaRPr>
          </a:p>
          <a:p>
            <a:pPr algn="just" rtl="0" fontAlgn="base">
              <a:spcBef>
                <a:spcPts val="0"/>
              </a:spcBef>
              <a:spcAft>
                <a:spcPts val="0"/>
              </a:spcAft>
            </a:pPr>
            <a:endParaRPr lang="en-US" sz="1700" i="0" u="none" strike="noStrike" dirty="0">
              <a:solidFill>
                <a:srgbClr val="000000"/>
              </a:solidFill>
              <a:latin typeface="Avenir Next LT Pro Light" panose="020B0304020202020204" pitchFamily="34" charset="0"/>
            </a:endParaRPr>
          </a:p>
          <a:p>
            <a:pPr algn="just" rtl="0" fontAlgn="base">
              <a:spcBef>
                <a:spcPts val="0"/>
              </a:spcBef>
              <a:spcAft>
                <a:spcPts val="0"/>
              </a:spcAft>
            </a:pPr>
            <a:r>
              <a:rPr lang="en-US" sz="1700" dirty="0">
                <a:latin typeface="Avenir Next LT Pro Light"/>
              </a:rPr>
              <a:t>- In the medical field, technology designed to recommend care had…“bias in the algorithm [which] favored treatments for white patients over Black patients, even when the Black patients were sick</a:t>
            </a:r>
            <a:r>
              <a:rPr lang="en-US" sz="1700" dirty="0">
                <a:solidFill>
                  <a:schemeClr val="tx1"/>
                </a:solidFill>
                <a:latin typeface="Avenir Next LT Pro Light"/>
              </a:rPr>
              <a:t>er" </a:t>
            </a:r>
            <a:r>
              <a:rPr lang="en-US" sz="1700" b="0" i="0" dirty="0">
                <a:solidFill>
                  <a:schemeClr val="tx1"/>
                </a:solidFill>
                <a:effectLst/>
                <a:latin typeface="Avenir Next LT Pro Light"/>
              </a:rPr>
              <a:t>(Korte</a:t>
            </a:r>
            <a:r>
              <a:rPr lang="en-US" sz="1700" dirty="0">
                <a:solidFill>
                  <a:schemeClr val="tx1"/>
                </a:solidFill>
                <a:latin typeface="Avenir Next LT Pro Light"/>
              </a:rPr>
              <a:t>, 2020)</a:t>
            </a:r>
            <a:r>
              <a:rPr lang="en-US" sz="1700" b="0" i="0" dirty="0">
                <a:solidFill>
                  <a:schemeClr val="tx1"/>
                </a:solidFill>
                <a:effectLst/>
                <a:latin typeface="Avenir Next LT Pro Light"/>
              </a:rPr>
              <a:t>. The bias in the technology was manufactured by racist human beliefs about medicine.</a:t>
            </a:r>
            <a:endParaRPr lang="en-US" sz="1700" b="1" i="0" u="none" strike="noStrike" dirty="0">
              <a:solidFill>
                <a:schemeClr val="tx1"/>
              </a:solidFill>
              <a:latin typeface="Avenir Next LT Pro Light"/>
            </a:endParaRPr>
          </a:p>
        </p:txBody>
      </p:sp>
      <p:sp>
        <p:nvSpPr>
          <p:cNvPr id="39" name="Google Shape;37;p3">
            <a:extLst>
              <a:ext uri="{FF2B5EF4-FFF2-40B4-BE49-F238E27FC236}">
                <a16:creationId xmlns:a16="http://schemas.microsoft.com/office/drawing/2014/main" id="{28EBA73B-0090-FC5A-656F-DA2D29B8FC85}"/>
              </a:ext>
            </a:extLst>
          </p:cNvPr>
          <p:cNvSpPr txBox="1">
            <a:spLocks noGrp="1"/>
          </p:cNvSpPr>
          <p:nvPr/>
        </p:nvSpPr>
        <p:spPr>
          <a:xfrm>
            <a:off x="15214275" y="10897600"/>
            <a:ext cx="6506102" cy="4945313"/>
          </a:xfrm>
          <a:prstGeom prst="rect">
            <a:avLst/>
          </a:prstGeom>
          <a:noFill/>
          <a:ln>
            <a:noFill/>
          </a:ln>
        </p:spPr>
        <p:txBody>
          <a:bodyPr spcFirstLastPara="1" wrap="square" lIns="78350" tIns="39175" rIns="78350" bIns="39175" anchor="t" anchorCtr="0">
            <a:noAutofit/>
          </a:bodyPr>
          <a:lstStyle>
            <a:defPPr marR="0" lvl="0" algn="l" rtl="0">
              <a:lnSpc>
                <a:spcPct val="100000"/>
              </a:lnSpc>
              <a:spcBef>
                <a:spcPts val="0"/>
              </a:spcBef>
              <a:spcAft>
                <a:spcPts val="0"/>
              </a:spcAft>
            </a:defPPr>
            <a:lvl1pPr marL="457200" marR="0" lvl="0"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pPr marL="139700" indent="0" algn="just">
              <a:spcBef>
                <a:spcPts val="0"/>
              </a:spcBef>
              <a:buNone/>
            </a:pPr>
            <a:r>
              <a:rPr lang="en-US" sz="1700" b="0" i="0" u="none" strike="noStrike" dirty="0">
                <a:solidFill>
                  <a:srgbClr val="000000"/>
                </a:solidFill>
                <a:effectLst/>
                <a:latin typeface="Avenir Next LT Pro Light"/>
              </a:rPr>
              <a:t>Overall, the </a:t>
            </a:r>
            <a:r>
              <a:rPr lang="en-US" sz="1700" dirty="0">
                <a:solidFill>
                  <a:srgbClr val="000000"/>
                </a:solidFill>
                <a:latin typeface="Avenir Next LT Pro Light"/>
              </a:rPr>
              <a:t>systemic racism within American education, particularly the </a:t>
            </a:r>
            <a:r>
              <a:rPr lang="en-US" sz="1700" b="0" i="0" u="none" strike="noStrike" dirty="0">
                <a:solidFill>
                  <a:srgbClr val="000000"/>
                </a:solidFill>
                <a:effectLst/>
                <a:latin typeface="Avenir Next LT Pro Light"/>
              </a:rPr>
              <a:t>lack of resources available to students of color, </a:t>
            </a:r>
            <a:r>
              <a:rPr lang="en-US" sz="1700" dirty="0">
                <a:solidFill>
                  <a:srgbClr val="000000"/>
                </a:solidFill>
                <a:latin typeface="Avenir Next LT Pro Light"/>
              </a:rPr>
              <a:t>has hindered diversity in the </a:t>
            </a:r>
            <a:r>
              <a:rPr lang="en-US" sz="1700" b="0" i="0" u="none" strike="noStrike" dirty="0">
                <a:solidFill>
                  <a:srgbClr val="000000"/>
                </a:solidFill>
                <a:effectLst/>
                <a:latin typeface="Avenir Next LT Pro Light"/>
              </a:rPr>
              <a:t>fields of technology and engineering. This has led to major issues in the tools created, such as AI, and within the social environments of careers and classrooms.</a:t>
            </a:r>
            <a:r>
              <a:rPr lang="en-US" sz="1700" dirty="0">
                <a:solidFill>
                  <a:srgbClr val="000000"/>
                </a:solidFill>
                <a:latin typeface="Avenir Next LT Pro Light"/>
              </a:rPr>
              <a:t> </a:t>
            </a:r>
            <a:r>
              <a:rPr lang="en-US" sz="1700" b="1" i="0" u="none" strike="noStrike" dirty="0">
                <a:solidFill>
                  <a:srgbClr val="000000"/>
                </a:solidFill>
                <a:effectLst/>
                <a:latin typeface="Avenir Next LT Pro Light"/>
              </a:rPr>
              <a:t>It</a:t>
            </a:r>
            <a:r>
              <a:rPr lang="en-US" sz="1700" b="1" dirty="0">
                <a:solidFill>
                  <a:srgbClr val="000000"/>
                </a:solidFill>
                <a:latin typeface="Avenir Next LT Pro Light"/>
              </a:rPr>
              <a:t> has</a:t>
            </a:r>
            <a:r>
              <a:rPr lang="en-US" sz="1700" b="1" i="0" u="none" strike="noStrike" dirty="0">
                <a:solidFill>
                  <a:srgbClr val="000000"/>
                </a:solidFill>
                <a:effectLst/>
                <a:latin typeface="Avenir Next LT Pro Light"/>
              </a:rPr>
              <a:t> been </a:t>
            </a:r>
            <a:r>
              <a:rPr lang="en-US" sz="1700" b="1" dirty="0">
                <a:solidFill>
                  <a:srgbClr val="000000"/>
                </a:solidFill>
                <a:latin typeface="Avenir Next LT Pro Light"/>
              </a:rPr>
              <a:t>shown that</a:t>
            </a:r>
            <a:r>
              <a:rPr lang="en-US" sz="1700" b="1" i="0" u="none" strike="noStrike" dirty="0">
                <a:solidFill>
                  <a:srgbClr val="000000"/>
                </a:solidFill>
                <a:effectLst/>
                <a:latin typeface="Avenir Next LT Pro Light"/>
              </a:rPr>
              <a:t> racism prevents </a:t>
            </a:r>
            <a:r>
              <a:rPr lang="en-US" sz="1700" b="1" dirty="0">
                <a:solidFill>
                  <a:srgbClr val="000000"/>
                </a:solidFill>
                <a:latin typeface="Avenir Next LT Pro Light"/>
              </a:rPr>
              <a:t>marginalized</a:t>
            </a:r>
            <a:r>
              <a:rPr lang="en-US" sz="1700" b="1" i="0" u="none" strike="noStrike" dirty="0">
                <a:solidFill>
                  <a:srgbClr val="000000"/>
                </a:solidFill>
                <a:effectLst/>
                <a:latin typeface="Avenir Next LT Pro Light"/>
              </a:rPr>
              <a:t> students from the educational needs that can propel them into STEM. </a:t>
            </a:r>
            <a:r>
              <a:rPr lang="en-US" sz="1700" b="0" i="0" u="none" strike="noStrike">
                <a:solidFill>
                  <a:srgbClr val="000000"/>
                </a:solidFill>
                <a:effectLst/>
                <a:latin typeface="Avenir Next LT Pro Light"/>
              </a:rPr>
              <a:t>Even when racially </a:t>
            </a:r>
            <a:r>
              <a:rPr lang="en-US" sz="1700">
                <a:solidFill>
                  <a:srgbClr val="000000"/>
                </a:solidFill>
                <a:latin typeface="Avenir Next LT Pro Light"/>
              </a:rPr>
              <a:t>marginalized</a:t>
            </a:r>
            <a:r>
              <a:rPr lang="en-US" sz="1700" b="0" i="0" u="none" strike="noStrike">
                <a:solidFill>
                  <a:srgbClr val="000000"/>
                </a:solidFill>
                <a:effectLst/>
                <a:latin typeface="Avenir Next LT Pro Light"/>
              </a:rPr>
              <a:t> </a:t>
            </a:r>
            <a:r>
              <a:rPr lang="en-US" sz="1700" b="0" i="0" u="none" strike="noStrike" dirty="0">
                <a:solidFill>
                  <a:srgbClr val="000000"/>
                </a:solidFill>
                <a:effectLst/>
                <a:latin typeface="Avenir Next LT Pro Light"/>
              </a:rPr>
              <a:t>peoples find careers in these fields, roadblocks are frequently in their way.  </a:t>
            </a:r>
            <a:endParaRPr lang="en-US" sz="1700" b="0" dirty="0">
              <a:effectLst/>
              <a:latin typeface="Avenir Next LT Pro Light"/>
            </a:endParaRPr>
          </a:p>
          <a:p>
            <a:pPr marL="139700" indent="0" algn="just" rtl="0">
              <a:spcBef>
                <a:spcPts val="0"/>
              </a:spcBef>
              <a:spcAft>
                <a:spcPts val="0"/>
              </a:spcAft>
              <a:buNone/>
            </a:pPr>
            <a:br>
              <a:rPr lang="en-US" sz="1700" b="0" dirty="0">
                <a:effectLst/>
                <a:latin typeface="Avenir Next LT Pro Light" panose="020B0304020202020204" pitchFamily="34" charset="0"/>
              </a:rPr>
            </a:br>
            <a:r>
              <a:rPr lang="en-US" sz="1700" b="0" i="0" u="none" strike="noStrike" dirty="0">
                <a:solidFill>
                  <a:srgbClr val="000000"/>
                </a:solidFill>
                <a:effectLst/>
                <a:latin typeface="Avenir Next LT Pro Light"/>
              </a:rPr>
              <a:t>To combat this, proper educational funding and resources, a solid STEM based curriculum in racially marginalized </a:t>
            </a:r>
            <a:r>
              <a:rPr lang="en-US" sz="1700" b="0" i="0" u="none" strike="noStrike">
                <a:solidFill>
                  <a:srgbClr val="000000"/>
                </a:solidFill>
                <a:effectLst/>
                <a:latin typeface="Avenir Next LT Pro Light"/>
              </a:rPr>
              <a:t>communities</a:t>
            </a:r>
            <a:r>
              <a:rPr lang="en-US" sz="1700">
                <a:solidFill>
                  <a:srgbClr val="000000"/>
                </a:solidFill>
                <a:latin typeface="Avenir Next LT Pro Light"/>
              </a:rPr>
              <a:t>,</a:t>
            </a:r>
            <a:r>
              <a:rPr lang="en-US" sz="1700" b="0" i="0" u="none" strike="noStrike">
                <a:solidFill>
                  <a:srgbClr val="000000"/>
                </a:solidFill>
                <a:effectLst/>
                <a:latin typeface="Avenir Next LT Pro Light"/>
              </a:rPr>
              <a:t> and courses that actively teach anti-racism to </a:t>
            </a:r>
            <a:r>
              <a:rPr lang="en-US" sz="1700" b="0" i="0" u="none" strike="noStrike" dirty="0">
                <a:solidFill>
                  <a:srgbClr val="000000"/>
                </a:solidFill>
                <a:effectLst/>
                <a:latin typeface="Avenir Next LT Pro Light"/>
              </a:rPr>
              <a:t>those in positions of power should be implemented. </a:t>
            </a:r>
            <a:r>
              <a:rPr lang="en-US" sz="1700" dirty="0">
                <a:solidFill>
                  <a:srgbClr val="000000"/>
                </a:solidFill>
                <a:latin typeface="Avenir Next LT Pro Light"/>
              </a:rPr>
              <a:t>T</a:t>
            </a:r>
            <a:r>
              <a:rPr lang="en-US" sz="1700" b="0" i="0" u="none" strike="noStrike" dirty="0">
                <a:solidFill>
                  <a:srgbClr val="000000"/>
                </a:solidFill>
                <a:effectLst/>
                <a:latin typeface="Avenir Next LT Pro Light"/>
              </a:rPr>
              <a:t>hrough these initiatives, the bias within technology and engineering will be lessened. These fields aid everyone in their lives, and thus, everyone is entitled to equality, diversity, and representation within them.</a:t>
            </a:r>
          </a:p>
          <a:p>
            <a:pPr marL="139700" indent="0" algn="just" rtl="0">
              <a:spcBef>
                <a:spcPts val="0"/>
              </a:spcBef>
              <a:spcAft>
                <a:spcPts val="0"/>
              </a:spcAft>
              <a:buNone/>
            </a:pPr>
            <a:r>
              <a:rPr lang="en-US" sz="1700" b="0" i="0" u="none" strike="noStrike" dirty="0">
                <a:solidFill>
                  <a:srgbClr val="000000"/>
                </a:solidFill>
                <a:effectLst/>
                <a:latin typeface="Avenir Next LT Pro Light" panose="020B0304020202020204" pitchFamily="34" charset="0"/>
              </a:rPr>
              <a:t> </a:t>
            </a:r>
          </a:p>
        </p:txBody>
      </p:sp>
      <p:pic>
        <p:nvPicPr>
          <p:cNvPr id="2" name="Picture 2" descr="A qr code with a few black squares&#10;&#10;Description automatically generated">
            <a:extLst>
              <a:ext uri="{FF2B5EF4-FFF2-40B4-BE49-F238E27FC236}">
                <a16:creationId xmlns:a16="http://schemas.microsoft.com/office/drawing/2014/main" id="{162F3B7B-9C89-D647-96C0-8709FE0EAD37}"/>
              </a:ext>
            </a:extLst>
          </p:cNvPr>
          <p:cNvPicPr>
            <a:picLocks noChangeAspect="1"/>
          </p:cNvPicPr>
          <p:nvPr/>
        </p:nvPicPr>
        <p:blipFill>
          <a:blip r:embed="rId7"/>
          <a:stretch>
            <a:fillRect/>
          </a:stretch>
        </p:blipFill>
        <p:spPr>
          <a:xfrm>
            <a:off x="20092736" y="409074"/>
            <a:ext cx="1443790" cy="1467853"/>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5716</TotalTime>
  <Words>1277</Words>
  <Application>Microsoft Office PowerPoint</Application>
  <PresentationFormat>Custom</PresentationFormat>
  <Paragraphs>57</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The Effects of Systemic Racism in Education on Technology and Engineering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dc:title>
  <cp:lastModifiedBy>Alina M. A</cp:lastModifiedBy>
  <cp:revision>115</cp:revision>
  <dcterms:modified xsi:type="dcterms:W3CDTF">2023-07-27T19:52:37Z</dcterms:modified>
</cp:coreProperties>
</file>