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3A17"/>
    <a:srgbClr val="6E1E1B"/>
    <a:srgbClr val="A6FF00"/>
    <a:srgbClr val="E6C929"/>
    <a:srgbClr val="77AB16"/>
    <a:srgbClr val="CDFF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67B6E0-93AE-46FE-9BD9-9DAAF6DB2C69}" v="257" dt="2023-07-20T19:25:46.056"/>
    <p1510:client id="{0AAEE326-D001-434E-A177-4E7F86C1E6B1}" v="356" dt="2023-07-20T19:03:10.827"/>
    <p1510:client id="{1BC710A9-885F-437B-B72B-AC7ED1F36CB2}" v="6" dt="2023-07-19T19:09:34.429"/>
    <p1510:client id="{2AD614BB-B5E8-48A9-9CF3-BB6B820A927D}" v="15" dt="2023-07-28T00:16:59.862"/>
    <p1510:client id="{37CB0818-76D5-400E-AD71-383B41B3F3E0}" v="49" dt="2023-07-20T18:13:48.890"/>
    <p1510:client id="{5B6E59D6-195C-403E-91BE-923A9C314E5C}" v="126" dt="2023-07-14T17:27:32.581"/>
    <p1510:client id="{7A1A3F82-D399-4CFF-B118-38E5D240FA14}" v="5" dt="2023-07-20T19:04:54.400"/>
    <p1510:client id="{826348B4-4117-41C7-82FC-45A3F651AE7E}" v="99" dt="2023-07-20T18:10:49.950"/>
    <p1510:client id="{851380A4-2B06-4E9D-9614-A242EB8E53E6}" v="4126" dt="2023-07-26T20:24:52.739"/>
    <p1510:client id="{870E26F1-D688-4AB4-A349-4A5AB65ACC35}" v="2827" dt="2023-07-27T18:13:52.218"/>
    <p1510:client id="{90204A24-70BD-42C0-BF4F-88D9B10E724E}" v="551" dt="2023-07-24T15:34:34.768"/>
    <p1510:client id="{BB90CAEE-9AE4-43DD-8E09-B510F60ADC27}" v="2" dt="2023-07-19T19:19:59.065"/>
    <p1510:client id="{D98E3B26-75D2-4E63-A7DB-D14C1FD2DCD3}" v="18" dt="2023-07-20T19:06:29.200"/>
    <p1510:client id="{E418365D-48A1-4069-8B72-15C7A9E705DB}" v="12" dt="2023-07-27T19:53:49.065"/>
    <p1510:client id="{F065413A-88C8-4D72-9672-23BB2BC69F68}" v="43" dt="2023-07-20T13:25:12.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e Novio" clId="Web-{2AD614BB-B5E8-48A9-9CF3-BB6B820A927D}"/>
    <pc:docChg chg="modSld">
      <pc:chgData name="Amelie Novio" userId="" providerId="" clId="Web-{2AD614BB-B5E8-48A9-9CF3-BB6B820A927D}" dt="2023-07-28T00:16:59.862" v="12" actId="1076"/>
      <pc:docMkLst>
        <pc:docMk/>
      </pc:docMkLst>
      <pc:sldChg chg="modSp">
        <pc:chgData name="Amelie Novio" userId="" providerId="" clId="Web-{2AD614BB-B5E8-48A9-9CF3-BB6B820A927D}" dt="2023-07-28T00:16:59.862" v="12" actId="1076"/>
        <pc:sldMkLst>
          <pc:docMk/>
          <pc:sldMk cId="0" sldId="256"/>
        </pc:sldMkLst>
        <pc:spChg chg="mod">
          <ac:chgData name="Amelie Novio" userId="" providerId="" clId="Web-{2AD614BB-B5E8-48A9-9CF3-BB6B820A927D}" dt="2023-07-28T00:15:57.830" v="8" actId="14100"/>
          <ac:spMkLst>
            <pc:docMk/>
            <pc:sldMk cId="0" sldId="256"/>
            <ac:spMk id="5" creationId="{724E6CCA-4076-66E7-A964-C5DD3DA4C377}"/>
          </ac:spMkLst>
        </pc:spChg>
        <pc:spChg chg="mod">
          <ac:chgData name="Amelie Novio" userId="" providerId="" clId="Web-{2AD614BB-B5E8-48A9-9CF3-BB6B820A927D}" dt="2023-07-28T00:14:41.515" v="1" actId="14100"/>
          <ac:spMkLst>
            <pc:docMk/>
            <pc:sldMk cId="0" sldId="256"/>
            <ac:spMk id="31" creationId="{00000000-0000-0000-0000-000000000000}"/>
          </ac:spMkLst>
        </pc:spChg>
        <pc:spChg chg="mod">
          <ac:chgData name="Amelie Novio" userId="" providerId="" clId="Web-{2AD614BB-B5E8-48A9-9CF3-BB6B820A927D}" dt="2023-07-28T00:15:21.548" v="6" actId="20577"/>
          <ac:spMkLst>
            <pc:docMk/>
            <pc:sldMk cId="0" sldId="256"/>
            <ac:spMk id="38" creationId="{00000000-0000-0000-0000-000000000000}"/>
          </ac:spMkLst>
        </pc:spChg>
        <pc:spChg chg="mod">
          <ac:chgData name="Amelie Novio" userId="" providerId="" clId="Web-{2AD614BB-B5E8-48A9-9CF3-BB6B820A927D}" dt="2023-07-28T00:15:33.282" v="7" actId="20577"/>
          <ac:spMkLst>
            <pc:docMk/>
            <pc:sldMk cId="0" sldId="256"/>
            <ac:spMk id="40" creationId="{00000000-0000-0000-0000-000000000000}"/>
          </ac:spMkLst>
        </pc:spChg>
        <pc:spChg chg="mod">
          <ac:chgData name="Amelie Novio" userId="" providerId="" clId="Web-{2AD614BB-B5E8-48A9-9CF3-BB6B820A927D}" dt="2023-07-28T00:16:35.049" v="9" actId="20577"/>
          <ac:spMkLst>
            <pc:docMk/>
            <pc:sldMk cId="0" sldId="256"/>
            <ac:spMk id="41" creationId="{00000000-0000-0000-0000-000000000000}"/>
          </ac:spMkLst>
        </pc:spChg>
        <pc:spChg chg="mod">
          <ac:chgData name="Amelie Novio" userId="" providerId="" clId="Web-{2AD614BB-B5E8-48A9-9CF3-BB6B820A927D}" dt="2023-07-28T00:16:49.003" v="11" actId="20577"/>
          <ac:spMkLst>
            <pc:docMk/>
            <pc:sldMk cId="0" sldId="256"/>
            <ac:spMk id="43" creationId="{00000000-0000-0000-0000-000000000000}"/>
          </ac:spMkLst>
        </pc:spChg>
        <pc:picChg chg="mod">
          <ac:chgData name="Amelie Novio" userId="" providerId="" clId="Web-{2AD614BB-B5E8-48A9-9CF3-BB6B820A927D}" dt="2023-07-28T00:16:59.862" v="12" actId="1076"/>
          <ac:picMkLst>
            <pc:docMk/>
            <pc:sldMk cId="0" sldId="256"/>
            <ac:picMk id="3" creationId="{CE4B201E-EADE-9C6F-36D3-438F808AE642}"/>
          </ac:picMkLst>
        </pc:picChg>
      </pc:sldChg>
    </pc:docChg>
  </pc:docChgLst>
  <pc:docChgLst>
    <pc:chgData name="Amelie Novio" clId="Web-{E418365D-48A1-4069-8B72-15C7A9E705DB}"/>
    <pc:docChg chg="modSld">
      <pc:chgData name="Amelie Novio" userId="" providerId="" clId="Web-{E418365D-48A1-4069-8B72-15C7A9E705DB}" dt="2023-07-27T19:53:49.065" v="10" actId="1076"/>
      <pc:docMkLst>
        <pc:docMk/>
      </pc:docMkLst>
      <pc:sldChg chg="addSp modSp">
        <pc:chgData name="Amelie Novio" userId="" providerId="" clId="Web-{E418365D-48A1-4069-8B72-15C7A9E705DB}" dt="2023-07-27T19:53:49.065" v="10" actId="1076"/>
        <pc:sldMkLst>
          <pc:docMk/>
          <pc:sldMk cId="0" sldId="256"/>
        </pc:sldMkLst>
        <pc:picChg chg="add mod">
          <ac:chgData name="Amelie Novio" userId="" providerId="" clId="Web-{E418365D-48A1-4069-8B72-15C7A9E705DB}" dt="2023-07-27T19:53:49.065" v="10" actId="1076"/>
          <ac:picMkLst>
            <pc:docMk/>
            <pc:sldMk cId="0" sldId="256"/>
            <ac:picMk id="4" creationId="{307B2875-EA16-6BA6-94B7-3755E2D5122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304800"/>
            <a:ext cx="21224746" cy="1579724"/>
          </a:xfrm>
          <a:prstGeom prst="rect">
            <a:avLst/>
          </a:prstGeom>
          <a:solidFill>
            <a:srgbClr val="D43A17"/>
          </a:solidFill>
          <a:ln w="9525" cap="flat" cmpd="sng">
            <a:solidFill>
              <a:srgbClr val="C00000"/>
            </a:solidFill>
            <a:prstDash val="solid"/>
            <a:round/>
            <a:headEnd type="none" w="sm" len="sm"/>
            <a:tailEnd type="none" w="sm" len="sm"/>
          </a:ln>
        </p:spPr>
        <p:txBody>
          <a:bodyPr spcFirstLastPara="1" wrap="square" lIns="78350" tIns="39175" rIns="78350" bIns="39175" anchor="ctr" anchorCtr="1">
            <a:noAutofit/>
          </a:bodyPr>
          <a:lstStyle/>
          <a:p>
            <a:r>
              <a:rPr lang="en-US" dirty="0">
                <a:solidFill>
                  <a:schemeClr val="bg1"/>
                </a:solidFill>
              </a:rPr>
              <a:t>~The Effects and Disparities of Socio Economic Status in Mental Health~</a:t>
            </a:r>
            <a:br>
              <a:rPr lang="en-US" dirty="0"/>
            </a:br>
            <a:r>
              <a:rPr lang="en-US" dirty="0">
                <a:solidFill>
                  <a:schemeClr val="bg1"/>
                </a:solidFill>
              </a:rPr>
              <a:t>Ailani Alvarez Alcantara</a:t>
            </a:r>
            <a:br>
              <a:rPr lang="en-US" dirty="0">
                <a:solidFill>
                  <a:schemeClr val="bg1"/>
                </a:solidFill>
              </a:rPr>
            </a:br>
            <a:r>
              <a:rPr lang="en-US" dirty="0">
                <a:solidFill>
                  <a:schemeClr val="bg1"/>
                </a:solidFill>
              </a:rPr>
              <a:t>Durham School of the Arts</a:t>
            </a:r>
            <a:endParaRPr lang="en-US" sz="3100" b="1" i="0" u="none" strike="noStrike" cap="none" dirty="0">
              <a:solidFill>
                <a:schemeClr val="bg1"/>
              </a:solidFill>
              <a:latin typeface="Arial"/>
              <a:ea typeface="Arial"/>
              <a:cs typeface="Arial"/>
            </a:endParaRPr>
          </a:p>
        </p:txBody>
      </p:sp>
      <p:sp>
        <p:nvSpPr>
          <p:cNvPr id="30" name="Google Shape;30;p3"/>
          <p:cNvSpPr txBox="1">
            <a:spLocks noGrp="1"/>
          </p:cNvSpPr>
          <p:nvPr>
            <p:ph type="body" idx="1"/>
          </p:nvPr>
        </p:nvSpPr>
        <p:spPr>
          <a:xfrm>
            <a:off x="300005" y="2133600"/>
            <a:ext cx="6792685" cy="533400"/>
          </a:xfrm>
          <a:prstGeom prst="rect">
            <a:avLst/>
          </a:prstGeom>
          <a:solidFill>
            <a:srgbClr val="D43A17"/>
          </a:solidFill>
          <a:ln w="9525" cap="flat" cmpd="sng">
            <a:solidFill>
              <a:srgbClr val="C00000"/>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Introduction</a:t>
            </a:r>
            <a:endParaRPr sz="3000" b="1" i="0" u="none" strike="noStrike" cap="none" dirty="0" err="1">
              <a:solidFill>
                <a:schemeClr val="lt1"/>
              </a:solidFill>
              <a:latin typeface="Arial"/>
              <a:ea typeface="Arial"/>
              <a:cs typeface="Arial"/>
              <a:sym typeface="Arial"/>
            </a:endParaRPr>
          </a:p>
        </p:txBody>
      </p:sp>
      <p:sp>
        <p:nvSpPr>
          <p:cNvPr id="31" name="Google Shape;31;p3"/>
          <p:cNvSpPr txBox="1">
            <a:spLocks noGrp="1"/>
          </p:cNvSpPr>
          <p:nvPr>
            <p:ph type="body" idx="2"/>
          </p:nvPr>
        </p:nvSpPr>
        <p:spPr>
          <a:xfrm>
            <a:off x="307555" y="2803603"/>
            <a:ext cx="6793364" cy="5602656"/>
          </a:xfrm>
          <a:prstGeom prst="rect">
            <a:avLst/>
          </a:prstGeom>
          <a:noFill/>
          <a:ln>
            <a:noFill/>
          </a:ln>
        </p:spPr>
        <p:txBody>
          <a:bodyPr spcFirstLastPara="1" wrap="square" lIns="78350" tIns="39175" rIns="78350" bIns="39175" anchor="t" anchorCtr="0">
            <a:noAutofit/>
          </a:bodyPr>
          <a:lstStyle/>
          <a:p>
            <a:pPr marL="0">
              <a:spcBef>
                <a:spcPts val="1200"/>
              </a:spcBef>
            </a:pPr>
            <a:r>
              <a:rPr lang="en-US" sz="1800" b="1" dirty="0">
                <a:solidFill>
                  <a:schemeClr val="tx1"/>
                </a:solidFill>
              </a:rPr>
              <a:t>Socio-Economic status is your position in both social and economic factors in society, such as education, income, and occupation(Google). </a:t>
            </a:r>
            <a:r>
              <a:rPr lang="en-US" sz="1800" dirty="0">
                <a:solidFill>
                  <a:schemeClr val="tx1"/>
                </a:solidFill>
              </a:rPr>
              <a:t>In society, your status is determined by these factors and put into different levels, high, medium, and low, however the different levels of status can also affect your mentality and the way it is treated. </a:t>
            </a:r>
            <a:endParaRPr lang="en-US" sz="1800">
              <a:solidFill>
                <a:schemeClr val="tx1"/>
              </a:solidFill>
            </a:endParaRPr>
          </a:p>
          <a:p>
            <a:pPr marL="0">
              <a:spcBef>
                <a:spcPts val="1200"/>
              </a:spcBef>
            </a:pPr>
            <a:r>
              <a:rPr lang="en-US" sz="1800" b="1" dirty="0">
                <a:solidFill>
                  <a:schemeClr val="tx1"/>
                </a:solidFill>
              </a:rPr>
              <a:t>Research Question</a:t>
            </a:r>
            <a:r>
              <a:rPr lang="en-US" sz="1800" dirty="0">
                <a:solidFill>
                  <a:schemeClr val="tx1"/>
                </a:solidFill>
              </a:rPr>
              <a:t>-How does socio-economic status affect Mental Health in the United States? </a:t>
            </a:r>
            <a:endParaRPr lang="en-US" sz="1800">
              <a:solidFill>
                <a:schemeClr val="tx1"/>
              </a:solidFill>
            </a:endParaRPr>
          </a:p>
          <a:p>
            <a:pPr marL="0">
              <a:spcBef>
                <a:spcPts val="1200"/>
              </a:spcBef>
            </a:pPr>
            <a:r>
              <a:rPr lang="en-US" sz="1800" b="1" dirty="0">
                <a:solidFill>
                  <a:schemeClr val="tx1"/>
                </a:solidFill>
              </a:rPr>
              <a:t>Thesis Statement</a:t>
            </a:r>
            <a:r>
              <a:rPr lang="en-US" sz="1800" dirty="0">
                <a:solidFill>
                  <a:schemeClr val="tx1"/>
                </a:solidFill>
              </a:rPr>
              <a:t>- Socio-economic status affects Mental Health in the United States by causing people with a lower socio economic status to undergo financial stress, as well as lack of access to proper health care and education compared to people with a higher socio economic status. </a:t>
            </a:r>
            <a:endParaRPr lang="en-US" sz="1800">
              <a:solidFill>
                <a:schemeClr val="tx1"/>
              </a:solidFill>
            </a:endParaRPr>
          </a:p>
          <a:p>
            <a:pPr marL="0">
              <a:spcBef>
                <a:spcPts val="1200"/>
              </a:spcBef>
            </a:pPr>
            <a:r>
              <a:rPr lang="en-US" sz="1800" b="1" dirty="0">
                <a:solidFill>
                  <a:schemeClr val="tx1"/>
                </a:solidFill>
              </a:rPr>
              <a:t>Methodology</a:t>
            </a:r>
            <a:r>
              <a:rPr lang="en-US" sz="1800" dirty="0">
                <a:solidFill>
                  <a:schemeClr val="tx1"/>
                </a:solidFill>
              </a:rPr>
              <a:t>- I conducted my research on families of low-income and how their health is affected. I found secondary sources from the Duke Library website, JSTOR.org and Google Scholar I read articles that were between the years 1990 to 2021, my research incorporated both qualitative and quantitative data. I looked into what socio-economic status is and how it affects mental health. It was difficult to find the right sources to correlate with the topic.</a:t>
            </a:r>
            <a:endParaRPr lang="en-US" sz="1800">
              <a:solidFill>
                <a:schemeClr val="tx1"/>
              </a:solidFill>
            </a:endParaRPr>
          </a:p>
        </p:txBody>
      </p:sp>
      <p:sp>
        <p:nvSpPr>
          <p:cNvPr id="32" name="Google Shape;32;p3"/>
          <p:cNvSpPr txBox="1">
            <a:spLocks noGrp="1"/>
          </p:cNvSpPr>
          <p:nvPr>
            <p:ph type="body" idx="3"/>
          </p:nvPr>
        </p:nvSpPr>
        <p:spPr>
          <a:xfrm>
            <a:off x="122433" y="8826804"/>
            <a:ext cx="6792600" cy="533400"/>
          </a:xfrm>
          <a:prstGeom prst="rect">
            <a:avLst/>
          </a:prstGeom>
          <a:solidFill>
            <a:srgbClr val="D43A17"/>
          </a:solidFill>
          <a:ln w="9525" cap="flat" cmpd="sng">
            <a:solidFill>
              <a:srgbClr val="C00000"/>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3000" dirty="0"/>
              <a:t>Background</a:t>
            </a:r>
            <a:endParaRPr lang="en-US" sz="3000" b="1" i="0" u="none" strike="noStrike" cap="none" dirty="0">
              <a:solidFill>
                <a:schemeClr val="lt1"/>
              </a:solidFill>
              <a:latin typeface="Arial"/>
              <a:ea typeface="Arial"/>
              <a:cs typeface="Arial"/>
            </a:endParaRPr>
          </a:p>
        </p:txBody>
      </p:sp>
      <p:sp>
        <p:nvSpPr>
          <p:cNvPr id="36" name="Google Shape;36;p3"/>
          <p:cNvSpPr txBox="1">
            <a:spLocks noGrp="1"/>
          </p:cNvSpPr>
          <p:nvPr>
            <p:ph type="body" idx="7"/>
          </p:nvPr>
        </p:nvSpPr>
        <p:spPr>
          <a:xfrm>
            <a:off x="7576458" y="2133600"/>
            <a:ext cx="6792685" cy="533400"/>
          </a:xfrm>
          <a:prstGeom prst="rect">
            <a:avLst/>
          </a:prstGeom>
          <a:solidFill>
            <a:srgbClr val="D43A17"/>
          </a:solidFill>
          <a:ln w="9525" cap="flat" cmpd="sng">
            <a:solidFill>
              <a:srgbClr val="C00000"/>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Data and Statistics</a:t>
            </a:r>
            <a:endParaRPr sz="3000" b="1" i="0" u="none" strike="noStrike" cap="none" dirty="0">
              <a:solidFill>
                <a:schemeClr val="lt1"/>
              </a:solidFill>
              <a:latin typeface="Arial"/>
              <a:ea typeface="Arial"/>
              <a:cs typeface="Arial"/>
              <a:sym typeface="Arial"/>
            </a:endParaRPr>
          </a:p>
        </p:txBody>
      </p:sp>
      <p:sp>
        <p:nvSpPr>
          <p:cNvPr id="37" name="Google Shape;37;p3"/>
          <p:cNvSpPr txBox="1">
            <a:spLocks noGrp="1"/>
          </p:cNvSpPr>
          <p:nvPr>
            <p:ph type="body" idx="8"/>
          </p:nvPr>
        </p:nvSpPr>
        <p:spPr>
          <a:xfrm>
            <a:off x="14587220" y="10525182"/>
            <a:ext cx="7019570" cy="5605049"/>
          </a:xfrm>
          <a:prstGeom prst="rect">
            <a:avLst/>
          </a:prstGeom>
          <a:noFill/>
          <a:ln>
            <a:noFill/>
          </a:ln>
        </p:spPr>
        <p:txBody>
          <a:bodyPr spcFirstLastPara="1" wrap="square" lIns="78350" tIns="39175" rIns="78350" bIns="39175" anchor="t" anchorCtr="0">
            <a:noAutofit/>
          </a:bodyPr>
          <a:lstStyle/>
          <a:p>
            <a:pPr>
              <a:buNone/>
            </a:pPr>
            <a:br>
              <a:rPr lang="en-US" dirty="0"/>
            </a:br>
            <a:r>
              <a:rPr lang="en-US" sz="2800" dirty="0">
                <a:cs typeface="Arial"/>
              </a:rPr>
              <a:t>In conclusion, Socio-economic status greatly impacts mental health in the United States based on an individual's status level. In the U.S, families with a low SES struggle to provide education and health care for their children and themselves. As they struggle with health expenses and lack of accessibility, their mental health deteriorates. As a result, they can develop mental illnesses and face difficulty obtaining proper mental health care due to the expensive costs and their low status.</a:t>
            </a:r>
            <a:r>
              <a:rPr lang="en-US" sz="2000" dirty="0">
                <a:cs typeface="Arial"/>
              </a:rPr>
              <a:t> </a:t>
            </a:r>
            <a:endParaRPr lang="en-US" sz="2000"/>
          </a:p>
          <a:p>
            <a:pPr marL="654685" indent="-565785">
              <a:spcBef>
                <a:spcPts val="0"/>
              </a:spcBef>
              <a:buNone/>
            </a:pPr>
            <a:br>
              <a:rPr lang="en-US" dirty="0"/>
            </a:br>
            <a:endParaRPr lang="en-US" sz="1800"/>
          </a:p>
        </p:txBody>
      </p:sp>
      <p:sp>
        <p:nvSpPr>
          <p:cNvPr id="38" name="Google Shape;38;p3"/>
          <p:cNvSpPr txBox="1">
            <a:spLocks noGrp="1"/>
          </p:cNvSpPr>
          <p:nvPr>
            <p:ph type="body" idx="9"/>
          </p:nvPr>
        </p:nvSpPr>
        <p:spPr>
          <a:xfrm>
            <a:off x="14804572" y="2133600"/>
            <a:ext cx="6792685" cy="533400"/>
          </a:xfrm>
          <a:prstGeom prst="rect">
            <a:avLst/>
          </a:prstGeom>
          <a:solidFill>
            <a:srgbClr val="D43A17"/>
          </a:solidFill>
          <a:ln w="9525" cap="flat" cmpd="sng">
            <a:solidFill>
              <a:srgbClr val="C00000"/>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t>Results</a:t>
            </a:r>
            <a:endParaRPr lang="en-US" dirty="0"/>
          </a:p>
        </p:txBody>
      </p:sp>
      <p:sp>
        <p:nvSpPr>
          <p:cNvPr id="39" name="Google Shape;39;p3"/>
          <p:cNvSpPr txBox="1">
            <a:spLocks noGrp="1"/>
          </p:cNvSpPr>
          <p:nvPr>
            <p:ph type="body" idx="13"/>
          </p:nvPr>
        </p:nvSpPr>
        <p:spPr>
          <a:xfrm>
            <a:off x="14403002" y="2811154"/>
            <a:ext cx="7551797" cy="6922427"/>
          </a:xfrm>
          <a:prstGeom prst="rect">
            <a:avLst/>
          </a:prstGeom>
          <a:noFill/>
          <a:ln>
            <a:noFill/>
          </a:ln>
        </p:spPr>
        <p:txBody>
          <a:bodyPr spcFirstLastPara="1" wrap="square" lIns="78350" tIns="39175" rIns="78350" bIns="39175" anchor="t" anchorCtr="0">
            <a:noAutofit/>
          </a:bodyPr>
          <a:lstStyle/>
          <a:p>
            <a:pPr marL="0" indent="0">
              <a:buNone/>
            </a:pPr>
            <a:r>
              <a:rPr lang="en-US" sz="1800" dirty="0"/>
              <a:t>      </a:t>
            </a:r>
            <a:r>
              <a:rPr lang="en-US" sz="2400" dirty="0">
                <a:cs typeface="Arial"/>
              </a:rPr>
              <a:t>The Impact Evaluation of the Community Mental Health Program at Habra, West Bengal, India, shows why mental illnesses are increasing in their community. The respondents were families that contain individuals with mental illnesses. The data conveys 56% of families responded that their issues were due to financial struggles in the community, 23% reported that familial problems were the cause, 11% attributed it to social issues, and the remaining 8% stated tension, competition and rising living standards. The second chart below talks about the key findings of the condition of mental health in the United States. The majority points to mostly adults and children in the U.S. who lack access to mental health care because of costs.</a:t>
            </a:r>
            <a:r>
              <a:rPr lang="en-US" sz="2400" dirty="0">
                <a:solidFill>
                  <a:schemeClr val="tx1"/>
                </a:solidFill>
                <a:cs typeface="Arial"/>
              </a:rPr>
              <a:t> </a:t>
            </a:r>
            <a:r>
              <a:rPr lang="en-US" sz="2400" dirty="0">
                <a:cs typeface="Arial"/>
              </a:rPr>
              <a:t>"The association between low socioeconomic status and poorer mental health is the result of disparities in the extent and quality of treatment for mental disorders obtained by socioeconomically disadvantaged individuals compared with those without such disadvantage"</a:t>
            </a:r>
            <a:r>
              <a:rPr lang="en-US" sz="2400" b="1" dirty="0">
                <a:cs typeface="Arial"/>
              </a:rPr>
              <a:t>(Roy-Byrne et al.)</a:t>
            </a:r>
            <a:r>
              <a:rPr lang="en-US" sz="2400" dirty="0">
                <a:cs typeface="Arial"/>
              </a:rPr>
              <a:t>.</a:t>
            </a:r>
          </a:p>
          <a:p>
            <a:pPr marL="654685" indent="-565785">
              <a:spcBef>
                <a:spcPts val="0"/>
              </a:spcBef>
              <a:buNone/>
            </a:pPr>
            <a:br>
              <a:rPr lang="en-US" dirty="0"/>
            </a:br>
            <a:endParaRPr lang="en-US" sz="1800" dirty="0"/>
          </a:p>
        </p:txBody>
      </p:sp>
      <p:sp>
        <p:nvSpPr>
          <p:cNvPr id="40" name="Google Shape;40;p3"/>
          <p:cNvSpPr txBox="1">
            <a:spLocks noGrp="1"/>
          </p:cNvSpPr>
          <p:nvPr>
            <p:ph type="body" idx="14"/>
          </p:nvPr>
        </p:nvSpPr>
        <p:spPr>
          <a:xfrm>
            <a:off x="14812510" y="9842187"/>
            <a:ext cx="6792685" cy="533400"/>
          </a:xfrm>
          <a:prstGeom prst="rect">
            <a:avLst/>
          </a:prstGeom>
          <a:solidFill>
            <a:srgbClr val="D43A17"/>
          </a:solidFill>
          <a:ln w="9525" cap="flat" cmpd="sng">
            <a:solidFill>
              <a:srgbClr val="C00000"/>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200" dirty="0">
                <a:latin typeface="Calibri"/>
              </a:rPr>
              <a:t>                         </a:t>
            </a:r>
            <a:r>
              <a:rPr lang="en-US" sz="3200" dirty="0"/>
              <a:t>Conclusion</a:t>
            </a:r>
            <a:r>
              <a:rPr lang="en-US" sz="3000" dirty="0"/>
              <a:t> </a:t>
            </a:r>
            <a:endParaRPr lang="en-US" dirty="0"/>
          </a:p>
        </p:txBody>
      </p:sp>
      <p:sp>
        <p:nvSpPr>
          <p:cNvPr id="41" name="Google Shape;41;p3"/>
          <p:cNvSpPr txBox="1">
            <a:spLocks noGrp="1"/>
          </p:cNvSpPr>
          <p:nvPr>
            <p:ph type="body" idx="15"/>
          </p:nvPr>
        </p:nvSpPr>
        <p:spPr>
          <a:xfrm>
            <a:off x="7656903" y="2819400"/>
            <a:ext cx="6663973" cy="13335001"/>
          </a:xfrm>
          <a:prstGeom prst="rect">
            <a:avLst/>
          </a:prstGeom>
          <a:noFill/>
          <a:ln>
            <a:noFill/>
          </a:ln>
        </p:spPr>
        <p:txBody>
          <a:bodyPr spcFirstLastPara="1" wrap="square" lIns="78350" tIns="39175" rIns="78350" bIns="39175" anchor="t" anchorCtr="0">
            <a:noAutofit/>
          </a:bodyPr>
          <a:lstStyle/>
          <a:p>
            <a:pPr marL="0" indent="0">
              <a:spcBef>
                <a:spcPts val="0"/>
              </a:spcBef>
            </a:pPr>
            <a:r>
              <a:rPr lang="en-US" sz="2000" b="1" dirty="0">
                <a:solidFill>
                  <a:schemeClr val="tx1">
                    <a:lumMod val="95000"/>
                    <a:lumOff val="5000"/>
                  </a:schemeClr>
                </a:solidFill>
              </a:rPr>
              <a:t>Impact Evaluation of the Community Mental Health program at Habra (Kamlesh Kumar Lash, Apr 2014)</a:t>
            </a:r>
            <a:endParaRPr lang="en-US"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endParaRPr lang="en-US" sz="2000" b="1" dirty="0">
              <a:solidFill>
                <a:schemeClr val="tx1">
                  <a:lumMod val="95000"/>
                  <a:lumOff val="5000"/>
                </a:schemeClr>
              </a:solidFill>
            </a:endParaRPr>
          </a:p>
          <a:p>
            <a:pPr marL="0" indent="0">
              <a:spcBef>
                <a:spcPts val="0"/>
              </a:spcBef>
            </a:pPr>
            <a:r>
              <a:rPr lang="en-US" sz="2000" b="1" dirty="0"/>
              <a:t>(Sahu, 2014)</a:t>
            </a:r>
          </a:p>
        </p:txBody>
      </p:sp>
      <p:sp>
        <p:nvSpPr>
          <p:cNvPr id="43" name="Google Shape;43;p3"/>
          <p:cNvSpPr>
            <a:spLocks noGrp="1"/>
          </p:cNvSpPr>
          <p:nvPr>
            <p:ph type="chart" idx="19"/>
          </p:nvPr>
        </p:nvSpPr>
        <p:spPr>
          <a:xfrm>
            <a:off x="7653747" y="8545948"/>
            <a:ext cx="6395311" cy="6648510"/>
          </a:xfrm>
          <a:prstGeom prst="rect">
            <a:avLst/>
          </a:prstGeom>
          <a:noFill/>
          <a:ln>
            <a:noFill/>
          </a:ln>
        </p:spPr>
        <p:txBody>
          <a:bodyPr spcFirstLastPara="1" wrap="square" lIns="91425" tIns="91425" rIns="91425" bIns="91425" anchor="t" anchorCtr="0">
            <a:noAutofit/>
          </a:bodyPr>
          <a:lstStyle/>
          <a:p>
            <a:r>
              <a:rPr lang="en-US" sz="2800" b="1" dirty="0"/>
              <a:t>2023 Key Findings of the State of Mental Health in America (MHA)</a:t>
            </a:r>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400" b="1" dirty="0"/>
          </a:p>
          <a:p>
            <a:endParaRPr lang="en-US" sz="2400" b="1" dirty="0"/>
          </a:p>
          <a:p>
            <a:r>
              <a:rPr lang="en-US" sz="2400" b="1" dirty="0"/>
              <a:t>(Beers, 2023)</a:t>
            </a:r>
            <a:endParaRPr lang="en-US" sz="2800" b="1" dirty="0"/>
          </a:p>
        </p:txBody>
      </p:sp>
      <p:sp>
        <p:nvSpPr>
          <p:cNvPr id="5" name="TextBox 4">
            <a:extLst>
              <a:ext uri="{FF2B5EF4-FFF2-40B4-BE49-F238E27FC236}">
                <a16:creationId xmlns:a16="http://schemas.microsoft.com/office/drawing/2014/main" id="{724E6CCA-4076-66E7-A964-C5DD3DA4C377}"/>
              </a:ext>
            </a:extLst>
          </p:cNvPr>
          <p:cNvSpPr txBox="1"/>
          <p:nvPr/>
        </p:nvSpPr>
        <p:spPr>
          <a:xfrm>
            <a:off x="117583" y="9471309"/>
            <a:ext cx="6777123" cy="65248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900" dirty="0">
                <a:solidFill>
                  <a:schemeClr val="tx1"/>
                </a:solidFill>
                <a:latin typeface="Times New Roman"/>
                <a:cs typeface="Times New Roman"/>
              </a:rPr>
              <a:t>Socio-economic status (SES) is determined by both social and economic factors; people are put into three different categories: high, medium, and low. Families of the lower status suffer with more financial problems than those with a higher socio-economic status. Due to their low socio-economic status, they suffer from stress and anxiety as a result of debt and lack of accessibility. According to</a:t>
            </a:r>
            <a:r>
              <a:rPr lang="en-US" sz="1900" i="1" dirty="0">
                <a:solidFill>
                  <a:schemeClr val="tx1"/>
                </a:solidFill>
                <a:latin typeface="Times New Roman"/>
                <a:cs typeface="Times New Roman"/>
              </a:rPr>
              <a:t> the Socio-Economic status and Children’s Mental Health: results from the Bergen Child Study of Springer link</a:t>
            </a:r>
            <a:r>
              <a:rPr lang="en-US" sz="1900" dirty="0">
                <a:solidFill>
                  <a:schemeClr val="tx1"/>
                </a:solidFill>
                <a:latin typeface="Times New Roman"/>
                <a:cs typeface="Times New Roman"/>
              </a:rPr>
              <a:t>, </a:t>
            </a:r>
            <a:r>
              <a:rPr lang="en-US" sz="1900" b="1" dirty="0">
                <a:solidFill>
                  <a:schemeClr val="tx1"/>
                </a:solidFill>
                <a:latin typeface="Times New Roman"/>
                <a:cs typeface="Times New Roman"/>
              </a:rPr>
              <a:t>“Low familial socio-economic status (SES) is one of the several environmental adversities found to increase the risk of mental health problems in these age groups.”</a:t>
            </a:r>
            <a:r>
              <a:rPr lang="en-US" sz="1900" b="1" dirty="0"/>
              <a:t>(Boe et al.)</a:t>
            </a:r>
            <a:r>
              <a:rPr lang="en-US" sz="1900" dirty="0">
                <a:solidFill>
                  <a:schemeClr val="tx1"/>
                </a:solidFill>
              </a:rPr>
              <a:t> </a:t>
            </a:r>
            <a:r>
              <a:rPr lang="en-US" sz="1900" dirty="0">
                <a:solidFill>
                  <a:schemeClr val="tx1"/>
                </a:solidFill>
                <a:latin typeface="Times New Roman"/>
                <a:cs typeface="Times New Roman"/>
              </a:rPr>
              <a:t>Studies convey how low SES is a risk for individuals growing up with mental health problems. Low SES also affects the way children grow up and behave. As said in </a:t>
            </a:r>
            <a:r>
              <a:rPr lang="en-US" sz="1900" i="1" dirty="0">
                <a:solidFill>
                  <a:schemeClr val="tx1"/>
                </a:solidFill>
                <a:latin typeface="Times New Roman"/>
                <a:cs typeface="Times New Roman"/>
              </a:rPr>
              <a:t>The Simultaneous Effect of Socio-economic Disadvantage and Child Health on Children’s Cognitive Development, </a:t>
            </a:r>
            <a:r>
              <a:rPr lang="en-US" sz="1900" b="1" dirty="0">
                <a:solidFill>
                  <a:schemeClr val="tx1"/>
                </a:solidFill>
                <a:latin typeface="Times New Roman"/>
                <a:cs typeface="Times New Roman"/>
              </a:rPr>
              <a:t>“A marker of a child’s wellbeing that is strongly correlated with the social and economic processes within and across generations, is strongly affected by family socio-economic status (SES) and health </a:t>
            </a:r>
            <a:r>
              <a:rPr lang="en-US" sz="1900" b="1" dirty="0">
                <a:solidFill>
                  <a:schemeClr val="tx1"/>
                </a:solidFill>
                <a:latin typeface="Times New Roman"/>
              </a:rPr>
              <a:t>(Lee and Jackson)</a:t>
            </a:r>
            <a:r>
              <a:rPr lang="en-US" sz="1900" b="1" dirty="0">
                <a:solidFill>
                  <a:schemeClr val="tx1"/>
                </a:solidFill>
                <a:latin typeface="Times New Roman"/>
                <a:cs typeface="Times New Roman"/>
              </a:rPr>
              <a:t>”. </a:t>
            </a:r>
            <a:r>
              <a:rPr lang="en-US" sz="1900" dirty="0">
                <a:solidFill>
                  <a:schemeClr val="tx1"/>
                </a:solidFill>
                <a:latin typeface="Times New Roman"/>
                <a:cs typeface="Times New Roman"/>
              </a:rPr>
              <a:t>Children can develop several disorders and mental illnesses like anxiety and mood disorders. Many families struggle to gain access to mental health care because of their low SES.</a:t>
            </a:r>
            <a:endParaRPr lang="en-US" sz="1900" dirty="0">
              <a:solidFill>
                <a:schemeClr val="tx1"/>
              </a:solidFill>
              <a:latin typeface="Times New Roman"/>
            </a:endParaRPr>
          </a:p>
        </p:txBody>
      </p:sp>
      <p:pic>
        <p:nvPicPr>
          <p:cNvPr id="2" name="Picture 2" descr="A pie chart with different colored circles&#10;&#10;Description automatically generated">
            <a:extLst>
              <a:ext uri="{FF2B5EF4-FFF2-40B4-BE49-F238E27FC236}">
                <a16:creationId xmlns:a16="http://schemas.microsoft.com/office/drawing/2014/main" id="{926E33E7-1464-E45F-1851-A322E0AE9546}"/>
              </a:ext>
            </a:extLst>
          </p:cNvPr>
          <p:cNvPicPr>
            <a:picLocks noChangeAspect="1"/>
          </p:cNvPicPr>
          <p:nvPr/>
        </p:nvPicPr>
        <p:blipFill>
          <a:blip r:embed="rId3"/>
          <a:stretch>
            <a:fillRect/>
          </a:stretch>
        </p:blipFill>
        <p:spPr>
          <a:xfrm>
            <a:off x="7661424" y="3574935"/>
            <a:ext cx="6378703" cy="4501892"/>
          </a:xfrm>
          <a:prstGeom prst="rect">
            <a:avLst/>
          </a:prstGeom>
          <a:ln>
            <a:solidFill>
              <a:schemeClr val="bg1">
                <a:lumMod val="75000"/>
              </a:schemeClr>
            </a:solidFill>
          </a:ln>
        </p:spPr>
      </p:pic>
      <p:pic>
        <p:nvPicPr>
          <p:cNvPr id="3" name="Picture 3" descr="A screenshot of a chart&#10;&#10;Description automatically generated">
            <a:extLst>
              <a:ext uri="{FF2B5EF4-FFF2-40B4-BE49-F238E27FC236}">
                <a16:creationId xmlns:a16="http://schemas.microsoft.com/office/drawing/2014/main" id="{CE4B201E-EADE-9C6F-36D3-438F808AE642}"/>
              </a:ext>
            </a:extLst>
          </p:cNvPr>
          <p:cNvPicPr>
            <a:picLocks noChangeAspect="1"/>
          </p:cNvPicPr>
          <p:nvPr/>
        </p:nvPicPr>
        <p:blipFill>
          <a:blip r:embed="rId4"/>
          <a:stretch>
            <a:fillRect/>
          </a:stretch>
        </p:blipFill>
        <p:spPr>
          <a:xfrm>
            <a:off x="8113583" y="9729705"/>
            <a:ext cx="5451683" cy="5802591"/>
          </a:xfrm>
          <a:prstGeom prst="rect">
            <a:avLst/>
          </a:prstGeom>
          <a:ln>
            <a:solidFill>
              <a:schemeClr val="bg1">
                <a:lumMod val="75000"/>
              </a:schemeClr>
            </a:solidFill>
          </a:ln>
        </p:spPr>
      </p:pic>
      <p:pic>
        <p:nvPicPr>
          <p:cNvPr id="4" name="Picture 5" descr="A qr code with a few black squares&#10;&#10;Description automatically generated">
            <a:extLst>
              <a:ext uri="{FF2B5EF4-FFF2-40B4-BE49-F238E27FC236}">
                <a16:creationId xmlns:a16="http://schemas.microsoft.com/office/drawing/2014/main" id="{307B2875-EA16-6BA6-94B7-3755E2D5122A}"/>
              </a:ext>
            </a:extLst>
          </p:cNvPr>
          <p:cNvPicPr>
            <a:picLocks noChangeAspect="1"/>
          </p:cNvPicPr>
          <p:nvPr/>
        </p:nvPicPr>
        <p:blipFill>
          <a:blip r:embed="rId5"/>
          <a:stretch>
            <a:fillRect/>
          </a:stretch>
        </p:blipFill>
        <p:spPr>
          <a:xfrm>
            <a:off x="20188987" y="385011"/>
            <a:ext cx="1299412" cy="141972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Effects and Disparities of Socio Economic Status in Mental Health~ Ailani Alvarez Alcantara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revision>1662</cp:revision>
  <dcterms:modified xsi:type="dcterms:W3CDTF">2023-07-28T00:17:06Z</dcterms:modified>
</cp:coreProperties>
</file>