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991A18-26FF-454D-9D86-FBE39DE82D7F}" v="4" dt="2023-07-27T23:59:46.020"/>
    <p1510:client id="{6BF51F9B-F45E-44C4-8466-DA396BA1C343}" v="5" dt="2023-07-27T19:48:41.222"/>
    <p1510:client id="{909638C9-34AA-4D36-B9B3-B1E2739B9A20}" v="16" dt="2023-07-28T00:52:33.335"/>
    <p1510:client id="{D8AE3CBA-6328-4701-9759-BD3E2C683170}" v="6" dt="2023-07-27T20:02:12.5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3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11991A18-26FF-454D-9D86-FBE39DE82D7F}"/>
    <pc:docChg chg="modSld">
      <pc:chgData name="Amelie Novio" userId="" providerId="" clId="Web-{11991A18-26FF-454D-9D86-FBE39DE82D7F}" dt="2023-07-27T23:59:41.864" v="0" actId="20577"/>
      <pc:docMkLst>
        <pc:docMk/>
      </pc:docMkLst>
      <pc:sldChg chg="modSp">
        <pc:chgData name="Amelie Novio" userId="" providerId="" clId="Web-{11991A18-26FF-454D-9D86-FBE39DE82D7F}" dt="2023-07-27T23:59:41.864" v="0" actId="20577"/>
        <pc:sldMkLst>
          <pc:docMk/>
          <pc:sldMk cId="0" sldId="256"/>
        </pc:sldMkLst>
        <pc:spChg chg="mod">
          <ac:chgData name="Amelie Novio" userId="" providerId="" clId="Web-{11991A18-26FF-454D-9D86-FBE39DE82D7F}" dt="2023-07-27T23:59:41.864" v="0" actId="20577"/>
          <ac:spMkLst>
            <pc:docMk/>
            <pc:sldMk cId="0" sldId="256"/>
            <ac:spMk id="8" creationId="{739A6F43-D384-D493-CDF0-D7C480437897}"/>
          </ac:spMkLst>
        </pc:spChg>
      </pc:sldChg>
    </pc:docChg>
  </pc:docChgLst>
  <pc:docChgLst>
    <pc:chgData name="Amelie Novio" clId="Web-{D8AE3CBA-6328-4701-9759-BD3E2C683170}"/>
    <pc:docChg chg="modSld">
      <pc:chgData name="Amelie Novio" userId="" providerId="" clId="Web-{D8AE3CBA-6328-4701-9759-BD3E2C683170}" dt="2023-07-27T20:02:12.574" v="5" actId="1076"/>
      <pc:docMkLst>
        <pc:docMk/>
      </pc:docMkLst>
      <pc:sldChg chg="modSp">
        <pc:chgData name="Amelie Novio" userId="" providerId="" clId="Web-{D8AE3CBA-6328-4701-9759-BD3E2C683170}" dt="2023-07-27T20:02:12.574" v="5" actId="1076"/>
        <pc:sldMkLst>
          <pc:docMk/>
          <pc:sldMk cId="0" sldId="256"/>
        </pc:sldMkLst>
        <pc:picChg chg="mod">
          <ac:chgData name="Amelie Novio" userId="" providerId="" clId="Web-{D8AE3CBA-6328-4701-9759-BD3E2C683170}" dt="2023-07-27T20:02:12.574" v="5" actId="1076"/>
          <ac:picMkLst>
            <pc:docMk/>
            <pc:sldMk cId="0" sldId="256"/>
            <ac:picMk id="6" creationId="{BDE0E9F8-02E5-B24E-C623-81C80E3DE872}"/>
          </ac:picMkLst>
        </pc:picChg>
      </pc:sldChg>
    </pc:docChg>
  </pc:docChgLst>
  <pc:docChgLst>
    <pc:chgData name="Amelie Novio" clId="Web-{909638C9-34AA-4D36-B9B3-B1E2739B9A20}"/>
    <pc:docChg chg="modSld">
      <pc:chgData name="Amelie Novio" userId="" providerId="" clId="Web-{909638C9-34AA-4D36-B9B3-B1E2739B9A20}" dt="2023-07-28T00:52:32.085" v="6" actId="20577"/>
      <pc:docMkLst>
        <pc:docMk/>
      </pc:docMkLst>
      <pc:sldChg chg="modSp">
        <pc:chgData name="Amelie Novio" userId="" providerId="" clId="Web-{909638C9-34AA-4D36-B9B3-B1E2739B9A20}" dt="2023-07-28T00:52:32.085" v="6" actId="20577"/>
        <pc:sldMkLst>
          <pc:docMk/>
          <pc:sldMk cId="0" sldId="256"/>
        </pc:sldMkLst>
        <pc:spChg chg="mod">
          <ac:chgData name="Amelie Novio" userId="" providerId="" clId="Web-{909638C9-34AA-4D36-B9B3-B1E2739B9A20}" dt="2023-07-28T00:52:32.085" v="6" actId="20577"/>
          <ac:spMkLst>
            <pc:docMk/>
            <pc:sldMk cId="0" sldId="256"/>
            <ac:spMk id="10" creationId="{A5D8F977-2CEB-7435-5FE4-6739359307D5}"/>
          </ac:spMkLst>
        </pc:spChg>
      </pc:sldChg>
    </pc:docChg>
  </pc:docChgLst>
  <pc:docChgLst>
    <pc:chgData name="Amelie Novio" clId="Web-{6BF51F9B-F45E-44C4-8466-DA396BA1C343}"/>
    <pc:docChg chg="modSld">
      <pc:chgData name="Amelie Novio" userId="" providerId="" clId="Web-{6BF51F9B-F45E-44C4-8466-DA396BA1C343}" dt="2023-07-27T19:48:41.222" v="3" actId="1076"/>
      <pc:docMkLst>
        <pc:docMk/>
      </pc:docMkLst>
      <pc:sldChg chg="addSp modSp">
        <pc:chgData name="Amelie Novio" userId="" providerId="" clId="Web-{6BF51F9B-F45E-44C4-8466-DA396BA1C343}" dt="2023-07-27T19:48:41.222" v="3" actId="1076"/>
        <pc:sldMkLst>
          <pc:docMk/>
          <pc:sldMk cId="0" sldId="256"/>
        </pc:sldMkLst>
        <pc:picChg chg="add mod">
          <ac:chgData name="Amelie Novio" userId="" providerId="" clId="Web-{6BF51F9B-F45E-44C4-8466-DA396BA1C343}" dt="2023-07-27T19:48:41.222" v="3" actId="1076"/>
          <ac:picMkLst>
            <pc:docMk/>
            <pc:sldMk cId="0" sldId="256"/>
            <ac:picMk id="6" creationId="{BDE0E9F8-02E5-B24E-C623-81C80E3DE87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dirty="0"/>
              <a:t>Define arts for background</a:t>
            </a:r>
          </a:p>
          <a:p>
            <a:pPr marL="0" lvl="0" indent="0" algn="l" rtl="0">
              <a:spcBef>
                <a:spcPts val="0"/>
              </a:spcBef>
              <a:spcAft>
                <a:spcPts val="0"/>
              </a:spcAft>
              <a:buNone/>
            </a:pPr>
            <a:r>
              <a:rPr lang="en-US" dirty="0" err="1"/>
              <a:t>Elpus</a:t>
            </a:r>
            <a:r>
              <a:rPr lang="en-US" dirty="0"/>
              <a:t> et </a:t>
            </a:r>
            <a:r>
              <a:rPr lang="en-US" dirty="0" err="1"/>
              <a:t>al,page</a:t>
            </a:r>
            <a:r>
              <a:rPr lang="en-US" dirty="0"/>
              <a:t> or </a:t>
            </a:r>
            <a:r>
              <a:rPr lang="en-US" dirty="0" err="1"/>
              <a:t>yr</a:t>
            </a:r>
            <a:endParaRPr lang="en-US" dirty="0"/>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0" y="-19257"/>
            <a:ext cx="21945600" cy="1711906"/>
          </a:xfrm>
          <a:prstGeom prst="rect">
            <a:avLst/>
          </a:prstGeom>
          <a:solidFill>
            <a:schemeClr val="bg2">
              <a:lumMod val="60000"/>
              <a:lumOff val="40000"/>
            </a:schemeClr>
          </a:solidFill>
          <a:ln>
            <a:solidFill>
              <a:schemeClr val="bg2">
                <a:lumMod val="40000"/>
                <a:lumOff val="60000"/>
              </a:schemeClr>
            </a:solidFill>
          </a:ln>
        </p:spPr>
        <p:style>
          <a:lnRef idx="0">
            <a:scrgbClr r="0" g="0" b="0"/>
          </a:lnRef>
          <a:fillRef idx="0">
            <a:scrgbClr r="0" g="0" b="0"/>
          </a:fillRef>
          <a:effectRef idx="0">
            <a:scrgbClr r="0" g="0" b="0"/>
          </a:effectRef>
          <a:fontRef idx="minor">
            <a:schemeClr val="dk1"/>
          </a:fontRef>
        </p:style>
        <p:txBody>
          <a:bodyPr spcFirstLastPara="1" wrap="square" lIns="78350" tIns="39175" rIns="78350" bIns="39175" anchor="ctr" anchorCtr="1">
            <a:noAutofit/>
          </a:bodyPr>
          <a:lstStyle/>
          <a:p>
            <a:r>
              <a:rPr lang="en-US" sz="2800" dirty="0">
                <a:solidFill>
                  <a:schemeClr val="bg1"/>
                </a:solidFill>
                <a:latin typeface="Times New Roman" panose="02020603050405020304" pitchFamily="18" charset="0"/>
                <a:cs typeface="Times New Roman" panose="02020603050405020304" pitchFamily="18" charset="0"/>
              </a:rPr>
              <a:t>HOW LACK OF SCHOOL FUNDING AFFECTS STUDENTS OF COLORS ACCESS TO HIGH-QUALITY MUSIC EDUCATION</a:t>
            </a:r>
            <a:br>
              <a:rPr lang="en-US" sz="2800" dirty="0">
                <a:solidFill>
                  <a:schemeClr val="bg1"/>
                </a:solidFill>
              </a:rPr>
            </a:br>
            <a:r>
              <a:rPr lang="en-US" sz="2800" dirty="0" err="1">
                <a:solidFill>
                  <a:schemeClr val="bg1"/>
                </a:solidFill>
                <a:latin typeface="Times New Roman" panose="02020603050405020304" pitchFamily="18" charset="0"/>
                <a:cs typeface="Times New Roman" panose="02020603050405020304" pitchFamily="18" charset="0"/>
              </a:rPr>
              <a:t>Adaeze</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Ezuma-Igwe</a:t>
            </a:r>
            <a:br>
              <a:rPr lang="en-US" sz="2800" dirty="0">
                <a:solidFill>
                  <a:schemeClr val="bg1"/>
                </a:solidFill>
                <a:latin typeface="Times New Roman" panose="02020603050405020304" pitchFamily="18" charset="0"/>
                <a:cs typeface="Times New Roman" panose="02020603050405020304" pitchFamily="18" charset="0"/>
              </a:rPr>
            </a:br>
            <a:r>
              <a:rPr lang="en-US" sz="2800" dirty="0">
                <a:solidFill>
                  <a:schemeClr val="bg1"/>
                </a:solidFill>
                <a:latin typeface="Times New Roman" panose="02020603050405020304" pitchFamily="18" charset="0"/>
                <a:cs typeface="Times New Roman" panose="02020603050405020304" pitchFamily="18" charset="0"/>
              </a:rPr>
              <a:t>Durham School of the Arts</a:t>
            </a:r>
            <a:endParaRPr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30" name="Google Shape;30;p3"/>
          <p:cNvSpPr txBox="1">
            <a:spLocks noGrp="1"/>
          </p:cNvSpPr>
          <p:nvPr>
            <p:ph type="body" idx="1"/>
          </p:nvPr>
        </p:nvSpPr>
        <p:spPr>
          <a:xfrm>
            <a:off x="285717" y="1750282"/>
            <a:ext cx="7283709" cy="576587"/>
          </a:xfrm>
          <a:prstGeom prst="rect">
            <a:avLst/>
          </a:prstGeom>
          <a:solidFill>
            <a:schemeClr val="bg2">
              <a:lumMod val="40000"/>
              <a:lumOff val="60000"/>
            </a:schemeClr>
          </a:solidFill>
          <a:ln w="9525" cap="flat" cmpd="sng">
            <a:solidFill>
              <a:schemeClr val="bg2">
                <a:lumMod val="60000"/>
                <a:lumOff val="40000"/>
              </a:schemeClr>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2800" dirty="0">
                <a:latin typeface="Times New Roman" panose="02020603050405020304" pitchFamily="18" charset="0"/>
                <a:cs typeface="Times New Roman" panose="02020603050405020304" pitchFamily="18" charset="0"/>
              </a:rPr>
              <a:t>                             Introduction</a:t>
            </a:r>
            <a:endParaRPr sz="2800" b="1" i="0" u="none" strike="noStrike" cap="none" dirty="0">
              <a:solidFill>
                <a:schemeClr val="lt1"/>
              </a:solidFill>
              <a:latin typeface="Times New Roman" panose="02020603050405020304" pitchFamily="18" charset="0"/>
              <a:cs typeface="Times New Roman" panose="02020603050405020304" pitchFamily="18" charset="0"/>
              <a:sym typeface="Arial"/>
            </a:endParaRPr>
          </a:p>
        </p:txBody>
      </p:sp>
      <p:sp>
        <p:nvSpPr>
          <p:cNvPr id="31" name="Google Shape;31;p3"/>
          <p:cNvSpPr txBox="1">
            <a:spLocks noGrp="1"/>
          </p:cNvSpPr>
          <p:nvPr>
            <p:ph type="body" idx="2"/>
          </p:nvPr>
        </p:nvSpPr>
        <p:spPr>
          <a:xfrm>
            <a:off x="320592" y="2384502"/>
            <a:ext cx="7248834" cy="4355719"/>
          </a:xfrm>
          <a:prstGeom prst="rect">
            <a:avLst/>
          </a:prstGeom>
          <a:solidFill>
            <a:schemeClr val="accent5">
              <a:lumMod val="20000"/>
              <a:lumOff val="80000"/>
            </a:schemeClr>
          </a:solidFill>
          <a:ln>
            <a:noFill/>
          </a:ln>
        </p:spPr>
        <p:txBody>
          <a:bodyPr spcFirstLastPara="1" wrap="square" lIns="78350" tIns="39175" rIns="78350" bIns="39175" anchor="t" anchorCtr="0">
            <a:noAutofit/>
          </a:bodyPr>
          <a:lstStyle/>
          <a:p>
            <a:pPr marL="0" indent="0">
              <a:spcBef>
                <a:spcPts val="0"/>
              </a:spcBef>
            </a:pPr>
            <a:r>
              <a:rPr lang="en-US" sz="1950" b="0" i="0" u="none" strike="noStrike" dirty="0">
                <a:solidFill>
                  <a:srgbClr val="000000"/>
                </a:solidFill>
                <a:effectLst/>
                <a:latin typeface="Times New Roman" panose="02020603050405020304" pitchFamily="18" charset="0"/>
                <a:cs typeface="Times New Roman" panose="02020603050405020304" pitchFamily="18" charset="0"/>
              </a:rPr>
              <a:t>Music education positively contributes to the success of a child's education by improving memory, literacy, and executive function which are all useful skills that can be used in an educational environment. Unfortunately, that opportunity is not offered to many in low-income communities housing students of color.</a:t>
            </a:r>
          </a:p>
          <a:p>
            <a:pPr marL="0" indent="0">
              <a:spcBef>
                <a:spcPts val="0"/>
              </a:spcBef>
            </a:pPr>
            <a:endParaRPr lang="en-US" sz="1950" b="1" i="0" u="none" strike="noStrike" dirty="0">
              <a:solidFill>
                <a:srgbClr val="000000"/>
              </a:solidFill>
              <a:effectLst/>
              <a:latin typeface="Times New Roman" panose="02020603050405020304" pitchFamily="18" charset="0"/>
              <a:cs typeface="Times New Roman" panose="02020603050405020304" pitchFamily="18" charset="0"/>
            </a:endParaRPr>
          </a:p>
          <a:p>
            <a:pPr marL="0" indent="0">
              <a:spcBef>
                <a:spcPts val="0"/>
              </a:spcBef>
            </a:pPr>
            <a:r>
              <a:rPr lang="en-US" sz="1950" b="1" dirty="0">
                <a:solidFill>
                  <a:srgbClr val="000000"/>
                </a:solidFill>
                <a:latin typeface="Times New Roman" panose="02020603050405020304" pitchFamily="18" charset="0"/>
                <a:cs typeface="Times New Roman" panose="02020603050405020304" pitchFamily="18" charset="0"/>
              </a:rPr>
              <a:t>Research Question</a:t>
            </a:r>
            <a:r>
              <a:rPr lang="en-US" sz="1950" dirty="0">
                <a:solidFill>
                  <a:srgbClr val="000000"/>
                </a:solidFill>
                <a:latin typeface="Times New Roman" panose="02020603050405020304" pitchFamily="18" charset="0"/>
                <a:cs typeface="Times New Roman" panose="02020603050405020304" pitchFamily="18" charset="0"/>
              </a:rPr>
              <a:t>:</a:t>
            </a:r>
            <a:endParaRPr lang="en-US" sz="1950" dirty="0">
              <a:latin typeface="Times New Roman" panose="02020603050405020304" pitchFamily="18" charset="0"/>
              <a:cs typeface="Times New Roman" panose="02020603050405020304" pitchFamily="18" charset="0"/>
            </a:endParaRPr>
          </a:p>
          <a:p>
            <a:pPr marL="0" indent="0">
              <a:spcBef>
                <a:spcPts val="0"/>
              </a:spcBef>
            </a:pPr>
            <a:r>
              <a:rPr lang="en-US" sz="1950" dirty="0">
                <a:solidFill>
                  <a:srgbClr val="000000"/>
                </a:solidFill>
                <a:effectLst/>
                <a:latin typeface="Times New Roman" panose="02020603050405020304" pitchFamily="18" charset="0"/>
                <a:cs typeface="Times New Roman" panose="02020603050405020304" pitchFamily="18" charset="0"/>
              </a:rPr>
              <a:t>How does lack of school funding limit access to musical </a:t>
            </a:r>
            <a:r>
              <a:rPr lang="en-US" sz="1950" dirty="0">
                <a:solidFill>
                  <a:srgbClr val="000000"/>
                </a:solidFill>
                <a:latin typeface="Times New Roman" panose="02020603050405020304" pitchFamily="18" charset="0"/>
                <a:cs typeface="Times New Roman" panose="02020603050405020304" pitchFamily="18" charset="0"/>
              </a:rPr>
              <a:t>education</a:t>
            </a:r>
            <a:r>
              <a:rPr lang="en-US" sz="1950" dirty="0">
                <a:solidFill>
                  <a:srgbClr val="000000"/>
                </a:solidFill>
                <a:effectLst/>
                <a:latin typeface="Times New Roman" panose="02020603050405020304" pitchFamily="18" charset="0"/>
                <a:cs typeface="Times New Roman" panose="02020603050405020304" pitchFamily="18" charset="0"/>
              </a:rPr>
              <a:t> for students of color?</a:t>
            </a:r>
            <a:endParaRPr lang="en-US" sz="1950" dirty="0">
              <a:solidFill>
                <a:srgbClr val="000000"/>
              </a:solidFill>
              <a:latin typeface="Times New Roman" panose="02020603050405020304" pitchFamily="18" charset="0"/>
              <a:cs typeface="Times New Roman" panose="02020603050405020304" pitchFamily="18" charset="0"/>
            </a:endParaRPr>
          </a:p>
          <a:p>
            <a:pPr marL="0" indent="0">
              <a:spcBef>
                <a:spcPts val="0"/>
              </a:spcBef>
            </a:pPr>
            <a:endParaRPr lang="en-US" sz="1950" u="sng" dirty="0">
              <a:solidFill>
                <a:srgbClr val="000000"/>
              </a:solidFill>
              <a:latin typeface="Times New Roman" panose="02020603050405020304" pitchFamily="18" charset="0"/>
              <a:cs typeface="Times New Roman" panose="02020603050405020304" pitchFamily="18" charset="0"/>
            </a:endParaRPr>
          </a:p>
          <a:p>
            <a:pPr marL="0" indent="0">
              <a:spcBef>
                <a:spcPts val="0"/>
              </a:spcBef>
            </a:pPr>
            <a:r>
              <a:rPr lang="en-US" sz="1950" b="1" dirty="0">
                <a:solidFill>
                  <a:srgbClr val="000000"/>
                </a:solidFill>
                <a:latin typeface="Times New Roman" panose="02020603050405020304" pitchFamily="18" charset="0"/>
                <a:cs typeface="Times New Roman" panose="02020603050405020304" pitchFamily="18" charset="0"/>
              </a:rPr>
              <a:t>Thesis Statement: </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The lack of school funding limits access to musical </a:t>
            </a:r>
            <a:r>
              <a:rPr lang="en-US" sz="1950" dirty="0">
                <a:solidFill>
                  <a:srgbClr val="000000"/>
                </a:solidFill>
                <a:latin typeface="Times New Roman" panose="02020603050405020304" pitchFamily="18" charset="0"/>
                <a:cs typeface="Times New Roman" panose="02020603050405020304" pitchFamily="18" charset="0"/>
              </a:rPr>
              <a:t>education</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 for students of color because of the lack of income in their communities which has affected the outcome of their education compared to those with access to high-quality musica</a:t>
            </a:r>
            <a:r>
              <a:rPr lang="en-US" sz="1950" dirty="0">
                <a:solidFill>
                  <a:srgbClr val="000000"/>
                </a:solidFill>
                <a:latin typeface="Times New Roman" panose="02020603050405020304" pitchFamily="18" charset="0"/>
                <a:cs typeface="Times New Roman" panose="02020603050405020304" pitchFamily="18" charset="0"/>
              </a:rPr>
              <a:t>l </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education.</a:t>
            </a:r>
            <a:br>
              <a:rPr lang="en-US" sz="2000" dirty="0"/>
            </a:br>
            <a:endParaRPr lang="en-US" sz="2000" dirty="0"/>
          </a:p>
          <a:p>
            <a:pPr marL="0" indent="0">
              <a:spcBef>
                <a:spcPts val="0"/>
              </a:spcBef>
            </a:pPr>
            <a:endParaRPr lang="en-US" sz="2000" dirty="0"/>
          </a:p>
        </p:txBody>
      </p:sp>
      <p:sp>
        <p:nvSpPr>
          <p:cNvPr id="32" name="Google Shape;32;p3"/>
          <p:cNvSpPr txBox="1">
            <a:spLocks noGrp="1"/>
          </p:cNvSpPr>
          <p:nvPr>
            <p:ph type="body" idx="3"/>
          </p:nvPr>
        </p:nvSpPr>
        <p:spPr>
          <a:xfrm>
            <a:off x="320592" y="6782351"/>
            <a:ext cx="7248835" cy="503333"/>
          </a:xfrm>
          <a:prstGeom prst="rect">
            <a:avLst/>
          </a:prstGeom>
          <a:solidFill>
            <a:schemeClr val="bg2">
              <a:lumMod val="40000"/>
              <a:lumOff val="60000"/>
            </a:schemeClr>
          </a:solidFill>
          <a:ln w="9525" cap="flat" cmpd="sng">
            <a:solidFill>
              <a:schemeClr val="bg2">
                <a:lumMod val="60000"/>
                <a:lumOff val="40000"/>
              </a:schemeClr>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a:t>
            </a:r>
            <a:r>
              <a:rPr lang="en-US" sz="3000" dirty="0">
                <a:latin typeface="Times New Roman" panose="02020603050405020304" pitchFamily="18" charset="0"/>
                <a:cs typeface="Times New Roman" panose="02020603050405020304" pitchFamily="18" charset="0"/>
              </a:rPr>
              <a:t>Background </a:t>
            </a:r>
          </a:p>
        </p:txBody>
      </p:sp>
      <p:sp>
        <p:nvSpPr>
          <p:cNvPr id="36" name="Google Shape;36;p3"/>
          <p:cNvSpPr txBox="1">
            <a:spLocks noGrp="1"/>
          </p:cNvSpPr>
          <p:nvPr>
            <p:ph type="body" idx="7"/>
          </p:nvPr>
        </p:nvSpPr>
        <p:spPr>
          <a:xfrm>
            <a:off x="7813958" y="1756576"/>
            <a:ext cx="6875474" cy="574295"/>
          </a:xfrm>
          <a:prstGeom prst="rect">
            <a:avLst/>
          </a:prstGeom>
          <a:solidFill>
            <a:schemeClr val="bg2">
              <a:lumMod val="40000"/>
              <a:lumOff val="60000"/>
            </a:schemeClr>
          </a:solidFill>
          <a:ln w="9525" cap="flat" cmpd="sng">
            <a:solidFill>
              <a:schemeClr val="bg2">
                <a:lumMod val="60000"/>
                <a:lumOff val="40000"/>
              </a:schemeClr>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a:t>
            </a:r>
            <a:r>
              <a:rPr lang="en-US" sz="3000" dirty="0">
                <a:latin typeface="Times New Roman" panose="02020603050405020304" pitchFamily="18" charset="0"/>
                <a:cs typeface="Times New Roman" panose="02020603050405020304" pitchFamily="18" charset="0"/>
              </a:rPr>
              <a:t> Data Analysis                </a:t>
            </a:r>
            <a:endParaRPr sz="3000" b="1" i="0" u="none" strike="noStrike" cap="none" dirty="0">
              <a:solidFill>
                <a:schemeClr val="lt1"/>
              </a:solidFill>
              <a:latin typeface="Times New Roman" panose="02020603050405020304" pitchFamily="18" charset="0"/>
              <a:cs typeface="Times New Roman" panose="02020603050405020304" pitchFamily="18" charset="0"/>
              <a:sym typeface="Arial"/>
            </a:endParaRPr>
          </a:p>
        </p:txBody>
      </p:sp>
      <p:sp>
        <p:nvSpPr>
          <p:cNvPr id="37" name="Google Shape;37;p3"/>
          <p:cNvSpPr txBox="1">
            <a:spLocks noGrp="1"/>
          </p:cNvSpPr>
          <p:nvPr>
            <p:ph type="body" idx="8"/>
          </p:nvPr>
        </p:nvSpPr>
        <p:spPr>
          <a:xfrm>
            <a:off x="14955109" y="11476977"/>
            <a:ext cx="6792600" cy="4593698"/>
          </a:xfrm>
          <a:prstGeom prst="rect">
            <a:avLst/>
          </a:prstGeom>
          <a:solidFill>
            <a:schemeClr val="accent5">
              <a:lumMod val="20000"/>
              <a:lumOff val="80000"/>
            </a:schemeClr>
          </a:solidFill>
          <a:ln>
            <a:noFill/>
          </a:ln>
        </p:spPr>
        <p:txBody>
          <a:bodyPr spcFirstLastPara="1" wrap="square" lIns="78350" tIns="39175" rIns="78350" bIns="39175" anchor="t" anchorCtr="0">
            <a:noAutofit/>
          </a:bodyPr>
          <a:lstStyle/>
          <a:p>
            <a:pPr marL="139700" indent="0">
              <a:spcBef>
                <a:spcPts val="0"/>
              </a:spcBef>
              <a:buNone/>
            </a:pPr>
            <a:r>
              <a:rPr lang="en-US" sz="2100" b="0" i="0" u="none" strike="noStrike" dirty="0">
                <a:solidFill>
                  <a:srgbClr val="000000"/>
                </a:solidFill>
                <a:effectLst/>
                <a:latin typeface="Times New Roman" panose="02020603050405020304" pitchFamily="18" charset="0"/>
                <a:cs typeface="Times New Roman" panose="02020603050405020304" pitchFamily="18" charset="0"/>
              </a:rPr>
              <a:t>Music education should be accessible to all students as it improves their education but is not, as a result of the lack of funding in communities housing students of color. Neither race nor income should be a factor in determining a student's quality of education within schools.  Quality music education should be provided for all students to improve their overall education. To prevent this problem, things… “</a:t>
            </a:r>
            <a:r>
              <a:rPr lang="en-US" sz="2100" b="0" i="0" dirty="0">
                <a:effectLst/>
                <a:latin typeface="Times New Roman" panose="02020603050405020304" pitchFamily="18" charset="0"/>
                <a:cs typeface="Times New Roman" panose="02020603050405020304" pitchFamily="18" charset="0"/>
              </a:rPr>
              <a:t>such contributions, school districts could provide letters to allow families to claim tax deductions for donations.” </a:t>
            </a:r>
            <a:r>
              <a:rPr lang="en-US" sz="2100" b="0" i="0" u="none" strike="noStrike" dirty="0">
                <a:solidFill>
                  <a:srgbClr val="000000"/>
                </a:solidFill>
                <a:effectLst/>
                <a:latin typeface="Times New Roman" panose="02020603050405020304" pitchFamily="18" charset="0"/>
                <a:cs typeface="Times New Roman" panose="02020603050405020304" pitchFamily="18" charset="0"/>
              </a:rPr>
              <a:t>(</a:t>
            </a:r>
            <a:r>
              <a:rPr lang="en-US" sz="2100" dirty="0">
                <a:latin typeface="Times New Roman" panose="02020603050405020304" pitchFamily="18" charset="0"/>
                <a:cs typeface="Times New Roman" panose="02020603050405020304" pitchFamily="18" charset="0"/>
              </a:rPr>
              <a:t>Culp et al, 2020). Another solution would be to recycle instruments, books, etc. used to conserve money. Schools can also find volunteers to provide music education for students. Music education should be considered a valuable part of a student's education and implemented into school's curriculum.</a:t>
            </a:r>
            <a:endParaRPr lang="en-US" sz="2100" dirty="0">
              <a:solidFill>
                <a:srgbClr val="000000"/>
              </a:solidFill>
              <a:latin typeface="Times New Roman" panose="02020603050405020304" pitchFamily="18" charset="0"/>
              <a:cs typeface="Times New Roman" panose="02020603050405020304" pitchFamily="18" charset="0"/>
            </a:endParaRPr>
          </a:p>
          <a:p>
            <a:pPr marL="139700" indent="0" rtl="0">
              <a:spcBef>
                <a:spcPts val="0"/>
              </a:spcBef>
              <a:spcAft>
                <a:spcPts val="0"/>
              </a:spcAft>
              <a:buNone/>
            </a:pPr>
            <a:endParaRPr lang="en-US" sz="2000" b="0" dirty="0">
              <a:effectLst/>
              <a:latin typeface="Times New Roman" panose="02020603050405020304" pitchFamily="18" charset="0"/>
              <a:cs typeface="Times New Roman" panose="02020603050405020304" pitchFamily="18" charset="0"/>
            </a:endParaRPr>
          </a:p>
          <a:p>
            <a:pPr marL="139700" indent="0">
              <a:buNone/>
            </a:pPr>
            <a:br>
              <a:rPr lang="en-US" dirty="0"/>
            </a:br>
            <a:endParaRPr sz="1400" b="0" i="0" u="none" strike="noStrike" cap="none" dirty="0">
              <a:solidFill>
                <a:schemeClr val="dk1"/>
              </a:solidFill>
              <a:latin typeface="Times New Roman"/>
              <a:ea typeface="Times New Roman"/>
              <a:cs typeface="Times New Roman"/>
              <a:sym typeface="Times New Roman"/>
            </a:endParaRPr>
          </a:p>
        </p:txBody>
      </p:sp>
      <p:sp>
        <p:nvSpPr>
          <p:cNvPr id="38" name="Google Shape;38;p3"/>
          <p:cNvSpPr txBox="1">
            <a:spLocks noGrp="1"/>
          </p:cNvSpPr>
          <p:nvPr>
            <p:ph type="body" idx="9"/>
          </p:nvPr>
        </p:nvSpPr>
        <p:spPr>
          <a:xfrm>
            <a:off x="14955109" y="1756575"/>
            <a:ext cx="6792685" cy="574295"/>
          </a:xfrm>
          <a:prstGeom prst="rect">
            <a:avLst/>
          </a:prstGeom>
          <a:solidFill>
            <a:schemeClr val="bg2">
              <a:lumMod val="40000"/>
              <a:lumOff val="60000"/>
            </a:schemeClr>
          </a:solidFill>
          <a:ln w="9525" cap="flat" cmpd="sng">
            <a:solidFill>
              <a:schemeClr val="bg2">
                <a:lumMod val="60000"/>
                <a:lumOff val="40000"/>
              </a:schemeClr>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latin typeface="Times New Roman" panose="02020603050405020304" pitchFamily="18" charset="0"/>
                <a:cs typeface="Times New Roman" panose="02020603050405020304" pitchFamily="18" charset="0"/>
              </a:rPr>
              <a:t>                            Results</a:t>
            </a:r>
            <a:r>
              <a:rPr lang="en-US" sz="3000" dirty="0">
                <a:latin typeface="Calibri"/>
              </a:rPr>
              <a:t> </a:t>
            </a:r>
            <a:endParaRPr lang="en-US" sz="3000" i="0" u="none" strike="noStrike" cap="none" dirty="0">
              <a:latin typeface="Calibri"/>
              <a:ea typeface="Arial"/>
              <a:cs typeface="Arial"/>
            </a:endParaRPr>
          </a:p>
        </p:txBody>
      </p:sp>
      <p:sp>
        <p:nvSpPr>
          <p:cNvPr id="39" name="Google Shape;39;p3"/>
          <p:cNvSpPr txBox="1">
            <a:spLocks noGrp="1"/>
          </p:cNvSpPr>
          <p:nvPr>
            <p:ph type="body" idx="13"/>
          </p:nvPr>
        </p:nvSpPr>
        <p:spPr>
          <a:xfrm>
            <a:off x="14955109" y="2462984"/>
            <a:ext cx="6792685" cy="4268706"/>
          </a:xfrm>
          <a:prstGeom prst="rect">
            <a:avLst/>
          </a:prstGeom>
          <a:solidFill>
            <a:schemeClr val="accent5">
              <a:lumMod val="20000"/>
              <a:lumOff val="80000"/>
            </a:schemeClr>
          </a:solidFill>
          <a:ln>
            <a:noFill/>
          </a:ln>
        </p:spPr>
        <p:txBody>
          <a:bodyPr spcFirstLastPara="1" wrap="square" lIns="78350" tIns="39175" rIns="78350" bIns="39175" anchor="t" anchorCtr="0">
            <a:noAutofit/>
          </a:bodyPr>
          <a:lstStyle/>
          <a:p>
            <a:pPr marL="654956" marR="0" lvl="0" indent="-566056" rtl="0">
              <a:spcBef>
                <a:spcPts val="0"/>
              </a:spcBef>
              <a:spcAft>
                <a:spcPts val="0"/>
              </a:spcAft>
              <a:buClr>
                <a:schemeClr val="dk1"/>
              </a:buClr>
              <a:buSzPts val="1400"/>
              <a:buFont typeface="Arial"/>
              <a:buNone/>
            </a:pPr>
            <a:r>
              <a:rPr lang="en-US" sz="2300" b="0" i="0" u="none" strike="noStrike" dirty="0">
                <a:solidFill>
                  <a:schemeClr val="tx1"/>
                </a:solidFill>
                <a:effectLst/>
                <a:latin typeface="Times New Roman" panose="02020603050405020304" pitchFamily="18" charset="0"/>
                <a:cs typeface="Times New Roman" panose="02020603050405020304" pitchFamily="18" charset="0"/>
              </a:rPr>
              <a:t>Urban low-income communities </a:t>
            </a:r>
            <a:r>
              <a:rPr lang="en-US" sz="2300" dirty="0">
                <a:solidFill>
                  <a:schemeClr val="tx1"/>
                </a:solidFill>
                <a:latin typeface="Times New Roman" panose="02020603050405020304" pitchFamily="18" charset="0"/>
                <a:cs typeface="Times New Roman" panose="02020603050405020304" pitchFamily="18" charset="0"/>
              </a:rPr>
              <a:t>r</a:t>
            </a:r>
            <a:r>
              <a:rPr lang="en-US" sz="2300" b="0" i="0" u="none" strike="noStrike" dirty="0">
                <a:solidFill>
                  <a:schemeClr val="tx1"/>
                </a:solidFill>
                <a:effectLst/>
                <a:latin typeface="Times New Roman" panose="02020603050405020304" pitchFamily="18" charset="0"/>
                <a:cs typeface="Times New Roman" panose="02020603050405020304" pitchFamily="18" charset="0"/>
              </a:rPr>
              <a:t>eceive $870 per</a:t>
            </a:r>
          </a:p>
          <a:p>
            <a:pPr marL="654956" marR="0" lvl="0" indent="-566056" rtl="0">
              <a:spcBef>
                <a:spcPts val="0"/>
              </a:spcBef>
              <a:spcAft>
                <a:spcPts val="0"/>
              </a:spcAft>
              <a:buClr>
                <a:schemeClr val="dk1"/>
              </a:buClr>
              <a:buSzPts val="1400"/>
              <a:buFont typeface="Arial"/>
              <a:buNone/>
            </a:pPr>
            <a:r>
              <a:rPr lang="en-US" sz="2300" dirty="0">
                <a:solidFill>
                  <a:schemeClr val="tx1"/>
                </a:solidFill>
                <a:latin typeface="Times New Roman" panose="02020603050405020304" pitchFamily="18" charset="0"/>
                <a:cs typeface="Times New Roman" panose="02020603050405020304" pitchFamily="18" charset="0"/>
              </a:rPr>
              <a:t>s</a:t>
            </a:r>
            <a:r>
              <a:rPr lang="en-US" sz="2300" b="0" i="0" u="none" strike="noStrike" dirty="0">
                <a:solidFill>
                  <a:schemeClr val="tx1"/>
                </a:solidFill>
                <a:effectLst/>
                <a:latin typeface="Times New Roman" panose="02020603050405020304" pitchFamily="18" charset="0"/>
                <a:cs typeface="Times New Roman" panose="02020603050405020304" pitchFamily="18" charset="0"/>
              </a:rPr>
              <a:t>tudent</a:t>
            </a:r>
            <a:r>
              <a:rPr lang="en-US" sz="2300" dirty="0">
                <a:solidFill>
                  <a:schemeClr val="tx1"/>
                </a:solidFill>
                <a:latin typeface="Times New Roman" panose="02020603050405020304" pitchFamily="18" charset="0"/>
                <a:cs typeface="Times New Roman" panose="02020603050405020304" pitchFamily="18" charset="0"/>
              </a:rPr>
              <a:t> </a:t>
            </a:r>
            <a:r>
              <a:rPr lang="en-US" sz="2300" b="0" i="0" u="none" strike="noStrike" dirty="0">
                <a:solidFill>
                  <a:schemeClr val="tx1"/>
                </a:solidFill>
                <a:effectLst/>
                <a:latin typeface="Times New Roman" panose="02020603050405020304" pitchFamily="18" charset="0"/>
                <a:cs typeface="Times New Roman" panose="02020603050405020304" pitchFamily="18" charset="0"/>
              </a:rPr>
              <a:t>compared to the rural communities receiving</a:t>
            </a:r>
          </a:p>
          <a:p>
            <a:pPr marL="654956" marR="0" lvl="0" indent="-566056" rtl="0">
              <a:spcBef>
                <a:spcPts val="0"/>
              </a:spcBef>
              <a:spcAft>
                <a:spcPts val="0"/>
              </a:spcAft>
              <a:buClr>
                <a:schemeClr val="dk1"/>
              </a:buClr>
              <a:buSzPts val="1400"/>
              <a:buFont typeface="Arial"/>
              <a:buNone/>
            </a:pPr>
            <a:r>
              <a:rPr lang="en-US" sz="2300" b="0" i="0" u="none" strike="noStrike" dirty="0">
                <a:solidFill>
                  <a:schemeClr val="tx1"/>
                </a:solidFill>
                <a:effectLst/>
                <a:latin typeface="Times New Roman" panose="02020603050405020304" pitchFamily="18" charset="0"/>
                <a:cs typeface="Times New Roman" panose="02020603050405020304" pitchFamily="18" charset="0"/>
              </a:rPr>
              <a:t>$1,761. </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For urban high-income communities,</a:t>
            </a:r>
          </a:p>
          <a:p>
            <a:pPr marL="654956" marR="0" lvl="0" indent="-566056" rtl="0">
              <a:spcBef>
                <a:spcPts val="0"/>
              </a:spcBef>
              <a:spcAft>
                <a:spcPts val="0"/>
              </a:spcAft>
              <a:buClr>
                <a:schemeClr val="dk1"/>
              </a:buClr>
              <a:buSzPts val="1400"/>
              <a:buFont typeface="Arial"/>
              <a:buNone/>
            </a:pPr>
            <a:r>
              <a:rPr lang="en-US" sz="2300" dirty="0">
                <a:solidFill>
                  <a:srgbClr val="000000"/>
                </a:solidFill>
                <a:latin typeface="Times New Roman" panose="02020603050405020304" pitchFamily="18" charset="0"/>
                <a:cs typeface="Times New Roman" panose="02020603050405020304" pitchFamily="18" charset="0"/>
              </a:rPr>
              <a:t>t</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hey</a:t>
            </a:r>
            <a:r>
              <a:rPr lang="en-US" sz="2300" dirty="0">
                <a:solidFill>
                  <a:srgbClr val="000000"/>
                </a:solidFill>
                <a:latin typeface="Times New Roman" panose="02020603050405020304" pitchFamily="18" charset="0"/>
                <a:cs typeface="Times New Roman" panose="02020603050405020304" pitchFamily="18" charset="0"/>
              </a:rPr>
              <a:t> </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receive $3,884 per student while rural</a:t>
            </a:r>
          </a:p>
          <a:p>
            <a:pPr marL="654956" marR="0" lvl="0" indent="-566056" rtl="0">
              <a:spcBef>
                <a:spcPts val="0"/>
              </a:spcBef>
              <a:spcAft>
                <a:spcPts val="0"/>
              </a:spcAft>
              <a:buClr>
                <a:schemeClr val="dk1"/>
              </a:buClr>
              <a:buSzPts val="1400"/>
              <a:buFont typeface="Arial"/>
              <a:buNone/>
            </a:pPr>
            <a:r>
              <a:rPr lang="en-US" sz="2300" dirty="0">
                <a:solidFill>
                  <a:srgbClr val="000000"/>
                </a:solidFill>
                <a:latin typeface="Times New Roman" panose="02020603050405020304" pitchFamily="18" charset="0"/>
                <a:cs typeface="Times New Roman" panose="02020603050405020304" pitchFamily="18" charset="0"/>
              </a:rPr>
              <a:t>c</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ommunities</a:t>
            </a:r>
            <a:r>
              <a:rPr lang="en-US" sz="2300" dirty="0">
                <a:solidFill>
                  <a:srgbClr val="000000"/>
                </a:solidFill>
                <a:latin typeface="Times New Roman" panose="02020603050405020304" pitchFamily="18" charset="0"/>
                <a:cs typeface="Times New Roman" panose="02020603050405020304" pitchFamily="18" charset="0"/>
              </a:rPr>
              <a:t> </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receive $5,835</a:t>
            </a:r>
            <a:r>
              <a:rPr lang="en-US" sz="2300" dirty="0">
                <a:solidFill>
                  <a:srgbClr val="000000"/>
                </a:solidFill>
                <a:latin typeface="Times New Roman" panose="02020603050405020304" pitchFamily="18" charset="0"/>
                <a:cs typeface="Times New Roman" panose="02020603050405020304" pitchFamily="18" charset="0"/>
              </a:rPr>
              <a:t>. </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“Re</a:t>
            </a:r>
            <a:r>
              <a:rPr lang="en-US" sz="2300" b="0" i="0" dirty="0">
                <a:effectLst/>
                <a:latin typeface="Times New Roman" panose="02020603050405020304" pitchFamily="18" charset="0"/>
                <a:cs typeface="Times New Roman" panose="02020603050405020304" pitchFamily="18" charset="0"/>
              </a:rPr>
              <a:t>searchers have</a:t>
            </a:r>
          </a:p>
          <a:p>
            <a:pPr marL="654956" marR="0" lvl="0" indent="-566056" rtl="0">
              <a:spcBef>
                <a:spcPts val="0"/>
              </a:spcBef>
              <a:spcAft>
                <a:spcPts val="0"/>
              </a:spcAft>
              <a:buClr>
                <a:schemeClr val="dk1"/>
              </a:buClr>
              <a:buSzPts val="1400"/>
              <a:buFont typeface="Arial"/>
              <a:buNone/>
            </a:pPr>
            <a:r>
              <a:rPr lang="en-US" sz="2300" b="0" i="0" dirty="0">
                <a:effectLst/>
                <a:latin typeface="Times New Roman" panose="02020603050405020304" pitchFamily="18" charset="0"/>
                <a:cs typeface="Times New Roman" panose="02020603050405020304" pitchFamily="18" charset="0"/>
              </a:rPr>
              <a:t>shown that students whose families have a lower</a:t>
            </a:r>
          </a:p>
          <a:p>
            <a:pPr marL="654956" marR="0" lvl="0" indent="-566056" rtl="0">
              <a:spcBef>
                <a:spcPts val="0"/>
              </a:spcBef>
              <a:spcAft>
                <a:spcPts val="0"/>
              </a:spcAft>
              <a:buClr>
                <a:schemeClr val="dk1"/>
              </a:buClr>
              <a:buSzPts val="1400"/>
              <a:buFont typeface="Arial"/>
              <a:buNone/>
            </a:pPr>
            <a:r>
              <a:rPr lang="en-US" sz="2300" b="0" i="0" dirty="0">
                <a:effectLst/>
                <a:latin typeface="Times New Roman" panose="02020603050405020304" pitchFamily="18" charset="0"/>
                <a:cs typeface="Times New Roman" panose="02020603050405020304" pitchFamily="18" charset="0"/>
              </a:rPr>
              <a:t>SES are less likely to persist in school music or</a:t>
            </a:r>
          </a:p>
          <a:p>
            <a:pPr marL="654956" marR="0" lvl="0" indent="-566056" rtl="0">
              <a:spcBef>
                <a:spcPts val="0"/>
              </a:spcBef>
              <a:spcAft>
                <a:spcPts val="0"/>
              </a:spcAft>
              <a:buClr>
                <a:schemeClr val="dk1"/>
              </a:buClr>
              <a:buSzPts val="1400"/>
              <a:buFont typeface="Arial"/>
              <a:buNone/>
            </a:pPr>
            <a:r>
              <a:rPr lang="en-US" sz="2300" b="0" i="0" dirty="0">
                <a:effectLst/>
                <a:latin typeface="Times New Roman" panose="02020603050405020304" pitchFamily="18" charset="0"/>
                <a:cs typeface="Times New Roman" panose="02020603050405020304" pitchFamily="18" charset="0"/>
              </a:rPr>
              <a:t>participate in school music at the Secondary</a:t>
            </a:r>
            <a:endParaRPr lang="en-US" sz="2300" dirty="0">
              <a:latin typeface="Times New Roman" panose="02020603050405020304" pitchFamily="18" charset="0"/>
              <a:cs typeface="Times New Roman" panose="02020603050405020304" pitchFamily="18" charset="0"/>
            </a:endParaRPr>
          </a:p>
          <a:p>
            <a:pPr marL="654956" marR="0" lvl="0" indent="-566056" rtl="0">
              <a:spcBef>
                <a:spcPts val="0"/>
              </a:spcBef>
              <a:spcAft>
                <a:spcPts val="0"/>
              </a:spcAft>
              <a:buClr>
                <a:schemeClr val="dk1"/>
              </a:buClr>
              <a:buSzPts val="1400"/>
              <a:buFont typeface="Arial"/>
              <a:buNone/>
            </a:pPr>
            <a:r>
              <a:rPr lang="en-US" sz="2300" b="0" i="0" dirty="0">
                <a:effectLst/>
                <a:latin typeface="Times New Roman" panose="02020603050405020304" pitchFamily="18" charset="0"/>
                <a:cs typeface="Times New Roman" panose="02020603050405020304" pitchFamily="18" charset="0"/>
              </a:rPr>
              <a:t>level” </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Culp et al, 2020)</a:t>
            </a:r>
            <a:r>
              <a:rPr lang="en-US" sz="2300" dirty="0">
                <a:solidFill>
                  <a:srgbClr val="000000"/>
                </a:solidFill>
                <a:latin typeface="Times New Roman" panose="02020603050405020304" pitchFamily="18" charset="0"/>
                <a:cs typeface="Times New Roman" panose="02020603050405020304" pitchFamily="18" charset="0"/>
              </a:rPr>
              <a:t>. </a:t>
            </a:r>
            <a:r>
              <a:rPr lang="en-US" sz="2300" b="0" i="0" u="none" strike="noStrike" dirty="0">
                <a:solidFill>
                  <a:srgbClr val="000000"/>
                </a:solidFill>
                <a:effectLst/>
                <a:latin typeface="Times New Roman" panose="02020603050405020304" pitchFamily="18" charset="0"/>
                <a:cs typeface="Times New Roman" panose="02020603050405020304" pitchFamily="18" charset="0"/>
              </a:rPr>
              <a:t>This</a:t>
            </a:r>
            <a:r>
              <a:rPr lang="en-US" sz="23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 data proves how</a:t>
            </a:r>
          </a:p>
          <a:p>
            <a:pPr marL="654956" marR="0" lvl="0" indent="-566056" rtl="0">
              <a:spcBef>
                <a:spcPts val="0"/>
              </a:spcBef>
              <a:spcAft>
                <a:spcPts val="0"/>
              </a:spcAft>
              <a:buClr>
                <a:schemeClr val="dk1"/>
              </a:buClr>
              <a:buSzPts val="1400"/>
              <a:buFont typeface="Arial"/>
              <a:buNone/>
            </a:pPr>
            <a:r>
              <a:rPr lang="en-US" sz="23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race and economic status determines the amount of</a:t>
            </a:r>
          </a:p>
          <a:p>
            <a:pPr marL="654956" marR="0" lvl="0" indent="-566056" rtl="0">
              <a:spcBef>
                <a:spcPts val="0"/>
              </a:spcBef>
              <a:spcAft>
                <a:spcPts val="0"/>
              </a:spcAft>
              <a:buClr>
                <a:schemeClr val="dk1"/>
              </a:buClr>
              <a:buSzPts val="1400"/>
              <a:buFont typeface="Arial"/>
              <a:buNone/>
            </a:pPr>
            <a:r>
              <a:rPr lang="en-US" sz="23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funding</a:t>
            </a:r>
            <a:r>
              <a:rPr lang="en-US" sz="2300" dirty="0">
                <a:solidFill>
                  <a:schemeClr val="tx1"/>
                </a:solidFill>
                <a:latin typeface="Times New Roman" panose="02020603050405020304" pitchFamily="18" charset="0"/>
                <a:cs typeface="Times New Roman" panose="02020603050405020304" pitchFamily="18" charset="0"/>
              </a:rPr>
              <a:t> </a:t>
            </a:r>
            <a:r>
              <a:rPr lang="en-US" sz="23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provided for students</a:t>
            </a:r>
            <a:r>
              <a:rPr lang="en-US" sz="2300" dirty="0">
                <a:solidFill>
                  <a:schemeClr val="tx1"/>
                </a:solidFill>
                <a:latin typeface="Times New Roman" panose="02020603050405020304" pitchFamily="18" charset="0"/>
                <a:cs typeface="Times New Roman" panose="02020603050405020304" pitchFamily="18" charset="0"/>
              </a:rPr>
              <a:t> </a:t>
            </a:r>
            <a:r>
              <a:rPr lang="en-US" sz="23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and prove how music</a:t>
            </a:r>
          </a:p>
          <a:p>
            <a:pPr marL="654956" marR="0" lvl="0" indent="-566056" rtl="0">
              <a:spcBef>
                <a:spcPts val="0"/>
              </a:spcBef>
              <a:spcAft>
                <a:spcPts val="0"/>
              </a:spcAft>
              <a:buClr>
                <a:schemeClr val="dk1"/>
              </a:buClr>
              <a:buSzPts val="1400"/>
              <a:buFont typeface="Arial"/>
              <a:buNone/>
            </a:pPr>
            <a:r>
              <a:rPr lang="en-US" sz="2300" dirty="0">
                <a:solidFill>
                  <a:schemeClr val="tx1"/>
                </a:solidFill>
                <a:latin typeface="Times New Roman" panose="02020603050405020304" pitchFamily="18" charset="0"/>
                <a:cs typeface="Times New Roman" panose="02020603050405020304" pitchFamily="18" charset="0"/>
              </a:rPr>
              <a:t>study</a:t>
            </a:r>
            <a:r>
              <a:rPr lang="en-US" sz="23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 can affect the education of a student.</a:t>
            </a:r>
            <a:endParaRPr lang="en-US" sz="2300" dirty="0">
              <a:latin typeface="Times New Roman" panose="02020603050405020304" pitchFamily="18" charset="0"/>
              <a:cs typeface="Times New Roman" panose="02020603050405020304" pitchFamily="18" charset="0"/>
            </a:endParaRPr>
          </a:p>
        </p:txBody>
      </p:sp>
      <p:sp>
        <p:nvSpPr>
          <p:cNvPr id="40" name="Google Shape;40;p3"/>
          <p:cNvSpPr txBox="1">
            <a:spLocks noGrp="1"/>
          </p:cNvSpPr>
          <p:nvPr>
            <p:ph type="body" idx="14"/>
          </p:nvPr>
        </p:nvSpPr>
        <p:spPr>
          <a:xfrm>
            <a:off x="14955109" y="10798478"/>
            <a:ext cx="6792600" cy="528436"/>
          </a:xfrm>
          <a:prstGeom prst="rect">
            <a:avLst/>
          </a:prstGeom>
          <a:solidFill>
            <a:schemeClr val="bg2">
              <a:lumMod val="40000"/>
              <a:lumOff val="60000"/>
            </a:schemeClr>
          </a:solidFill>
          <a:ln w="9525" cap="flat" cmpd="sng">
            <a:solidFill>
              <a:schemeClr val="bg2">
                <a:lumMod val="60000"/>
                <a:lumOff val="40000"/>
              </a:schemeClr>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latin typeface="Times New Roman" panose="02020603050405020304" pitchFamily="18" charset="0"/>
                <a:cs typeface="Times New Roman" panose="02020603050405020304" pitchFamily="18" charset="0"/>
              </a:rPr>
              <a:t>                         Conclusion </a:t>
            </a:r>
            <a:endParaRPr lang="en-US" sz="3000" b="1" i="0" u="none" strike="noStrike" cap="none" dirty="0">
              <a:latin typeface="Times New Roman" panose="02020603050405020304" pitchFamily="18" charset="0"/>
              <a:cs typeface="Times New Roman" panose="02020603050405020304" pitchFamily="18" charset="0"/>
            </a:endParaRPr>
          </a:p>
        </p:txBody>
      </p:sp>
      <p:pic>
        <p:nvPicPr>
          <p:cNvPr id="3" name="Picture 2" descr="A graph showing poverty decile&#10;&#10;Description automatically generated">
            <a:extLst>
              <a:ext uri="{FF2B5EF4-FFF2-40B4-BE49-F238E27FC236}">
                <a16:creationId xmlns:a16="http://schemas.microsoft.com/office/drawing/2014/main" id="{6E769D9E-07B8-DEF3-3E5D-0D782CE6FC1E}"/>
              </a:ext>
            </a:extLst>
          </p:cNvPr>
          <p:cNvPicPr>
            <a:picLocks noChangeAspect="1"/>
          </p:cNvPicPr>
          <p:nvPr/>
        </p:nvPicPr>
        <p:blipFill>
          <a:blip r:embed="rId3"/>
          <a:stretch>
            <a:fillRect/>
          </a:stretch>
        </p:blipFill>
        <p:spPr>
          <a:xfrm>
            <a:off x="7810086" y="3016557"/>
            <a:ext cx="6869488" cy="3493865"/>
          </a:xfrm>
          <a:prstGeom prst="rect">
            <a:avLst/>
          </a:prstGeom>
        </p:spPr>
      </p:pic>
      <p:pic>
        <p:nvPicPr>
          <p:cNvPr id="5" name="Picture 4" descr="A graph with different colored lines&#10;&#10;Description automatically generated">
            <a:extLst>
              <a:ext uri="{FF2B5EF4-FFF2-40B4-BE49-F238E27FC236}">
                <a16:creationId xmlns:a16="http://schemas.microsoft.com/office/drawing/2014/main" id="{4B5478B5-67DA-47BB-BBCB-1DF19CC96239}"/>
              </a:ext>
            </a:extLst>
          </p:cNvPr>
          <p:cNvPicPr>
            <a:picLocks noChangeAspect="1"/>
          </p:cNvPicPr>
          <p:nvPr/>
        </p:nvPicPr>
        <p:blipFill>
          <a:blip r:embed="rId4"/>
          <a:stretch>
            <a:fillRect/>
          </a:stretch>
        </p:blipFill>
        <p:spPr>
          <a:xfrm>
            <a:off x="7845724" y="10247090"/>
            <a:ext cx="6861836" cy="3377688"/>
          </a:xfrm>
          <a:prstGeom prst="rect">
            <a:avLst/>
          </a:prstGeom>
        </p:spPr>
      </p:pic>
      <p:sp>
        <p:nvSpPr>
          <p:cNvPr id="10" name="TextBox 9">
            <a:extLst>
              <a:ext uri="{FF2B5EF4-FFF2-40B4-BE49-F238E27FC236}">
                <a16:creationId xmlns:a16="http://schemas.microsoft.com/office/drawing/2014/main" id="{A5D8F977-2CEB-7435-5FE4-6739359307D5}"/>
              </a:ext>
            </a:extLst>
          </p:cNvPr>
          <p:cNvSpPr txBox="1"/>
          <p:nvPr/>
        </p:nvSpPr>
        <p:spPr>
          <a:xfrm>
            <a:off x="285717" y="7327814"/>
            <a:ext cx="7258047" cy="9094797"/>
          </a:xfrm>
          <a:prstGeom prst="rect">
            <a:avLst/>
          </a:prstGeom>
          <a:solidFill>
            <a:schemeClr val="accent5">
              <a:lumMod val="20000"/>
              <a:lumOff val="80000"/>
            </a:schemeClr>
          </a:solidFill>
        </p:spPr>
        <p:txBody>
          <a:bodyPr wrap="square" lIns="91440" tIns="45720" rIns="91440" bIns="45720" anchor="t">
            <a:spAutoFit/>
          </a:bodyPr>
          <a:lstStyle/>
          <a:p>
            <a:r>
              <a:rPr lang="en-US" sz="1950" b="0" i="0" u="none" strike="noStrike" dirty="0">
                <a:solidFill>
                  <a:srgbClr val="000000"/>
                </a:solidFill>
                <a:effectLst/>
                <a:latin typeface="Times New Roman" panose="02020603050405020304" pitchFamily="18" charset="0"/>
                <a:cs typeface="Times New Roman" panose="02020603050405020304" pitchFamily="18" charset="0"/>
              </a:rPr>
              <a:t>Schools around low-income communities do not receive much funding for extracurricular activities, so they turn to Parent Teacher Associations (PTAs) and booster clubs for fundraising. According to </a:t>
            </a:r>
            <a:r>
              <a:rPr lang="en-US" sz="1950" dirty="0" err="1">
                <a:latin typeface="Times New Roman" panose="02020603050405020304" pitchFamily="18" charset="0"/>
                <a:cs typeface="Times New Roman" panose="02020603050405020304" pitchFamily="18" charset="0"/>
              </a:rPr>
              <a:t>Elpus</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a:t>
            </a:r>
            <a:r>
              <a:rPr lang="en-US" sz="1950" dirty="0">
                <a:latin typeface="Times New Roman" panose="02020603050405020304" pitchFamily="18" charset="0"/>
                <a:cs typeface="Times New Roman" panose="02020603050405020304" pitchFamily="18" charset="0"/>
              </a:rPr>
              <a:t> “the small local music booster associations familiar to many practicing music educators. coined profits </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to refer to “parent teacher associations (PTAs), parent teacher organizations (PTOs), alumni associations, booster clubs, school of foundations, and local endowments” operating primarily to support one local school or district”(</a:t>
            </a:r>
            <a:r>
              <a:rPr lang="en-US" sz="1950" dirty="0" err="1">
                <a:latin typeface="Times New Roman" panose="02020603050405020304" pitchFamily="18" charset="0"/>
                <a:cs typeface="Times New Roman" panose="02020603050405020304" pitchFamily="18" charset="0"/>
              </a:rPr>
              <a:t>Elpus</a:t>
            </a:r>
            <a:r>
              <a:rPr lang="en-US" sz="1950" dirty="0">
                <a:latin typeface="Times New Roman" panose="02020603050405020304" pitchFamily="18" charset="0"/>
                <a:cs typeface="Times New Roman" panose="02020603050405020304" pitchFamily="18" charset="0"/>
              </a:rPr>
              <a:t> et al, 2019).</a:t>
            </a:r>
            <a:endParaRPr lang="en-US" sz="1950" b="0" i="0" u="none" strike="noStrike" dirty="0">
              <a:solidFill>
                <a:srgbClr val="000000"/>
              </a:solidFill>
              <a:effectLst/>
              <a:latin typeface="Times New Roman" panose="02020603050405020304" pitchFamily="18" charset="0"/>
              <a:cs typeface="Times New Roman" panose="02020603050405020304" pitchFamily="18" charset="0"/>
            </a:endParaRPr>
          </a:p>
          <a:p>
            <a:endParaRPr lang="en-US" sz="1950" dirty="0">
              <a:latin typeface="Times New Roman" panose="02020603050405020304" pitchFamily="18" charset="0"/>
              <a:cs typeface="Times New Roman" panose="02020603050405020304" pitchFamily="18" charset="0"/>
            </a:endParaRPr>
          </a:p>
          <a:p>
            <a:r>
              <a:rPr lang="en-US" sz="1950" dirty="0">
                <a:latin typeface="Times New Roman" panose="02020603050405020304" pitchFamily="18" charset="0"/>
                <a:cs typeface="Times New Roman" panose="02020603050405020304" pitchFamily="18" charset="0"/>
              </a:rPr>
              <a:t> </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Improved literacy, memory, and executive function are shown to be an effect of musical </a:t>
            </a:r>
            <a:r>
              <a:rPr lang="en-US" sz="1950" dirty="0">
                <a:latin typeface="Times New Roman" panose="02020603050405020304" pitchFamily="18" charset="0"/>
                <a:cs typeface="Times New Roman" panose="02020603050405020304" pitchFamily="18" charset="0"/>
              </a:rPr>
              <a:t>comprehension</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 According to </a:t>
            </a:r>
            <a:r>
              <a:rPr lang="en-US" sz="1950" dirty="0">
                <a:latin typeface="Times New Roman" panose="02020603050405020304" pitchFamily="18" charset="0"/>
                <a:cs typeface="Times New Roman" panose="02020603050405020304" pitchFamily="18" charset="0"/>
              </a:rPr>
              <a:t>Collins, </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“musicians have been found to have higher levels of Executive Function, which refer to a group of interlinked tasks that include planning, strategizing, setting goals, and paying attention to detail” (Geake, 2009; Hanna-</a:t>
            </a:r>
            <a:r>
              <a:rPr lang="en-US" sz="1950" b="0" i="0" u="none" strike="noStrike" dirty="0" err="1">
                <a:solidFill>
                  <a:srgbClr val="000000"/>
                </a:solidFill>
                <a:effectLst/>
                <a:latin typeface="Times New Roman" panose="02020603050405020304" pitchFamily="18" charset="0"/>
                <a:cs typeface="Times New Roman" panose="02020603050405020304" pitchFamily="18" charset="0"/>
              </a:rPr>
              <a:t>Pladdy</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 &amp; MacKay, 2011).  Literacy and music education have a shared resource according to Psyche Loui, Rachel E. Guetta. “</a:t>
            </a:r>
            <a:r>
              <a:rPr lang="en-US" sz="1950" b="0" i="0" u="none" strike="noStrike" dirty="0" err="1">
                <a:solidFill>
                  <a:srgbClr val="000000"/>
                </a:solidFill>
                <a:effectLst/>
                <a:latin typeface="Times New Roman" panose="02020603050405020304" pitchFamily="18" charset="0"/>
                <a:cs typeface="Times New Roman" panose="02020603050405020304" pitchFamily="18" charset="0"/>
              </a:rPr>
              <a:t>Slevc</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 and Okada (2015) suggest that cognitive control, and the implicated prefrontal cortical mechanisms, may be one shared resource between the musical and linguistic domains,” showing that learning and understanding music can </a:t>
            </a:r>
            <a:r>
              <a:rPr lang="en-US" sz="1950" dirty="0">
                <a:latin typeface="Times New Roman" panose="02020603050405020304" pitchFamily="18" charset="0"/>
                <a:cs typeface="Times New Roman" panose="02020603050405020304" pitchFamily="18" charset="0"/>
              </a:rPr>
              <a:t>cause</a:t>
            </a:r>
            <a:r>
              <a:rPr lang="en-US" sz="1950" b="0" i="0" u="none" strike="noStrike" dirty="0">
                <a:solidFill>
                  <a:srgbClr val="000000"/>
                </a:solidFill>
                <a:effectLst/>
                <a:latin typeface="Times New Roman" panose="02020603050405020304" pitchFamily="18" charset="0"/>
                <a:cs typeface="Times New Roman" panose="02020603050405020304" pitchFamily="18" charset="0"/>
              </a:rPr>
              <a:t> literacy skills to also increase.</a:t>
            </a:r>
          </a:p>
          <a:p>
            <a:r>
              <a:rPr lang="en-US" sz="1950" b="0" i="0" u="none" strike="noStrike" dirty="0">
                <a:solidFill>
                  <a:srgbClr val="000000"/>
                </a:solidFill>
                <a:effectLst/>
                <a:latin typeface="Times New Roman" panose="02020603050405020304" pitchFamily="18" charset="0"/>
                <a:cs typeface="Times New Roman" panose="02020603050405020304" pitchFamily="18" charset="0"/>
              </a:rPr>
              <a:t> (Collins, 2014) (Guetta et al, 2018)</a:t>
            </a:r>
          </a:p>
          <a:p>
            <a:endParaRPr lang="en-US" sz="1950" dirty="0">
              <a:latin typeface="Times New Roman" panose="02020603050405020304" pitchFamily="18" charset="0"/>
              <a:cs typeface="Times New Roman" panose="02020603050405020304" pitchFamily="18" charset="0"/>
            </a:endParaRPr>
          </a:p>
          <a:p>
            <a:r>
              <a:rPr lang="en-US" sz="1950" dirty="0">
                <a:latin typeface="Times New Roman"/>
                <a:cs typeface="Times New Roman"/>
              </a:rPr>
              <a:t> </a:t>
            </a:r>
            <a:r>
              <a:rPr lang="en-US" sz="1950" b="0" i="0" u="none" strike="noStrike" dirty="0">
                <a:solidFill>
                  <a:srgbClr val="000000"/>
                </a:solidFill>
                <a:effectLst/>
                <a:latin typeface="Times New Roman"/>
                <a:cs typeface="Times New Roman"/>
              </a:rPr>
              <a:t>Music rehearsals have also been shown to improve short-and long-term memory as stated by </a:t>
            </a:r>
            <a:r>
              <a:rPr lang="en-US" sz="1950" dirty="0">
                <a:latin typeface="Times New Roman"/>
                <a:cs typeface="Times New Roman"/>
              </a:rPr>
              <a:t>Collins,</a:t>
            </a:r>
            <a:r>
              <a:rPr lang="en-US" sz="1950" b="0" i="0" u="none" strike="noStrike" dirty="0">
                <a:solidFill>
                  <a:srgbClr val="000000"/>
                </a:solidFill>
                <a:effectLst/>
                <a:latin typeface="Times New Roman"/>
                <a:cs typeface="Times New Roman"/>
              </a:rPr>
              <a:t> “It has been suggested that music rehearsal helps improve the memory pathways in the brain ”. It is also shown by Collins</a:t>
            </a:r>
            <a:r>
              <a:rPr lang="en-US" sz="1950" dirty="0">
                <a:latin typeface="Times New Roman"/>
                <a:cs typeface="Times New Roman"/>
              </a:rPr>
              <a:t> that,</a:t>
            </a:r>
            <a:r>
              <a:rPr lang="en-US" sz="1950" b="0" i="0" u="none" strike="noStrike" dirty="0">
                <a:solidFill>
                  <a:srgbClr val="000000"/>
                </a:solidFill>
                <a:effectLst/>
                <a:latin typeface="Times New Roman"/>
                <a:cs typeface="Times New Roman"/>
              </a:rPr>
              <a:t> “</a:t>
            </a:r>
            <a:r>
              <a:rPr lang="en-US" sz="1950" dirty="0">
                <a:latin typeface="Times New Roman"/>
                <a:cs typeface="Times New Roman"/>
              </a:rPr>
              <a:t>Musicians have been found to possess advanced skills in both long and short-term memory (</a:t>
            </a:r>
            <a:r>
              <a:rPr lang="en-US" sz="1950" dirty="0" err="1">
                <a:latin typeface="Times New Roman"/>
                <a:cs typeface="Times New Roman"/>
              </a:rPr>
              <a:t>Jonides</a:t>
            </a:r>
            <a:r>
              <a:rPr lang="en-US" sz="1950" dirty="0">
                <a:latin typeface="Times New Roman"/>
                <a:cs typeface="Times New Roman"/>
              </a:rPr>
              <a:t>, 2008) and memory storage and retrieval (Dunbar, 2008).” (Collins, 2014)</a:t>
            </a:r>
            <a:endParaRPr lang="en-US" sz="1950" b="0" dirty="0">
              <a:effectLst/>
              <a:latin typeface="Times New Roman"/>
              <a:cs typeface="Times New Roman"/>
            </a:endParaRPr>
          </a:p>
        </p:txBody>
      </p:sp>
      <p:sp>
        <p:nvSpPr>
          <p:cNvPr id="12" name="TextBox 11">
            <a:extLst>
              <a:ext uri="{FF2B5EF4-FFF2-40B4-BE49-F238E27FC236}">
                <a16:creationId xmlns:a16="http://schemas.microsoft.com/office/drawing/2014/main" id="{A5B2B575-BDFE-E8D9-5123-0EA3520186C4}"/>
              </a:ext>
            </a:extLst>
          </p:cNvPr>
          <p:cNvSpPr txBox="1"/>
          <p:nvPr/>
        </p:nvSpPr>
        <p:spPr>
          <a:xfrm>
            <a:off x="14932087" y="6867883"/>
            <a:ext cx="6792600" cy="569709"/>
          </a:xfrm>
          <a:prstGeom prst="rect">
            <a:avLst/>
          </a:prstGeom>
          <a:solidFill>
            <a:schemeClr val="bg2">
              <a:lumMod val="40000"/>
              <a:lumOff val="60000"/>
            </a:schemeClr>
          </a:solidFill>
          <a:ln>
            <a:solidFill>
              <a:schemeClr val="bg2">
                <a:lumMod val="60000"/>
                <a:lumOff val="40000"/>
              </a:schemeClr>
            </a:solidFill>
          </a:ln>
        </p:spPr>
        <p:txBody>
          <a:bodyPr wrap="square">
            <a:spAutoFit/>
          </a:bodyPr>
          <a:lstStyle/>
          <a:p>
            <a:pPr algn="ctr" rtl="0">
              <a:spcBef>
                <a:spcPts val="0"/>
              </a:spcBef>
              <a:spcAft>
                <a:spcPts val="0"/>
              </a:spcAft>
            </a:pPr>
            <a:r>
              <a:rPr lang="en-US" sz="3000" b="1" dirty="0">
                <a:solidFill>
                  <a:schemeClr val="bg1"/>
                </a:solidFill>
                <a:effectLst/>
                <a:latin typeface="Times New Roman" panose="02020603050405020304" pitchFamily="18" charset="0"/>
                <a:cs typeface="Times New Roman" panose="02020603050405020304" pitchFamily="18" charset="0"/>
              </a:rPr>
              <a:t>Methodology</a:t>
            </a:r>
          </a:p>
        </p:txBody>
      </p:sp>
      <p:sp>
        <p:nvSpPr>
          <p:cNvPr id="16" name="TextBox 15">
            <a:extLst>
              <a:ext uri="{FF2B5EF4-FFF2-40B4-BE49-F238E27FC236}">
                <a16:creationId xmlns:a16="http://schemas.microsoft.com/office/drawing/2014/main" id="{FC37A675-EB49-4704-8CDE-91F07B62C0F5}"/>
              </a:ext>
            </a:extLst>
          </p:cNvPr>
          <p:cNvSpPr txBox="1"/>
          <p:nvPr/>
        </p:nvSpPr>
        <p:spPr>
          <a:xfrm>
            <a:off x="7812290" y="7016363"/>
            <a:ext cx="6877142" cy="1938992"/>
          </a:xfrm>
          <a:prstGeom prst="rect">
            <a:avLst/>
          </a:prstGeom>
          <a:solidFill>
            <a:schemeClr val="accent5">
              <a:lumMod val="20000"/>
              <a:lumOff val="80000"/>
            </a:schemeClr>
          </a:solidFill>
        </p:spPr>
        <p:txBody>
          <a:bodyPr wrap="square">
            <a:spAutoFit/>
          </a:bodyPr>
          <a:lstStyle/>
          <a:p>
            <a:r>
              <a:rPr lang="en-US" sz="2400" b="0" i="0" u="none" strike="noStrike" dirty="0">
                <a:solidFill>
                  <a:srgbClr val="000000"/>
                </a:solidFill>
                <a:effectLst/>
                <a:latin typeface="Times New Roman" panose="02020603050405020304" pitchFamily="18" charset="0"/>
                <a:cs typeface="Times New Roman" panose="02020603050405020304" pitchFamily="18" charset="0"/>
              </a:rPr>
              <a:t>The brown in this graph represents funding of schools in less white communities while the yellow represents the funding of predominantly white communities demonstrating that race takes part in the funding provided for students of colo</a:t>
            </a:r>
            <a:r>
              <a:rPr lang="en-US" sz="2400" b="0" i="0" u="none" strike="noStrike" dirty="0">
                <a:solidFill>
                  <a:schemeClr val="tx1"/>
                </a:solidFill>
                <a:effectLst/>
                <a:latin typeface="Times New Roman" panose="02020603050405020304" pitchFamily="18" charset="0"/>
                <a:cs typeface="Times New Roman" panose="02020603050405020304" pitchFamily="18" charset="0"/>
              </a:rPr>
              <a:t>r</a:t>
            </a:r>
            <a:r>
              <a:rPr lang="en-US" sz="2400" dirty="0">
                <a:solidFill>
                  <a:schemeClr val="tx1"/>
                </a:solidFill>
                <a:latin typeface="Times New Roman" panose="02020603050405020304" pitchFamily="18" charset="0"/>
                <a:cs typeface="Times New Roman" panose="02020603050405020304" pitchFamily="18" charset="0"/>
              </a:rPr>
              <a:t>.</a:t>
            </a:r>
          </a:p>
        </p:txBody>
      </p:sp>
      <p:sp>
        <p:nvSpPr>
          <p:cNvPr id="22" name="TextBox 21">
            <a:extLst>
              <a:ext uri="{FF2B5EF4-FFF2-40B4-BE49-F238E27FC236}">
                <a16:creationId xmlns:a16="http://schemas.microsoft.com/office/drawing/2014/main" id="{9D833F8D-29C1-7140-6AE2-9F4D629CB5B1}"/>
              </a:ext>
            </a:extLst>
          </p:cNvPr>
          <p:cNvSpPr txBox="1"/>
          <p:nvPr/>
        </p:nvSpPr>
        <p:spPr>
          <a:xfrm>
            <a:off x="14932087" y="7573785"/>
            <a:ext cx="6792600" cy="3046988"/>
          </a:xfrm>
          <a:prstGeom prst="rect">
            <a:avLst/>
          </a:prstGeom>
          <a:solidFill>
            <a:schemeClr val="accent5">
              <a:lumMod val="20000"/>
              <a:lumOff val="80000"/>
            </a:schemeClr>
          </a:solidFill>
        </p:spPr>
        <p:txBody>
          <a:bodyPr wrap="square" rtlCol="0">
            <a:spAutoFit/>
          </a:bodyPr>
          <a:lstStyle/>
          <a:p>
            <a:r>
              <a:rPr lang="en-US" sz="2400" b="0" i="0" u="none" strike="noStrike" dirty="0">
                <a:solidFill>
                  <a:srgbClr val="000000"/>
                </a:solidFill>
                <a:effectLst/>
                <a:latin typeface="Times New Roman" panose="02020603050405020304" pitchFamily="18" charset="0"/>
                <a:cs typeface="Times New Roman" panose="02020603050405020304" pitchFamily="18" charset="0"/>
              </a:rPr>
              <a:t>For this project, I gathered literature from ERIC, Duke Library and Google Scholar ranging from the years 2014-2022. It was difficult to find sources that related directly to the outcome of music education, but I found many articles related to music education and its connection to the brain. During my research I focused on urban areas, funding inequality, and benefits of music education</a:t>
            </a:r>
            <a:endParaRPr lang="en-US" sz="2400" b="0" dirty="0">
              <a:effectLst/>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F03ADC80-EE07-9922-2A82-80F20A5629A9}"/>
              </a:ext>
            </a:extLst>
          </p:cNvPr>
          <p:cNvSpPr txBox="1"/>
          <p:nvPr/>
        </p:nvSpPr>
        <p:spPr>
          <a:xfrm>
            <a:off x="7813912" y="9185724"/>
            <a:ext cx="6877566" cy="830997"/>
          </a:xfrm>
          <a:prstGeom prst="rect">
            <a:avLst/>
          </a:prstGeom>
          <a:solidFill>
            <a:schemeClr val="accent5">
              <a:lumMod val="20000"/>
              <a:lumOff val="80000"/>
            </a:schemeClr>
          </a:solid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SAT scores of those who took music classes versus students who took none.</a:t>
            </a:r>
          </a:p>
        </p:txBody>
      </p:sp>
      <p:sp>
        <p:nvSpPr>
          <p:cNvPr id="27" name="TextBox 26">
            <a:extLst>
              <a:ext uri="{FF2B5EF4-FFF2-40B4-BE49-F238E27FC236}">
                <a16:creationId xmlns:a16="http://schemas.microsoft.com/office/drawing/2014/main" id="{1AD5086D-077D-FFD1-93AB-334D17DC9C75}"/>
              </a:ext>
            </a:extLst>
          </p:cNvPr>
          <p:cNvSpPr txBox="1"/>
          <p:nvPr/>
        </p:nvSpPr>
        <p:spPr>
          <a:xfrm>
            <a:off x="7813912" y="2425088"/>
            <a:ext cx="6856955" cy="461665"/>
          </a:xfrm>
          <a:prstGeom prst="rect">
            <a:avLst/>
          </a:prstGeom>
          <a:solidFill>
            <a:schemeClr val="accent5">
              <a:lumMod val="20000"/>
              <a:lumOff val="80000"/>
            </a:schemeClr>
          </a:solid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Funding per person, by Race and Income</a:t>
            </a:r>
          </a:p>
        </p:txBody>
      </p:sp>
      <p:sp>
        <p:nvSpPr>
          <p:cNvPr id="8" name="TextBox 7">
            <a:extLst>
              <a:ext uri="{FF2B5EF4-FFF2-40B4-BE49-F238E27FC236}">
                <a16:creationId xmlns:a16="http://schemas.microsoft.com/office/drawing/2014/main" id="{739A6F43-D384-D493-CDF0-D7C480437897}"/>
              </a:ext>
            </a:extLst>
          </p:cNvPr>
          <p:cNvSpPr txBox="1"/>
          <p:nvPr/>
        </p:nvSpPr>
        <p:spPr>
          <a:xfrm>
            <a:off x="7803818" y="13762351"/>
            <a:ext cx="6877141" cy="2308324"/>
          </a:xfrm>
          <a:prstGeom prst="rect">
            <a:avLst/>
          </a:prstGeom>
          <a:solidFill>
            <a:schemeClr val="accent5">
              <a:lumMod val="20000"/>
              <a:lumOff val="80000"/>
            </a:schemeClr>
          </a:solidFill>
        </p:spPr>
        <p:txBody>
          <a:bodyPr wrap="square" lIns="91440" tIns="45720" rIns="91440" bIns="45720" rtlCol="0" anchor="t">
            <a:spAutoFit/>
          </a:bodyPr>
          <a:lstStyle/>
          <a:p>
            <a:r>
              <a:rPr lang="en-US" sz="2400" dirty="0">
                <a:solidFill>
                  <a:srgbClr val="000000"/>
                </a:solidFill>
                <a:latin typeface="Times New Roman"/>
                <a:cs typeface="Times New Roman"/>
              </a:rPr>
              <a:t>T</a:t>
            </a:r>
            <a:r>
              <a:rPr lang="en-US" sz="2400" b="0" i="0" u="none" strike="noStrike" dirty="0">
                <a:solidFill>
                  <a:srgbClr val="000000"/>
                </a:solidFill>
                <a:effectLst/>
                <a:latin typeface="Times New Roman"/>
                <a:cs typeface="Times New Roman"/>
              </a:rPr>
              <a:t>he lack of funding reduces their accessibility to music education therefore decreasing their educational outcome. </a:t>
            </a:r>
            <a:r>
              <a:rPr lang="en-US" sz="2400" dirty="0">
                <a:latin typeface="Times New Roman"/>
                <a:cs typeface="Times New Roman"/>
              </a:rPr>
              <a:t>T</a:t>
            </a:r>
            <a:r>
              <a:rPr lang="en-US" sz="2400" b="0" i="0" u="none" strike="noStrike" dirty="0">
                <a:solidFill>
                  <a:srgbClr val="000000"/>
                </a:solidFill>
                <a:effectLst/>
                <a:latin typeface="Times New Roman"/>
                <a:cs typeface="Times New Roman"/>
              </a:rPr>
              <a:t>he graph shows students with music education have higher SAT test scores especially in literacy proving why music education should not be a privilege but instead attainable to students of all races.</a:t>
            </a:r>
            <a:r>
              <a:rPr lang="en-US" sz="2400" dirty="0">
                <a:latin typeface="Times New Roman"/>
                <a:cs typeface="Times New Roman"/>
              </a:rPr>
              <a:t> </a:t>
            </a:r>
            <a:endParaRPr lang="en-US" sz="2400" dirty="0">
              <a:highlight>
                <a:srgbClr val="FFFF00"/>
              </a:highligh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85DF309-C6B0-B4C9-EC99-0BFBA79779EF}"/>
              </a:ext>
            </a:extLst>
          </p:cNvPr>
          <p:cNvSpPr txBox="1"/>
          <p:nvPr/>
        </p:nvSpPr>
        <p:spPr>
          <a:xfrm>
            <a:off x="12971985" y="6418905"/>
            <a:ext cx="1717447"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(White, 2015 )</a:t>
            </a:r>
            <a:endParaRPr lang="en-US" sz="2000" dirty="0">
              <a:solidFill>
                <a:schemeClr val="tx1"/>
              </a:solidFill>
            </a:endParaRPr>
          </a:p>
        </p:txBody>
      </p:sp>
      <p:sp>
        <p:nvSpPr>
          <p:cNvPr id="4" name="TextBox 3">
            <a:extLst>
              <a:ext uri="{FF2B5EF4-FFF2-40B4-BE49-F238E27FC236}">
                <a16:creationId xmlns:a16="http://schemas.microsoft.com/office/drawing/2014/main" id="{B2197BE6-C527-741E-4690-6053436A8552}"/>
              </a:ext>
            </a:extLst>
          </p:cNvPr>
          <p:cNvSpPr txBox="1"/>
          <p:nvPr/>
        </p:nvSpPr>
        <p:spPr>
          <a:xfrm>
            <a:off x="12990113" y="13024086"/>
            <a:ext cx="1717447"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(Becker, 2016)</a:t>
            </a:r>
            <a:endParaRPr lang="en-US" sz="2000" dirty="0"/>
          </a:p>
        </p:txBody>
      </p:sp>
      <p:pic>
        <p:nvPicPr>
          <p:cNvPr id="6" name="Picture 6" descr="A qr code with a few black squares&#10;&#10;Description automatically generated">
            <a:extLst>
              <a:ext uri="{FF2B5EF4-FFF2-40B4-BE49-F238E27FC236}">
                <a16:creationId xmlns:a16="http://schemas.microsoft.com/office/drawing/2014/main" id="{BDE0E9F8-02E5-B24E-C623-81C80E3DE872}"/>
              </a:ext>
            </a:extLst>
          </p:cNvPr>
          <p:cNvPicPr>
            <a:picLocks noChangeAspect="1"/>
          </p:cNvPicPr>
          <p:nvPr/>
        </p:nvPicPr>
        <p:blipFill>
          <a:blip r:embed="rId5"/>
          <a:stretch>
            <a:fillRect/>
          </a:stretch>
        </p:blipFill>
        <p:spPr>
          <a:xfrm>
            <a:off x="20934947" y="577517"/>
            <a:ext cx="1010653" cy="110690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8961</TotalTime>
  <Words>912</Words>
  <Application>Microsoft Office PowerPoint</Application>
  <PresentationFormat>Custom</PresentationFormat>
  <Paragraphs>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HOW LACK OF SCHOOL FUNDING AFFECTS STUDENTS OF COLORS ACCESS TO HIGH-QUALITY MUSIC EDUCATION Adaeze Ezuma-Igwe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adaez</dc:creator>
  <cp:lastModifiedBy>adaezeoe@icloud.com</cp:lastModifiedBy>
  <cp:revision>30</cp:revision>
  <dcterms:modified xsi:type="dcterms:W3CDTF">2023-07-28T00:52:38Z</dcterms:modified>
</cp:coreProperties>
</file>