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9" r:id="rId4"/>
  </p:sldMasterIdLst>
  <p:notesMasterIdLst>
    <p:notesMasterId r:id="rId5"/>
  </p:notesMasterIdLst>
  <p:sldIdLst>
    <p:sldId id="256" r:id="rId6"/>
  </p:sldIdLst>
  <p:sldSz cy="16459200" cx="21945600"/>
  <p:notesSz cx="6858000" cy="9144000"/>
  <p:embeddedFontLst>
    <p:embeddedFont>
      <p:font typeface="Merriweather"/>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3" name="Kennedy Ruff"/>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commentAuthors" Target="commentAuthors.xml"/><Relationship Id="rId4" Type="http://schemas.openxmlformats.org/officeDocument/2006/relationships/slideMaster" Target="slideMasters/slideMaster1.xml"/><Relationship Id="rId10" Type="http://schemas.openxmlformats.org/officeDocument/2006/relationships/font" Target="fonts/Merriweather-boldItalic.fntdata"/><Relationship Id="rId9" Type="http://schemas.openxmlformats.org/officeDocument/2006/relationships/font" Target="fonts/Merriweather-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Merriweather-regular.fntdata"/><Relationship Id="rId8" Type="http://schemas.openxmlformats.org/officeDocument/2006/relationships/font" Target="fonts/Merriweather-bold.fntdata"/></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19-07-22T19:12:05.752">
    <p:pos x="6000" y="0"/>
    <p:text>Phenotype Discrimination Article: https://pdfs.semanticscholar.org/847e/7cc00e9b96bc320b8198b1b781b284603b98.pdf</p:text>
  </p:cm>
  <p:cm authorId="0" idx="2" dt="2019-07-22T19:07:06.204">
    <p:pos x="6000" y="100"/>
    <p:text>White Women in Charge of Expectation Article: https://www.npr.org/sections/codeswitch/2017/02/06/512943035/new-evidence-shows-theres-still-bias-against-black-natural-hair</p:text>
  </p:cm>
  <p:cm authorId="0" idx="3" dt="2019-07-22T19:03:40.949">
    <p:pos x="138" y="4137"/>
    <p:text>Background of Black Women's Hair: https://file.scirp.org/pdf/JSS_2014010814473478.pdf</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indent="0" lvl="0" marL="0" marR="0" rtl="0" algn="ctr">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1" name="Google Shape;21;p2"/>
          <p:cNvSpPr/>
          <p:nvPr>
            <p:ph idx="17" type="pic"/>
          </p:nvPr>
        </p:nvSpPr>
        <p:spPr>
          <a:xfrm>
            <a:off x="19855545"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comments" Target="../comments/comment1.xml"/><Relationship Id="rId4" Type="http://schemas.openxmlformats.org/officeDocument/2006/relationships/image" Target="../media/image1.png"/><Relationship Id="rId5"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3"/>
          <p:cNvSpPr txBox="1"/>
          <p:nvPr>
            <p:ph type="title"/>
          </p:nvPr>
        </p:nvSpPr>
        <p:spPr>
          <a:xfrm>
            <a:off x="348293" y="304800"/>
            <a:ext cx="21249000" cy="1676400"/>
          </a:xfrm>
          <a:prstGeom prst="rect">
            <a:avLst/>
          </a:prstGeom>
          <a:solidFill>
            <a:srgbClr val="741B47"/>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3600">
                <a:latin typeface="Times New Roman"/>
                <a:ea typeface="Times New Roman"/>
                <a:cs typeface="Times New Roman"/>
                <a:sym typeface="Times New Roman"/>
              </a:rPr>
              <a:t>Don’t Take My</a:t>
            </a:r>
            <a:r>
              <a:rPr lang="en-US" sz="3600">
                <a:latin typeface="Merriweather"/>
                <a:ea typeface="Merriweather"/>
                <a:cs typeface="Merriweather"/>
                <a:sym typeface="Merriweather"/>
              </a:rPr>
              <a:t> Hair: </a:t>
            </a:r>
            <a:r>
              <a:rPr lang="en-US" sz="3600">
                <a:latin typeface="Times New Roman"/>
                <a:ea typeface="Times New Roman"/>
                <a:cs typeface="Times New Roman"/>
                <a:sym typeface="Times New Roman"/>
              </a:rPr>
              <a:t>Discrimination in the Workplace</a:t>
            </a:r>
            <a:r>
              <a:rPr lang="en-US" sz="3600">
                <a:latin typeface="Times New Roman"/>
                <a:ea typeface="Times New Roman"/>
                <a:cs typeface="Times New Roman"/>
                <a:sym typeface="Times New Roman"/>
              </a:rPr>
              <a:t> </a:t>
            </a:r>
            <a:endParaRPr sz="3600">
              <a:latin typeface="Times New Roman"/>
              <a:ea typeface="Times New Roman"/>
              <a:cs typeface="Times New Roman"/>
              <a:sym typeface="Times New Roman"/>
            </a:endParaRPr>
          </a:p>
          <a:p>
            <a:pPr indent="0" lvl="0" marL="0" marR="0" rtl="0" algn="ctr">
              <a:spcBef>
                <a:spcPts val="0"/>
              </a:spcBef>
              <a:spcAft>
                <a:spcPts val="0"/>
              </a:spcAft>
              <a:buClr>
                <a:schemeClr val="lt1"/>
              </a:buClr>
              <a:buFont typeface="Arial"/>
              <a:buNone/>
            </a:pPr>
            <a:r>
              <a:rPr lang="en-US" sz="2400">
                <a:latin typeface="Times New Roman"/>
                <a:ea typeface="Times New Roman"/>
                <a:cs typeface="Times New Roman"/>
                <a:sym typeface="Times New Roman"/>
              </a:rPr>
              <a:t>T</a:t>
            </a:r>
            <a:r>
              <a:rPr lang="en-US" sz="2400">
                <a:latin typeface="Times New Roman"/>
                <a:ea typeface="Times New Roman"/>
                <a:cs typeface="Times New Roman"/>
                <a:sym typeface="Times New Roman"/>
              </a:rPr>
              <a:t>iya Walker || Northern High school</a:t>
            </a:r>
            <a:endParaRPr sz="2400">
              <a:latin typeface="Times New Roman"/>
              <a:ea typeface="Times New Roman"/>
              <a:cs typeface="Times New Roman"/>
              <a:sym typeface="Times New Roman"/>
            </a:endParaRPr>
          </a:p>
        </p:txBody>
      </p:sp>
      <p:sp>
        <p:nvSpPr>
          <p:cNvPr id="30" name="Google Shape;30;p3"/>
          <p:cNvSpPr txBox="1"/>
          <p:nvPr>
            <p:ph idx="1" type="body"/>
          </p:nvPr>
        </p:nvSpPr>
        <p:spPr>
          <a:xfrm>
            <a:off x="220255" y="2133600"/>
            <a:ext cx="6792600" cy="533400"/>
          </a:xfrm>
          <a:prstGeom prst="rect">
            <a:avLst/>
          </a:prstGeom>
          <a:solidFill>
            <a:srgbClr val="134F5C"/>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    Introduction </a:t>
            </a:r>
            <a:endParaRPr b="1" i="0" sz="2100" u="none" cap="none" strike="noStrike">
              <a:solidFill>
                <a:schemeClr val="lt1"/>
              </a:solidFill>
              <a:latin typeface="Arial"/>
              <a:ea typeface="Arial"/>
              <a:cs typeface="Arial"/>
              <a:sym typeface="Arial"/>
            </a:endParaRPr>
          </a:p>
        </p:txBody>
      </p:sp>
      <p:sp>
        <p:nvSpPr>
          <p:cNvPr id="31" name="Google Shape;31;p3"/>
          <p:cNvSpPr txBox="1"/>
          <p:nvPr>
            <p:ph idx="2" type="body"/>
          </p:nvPr>
        </p:nvSpPr>
        <p:spPr>
          <a:xfrm>
            <a:off x="348350" y="2819400"/>
            <a:ext cx="6792600" cy="3440100"/>
          </a:xfrm>
          <a:prstGeom prst="rect">
            <a:avLst/>
          </a:prstGeom>
          <a:noFill/>
          <a:ln>
            <a:noFill/>
          </a:ln>
        </p:spPr>
        <p:txBody>
          <a:bodyPr anchorCtr="0" anchor="t" bIns="39175" lIns="78350" spcFirstLastPara="1" rIns="78350" wrap="square" tIns="39175">
            <a:noAutofit/>
          </a:bodyPr>
          <a:lstStyle/>
          <a:p>
            <a:pPr indent="0" lvl="0" marL="0" rtl="0" algn="l">
              <a:spcBef>
                <a:spcPts val="0"/>
              </a:spcBef>
              <a:spcAft>
                <a:spcPts val="0"/>
              </a:spcAft>
              <a:buClr>
                <a:schemeClr val="dk1"/>
              </a:buClr>
              <a:buSzPts val="1100"/>
              <a:buFont typeface="Arial"/>
              <a:buNone/>
            </a:pPr>
            <a:r>
              <a:rPr b="1" lang="en-US" sz="1800"/>
              <a:t>How do implicit biases about hair affect the way Black women are treated in the workplace? </a:t>
            </a:r>
            <a:endParaRPr b="1" sz="1800"/>
          </a:p>
          <a:p>
            <a:pPr indent="0" lvl="0" marL="0" rtl="0" algn="l">
              <a:spcBef>
                <a:spcPts val="0"/>
              </a:spcBef>
              <a:spcAft>
                <a:spcPts val="0"/>
              </a:spcAft>
              <a:buClr>
                <a:schemeClr val="dk1"/>
              </a:buClr>
              <a:buSzPts val="1100"/>
              <a:buFont typeface="Arial"/>
              <a:buNone/>
            </a:pPr>
            <a:r>
              <a:rPr lang="en-US" sz="1800"/>
              <a:t>Natural hairstyles being seen as inappropriate leads to discrimination of Black women in the workplace. </a:t>
            </a:r>
            <a:r>
              <a:rPr lang="en-US" sz="1800"/>
              <a:t>Often companies use grooming policies to target hairstyles that are historically associated with Black people, mainly Black women. Black women are denied jobs or promotions because they do not change their hair.</a:t>
            </a:r>
            <a:endParaRPr b="1" sz="1800"/>
          </a:p>
          <a:p>
            <a:pPr indent="0" lvl="0" marL="0" rtl="0" algn="l">
              <a:spcBef>
                <a:spcPts val="0"/>
              </a:spcBef>
              <a:spcAft>
                <a:spcPts val="0"/>
              </a:spcAft>
              <a:buNone/>
            </a:pPr>
            <a:r>
              <a:rPr lang="en-US" sz="1800"/>
              <a:t>Implicit Bias are the attitudes or stereotypes that affect our understanding, actions, and decisions in an unconscious manner. These biases, which encompass both favorable and unfavorable assessment, are activated involuntary and without an individual’s awareness or intentional control.</a:t>
            </a:r>
            <a:endParaRPr sz="1800"/>
          </a:p>
          <a:p>
            <a:pPr indent="0" lvl="0" marL="0" rtl="0" algn="l">
              <a:lnSpc>
                <a:spcPct val="115000"/>
              </a:lnSpc>
              <a:spcBef>
                <a:spcPts val="0"/>
              </a:spcBef>
              <a:spcAft>
                <a:spcPts val="0"/>
              </a:spcAft>
              <a:buNone/>
            </a:pPr>
            <a:r>
              <a:t/>
            </a:r>
            <a:endParaRPr/>
          </a:p>
        </p:txBody>
      </p:sp>
      <p:sp>
        <p:nvSpPr>
          <p:cNvPr id="32" name="Google Shape;32;p3"/>
          <p:cNvSpPr txBox="1"/>
          <p:nvPr>
            <p:ph idx="3" type="body"/>
          </p:nvPr>
        </p:nvSpPr>
        <p:spPr>
          <a:xfrm>
            <a:off x="220318" y="6567688"/>
            <a:ext cx="6792600" cy="533400"/>
          </a:xfrm>
          <a:prstGeom prst="rect">
            <a:avLst/>
          </a:prstGeom>
          <a:solidFill>
            <a:srgbClr val="134F5C"/>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B</a:t>
            </a:r>
            <a:r>
              <a:rPr lang="en-US"/>
              <a:t>ackground</a:t>
            </a:r>
            <a:r>
              <a:rPr lang="en-US"/>
              <a:t> </a:t>
            </a:r>
            <a:endParaRPr b="1" i="0" sz="2100" u="none" cap="none" strike="noStrike">
              <a:solidFill>
                <a:schemeClr val="lt1"/>
              </a:solidFill>
              <a:latin typeface="Arial"/>
              <a:ea typeface="Arial"/>
              <a:cs typeface="Arial"/>
              <a:sym typeface="Arial"/>
            </a:endParaRPr>
          </a:p>
        </p:txBody>
      </p:sp>
      <p:sp>
        <p:nvSpPr>
          <p:cNvPr id="33" name="Google Shape;33;p3"/>
          <p:cNvSpPr txBox="1"/>
          <p:nvPr>
            <p:ph idx="4" type="body"/>
          </p:nvPr>
        </p:nvSpPr>
        <p:spPr>
          <a:xfrm>
            <a:off x="220325" y="7101675"/>
            <a:ext cx="6792600" cy="4457700"/>
          </a:xfrm>
          <a:prstGeom prst="rect">
            <a:avLst/>
          </a:prstGeom>
          <a:noFill/>
          <a:ln>
            <a:noFill/>
          </a:ln>
        </p:spPr>
        <p:txBody>
          <a:bodyPr anchorCtr="0" anchor="t" bIns="39175" lIns="78350" spcFirstLastPara="1" rIns="78350" wrap="square" tIns="39175">
            <a:noAutofit/>
          </a:bodyPr>
          <a:lstStyle/>
          <a:p>
            <a:pPr indent="-342900" lvl="0" marL="457200" rtl="0" algn="l">
              <a:lnSpc>
                <a:spcPct val="115000"/>
              </a:lnSpc>
              <a:spcBef>
                <a:spcPts val="0"/>
              </a:spcBef>
              <a:spcAft>
                <a:spcPts val="0"/>
              </a:spcAft>
              <a:buSzPts val="1800"/>
              <a:buChar char="●"/>
            </a:pPr>
            <a:r>
              <a:rPr lang="en-US" sz="1800"/>
              <a:t>Grooming Policies:Employers regulate clothing, piercings, tattoos, makeup, nails, hair, and more.</a:t>
            </a:r>
            <a:endParaRPr sz="1800"/>
          </a:p>
          <a:p>
            <a:pPr indent="-342900" lvl="0" marL="457200" rtl="0" algn="l">
              <a:lnSpc>
                <a:spcPct val="115000"/>
              </a:lnSpc>
              <a:spcBef>
                <a:spcPts val="0"/>
              </a:spcBef>
              <a:spcAft>
                <a:spcPts val="0"/>
              </a:spcAft>
              <a:buSzPts val="1800"/>
              <a:buChar char="●"/>
            </a:pPr>
            <a:r>
              <a:rPr lang="en-US" sz="1800"/>
              <a:t>The professional look is based on European features</a:t>
            </a:r>
            <a:r>
              <a:rPr lang="en-US" sz="1800"/>
              <a:t> and standards which consist of  white features; light skin, straight, tamed hair</a:t>
            </a:r>
            <a:endParaRPr sz="1800"/>
          </a:p>
          <a:p>
            <a:pPr indent="-342900" lvl="0" marL="457200" rtl="0" algn="l">
              <a:lnSpc>
                <a:spcPct val="115000"/>
              </a:lnSpc>
              <a:spcBef>
                <a:spcPts val="0"/>
              </a:spcBef>
              <a:spcAft>
                <a:spcPts val="0"/>
              </a:spcAft>
              <a:buSzPts val="1800"/>
              <a:buChar char="●"/>
            </a:pPr>
            <a:r>
              <a:rPr lang="en-US" sz="1800"/>
              <a:t> </a:t>
            </a:r>
            <a:r>
              <a:rPr lang="en-US" sz="1800"/>
              <a:t>The court case, The Equal Employment Opportunity(EEOC) &amp; Chastity Jones V. Catastrophe Management Systems(CMS), made it to the Supreme Court but they rejected the case because they did not see hair policies as racial discrimination </a:t>
            </a:r>
            <a:endParaRPr sz="1800"/>
          </a:p>
          <a:p>
            <a:pPr indent="-342900" lvl="0" marL="457200" rtl="0" algn="l">
              <a:lnSpc>
                <a:spcPct val="115000"/>
              </a:lnSpc>
              <a:spcBef>
                <a:spcPts val="0"/>
              </a:spcBef>
              <a:spcAft>
                <a:spcPts val="0"/>
              </a:spcAft>
              <a:buSzPts val="1800"/>
              <a:buChar char="●"/>
            </a:pPr>
            <a:r>
              <a:rPr lang="en-US" sz="1800"/>
              <a:t>The Good Hair Study did an Implicit Association Test(IAT) which showed pictures of Black women with natural hair and straight hair and did word association with both pictures. Most people of all race and gender had some bias towards Black women with natural hair.(Karen G. Bates, National Rubic Radio)</a:t>
            </a:r>
            <a:endParaRPr sz="1800"/>
          </a:p>
          <a:p>
            <a:pPr indent="0" lvl="0" marL="0" rtl="0" algn="l">
              <a:lnSpc>
                <a:spcPct val="115000"/>
              </a:lnSpc>
              <a:spcBef>
                <a:spcPts val="0"/>
              </a:spcBef>
              <a:spcAft>
                <a:spcPts val="0"/>
              </a:spcAft>
              <a:buNone/>
            </a:pPr>
            <a:r>
              <a:t/>
            </a:r>
            <a:endParaRPr/>
          </a:p>
        </p:txBody>
      </p:sp>
      <p:sp>
        <p:nvSpPr>
          <p:cNvPr id="34" name="Google Shape;34;p3"/>
          <p:cNvSpPr txBox="1"/>
          <p:nvPr>
            <p:ph idx="5" type="body"/>
          </p:nvPr>
        </p:nvSpPr>
        <p:spPr>
          <a:xfrm>
            <a:off x="220318" y="11334750"/>
            <a:ext cx="6792600" cy="533400"/>
          </a:xfrm>
          <a:prstGeom prst="rect">
            <a:avLst/>
          </a:prstGeom>
          <a:solidFill>
            <a:srgbClr val="134F5C"/>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Methodology</a:t>
            </a:r>
            <a:r>
              <a:rPr lang="en-US"/>
              <a:t> </a:t>
            </a:r>
            <a:endParaRPr b="1" i="0" sz="2100" u="none" cap="none" strike="noStrike">
              <a:solidFill>
                <a:schemeClr val="lt1"/>
              </a:solidFill>
              <a:latin typeface="Arial"/>
              <a:ea typeface="Arial"/>
              <a:cs typeface="Arial"/>
              <a:sym typeface="Arial"/>
            </a:endParaRPr>
          </a:p>
        </p:txBody>
      </p:sp>
      <p:sp>
        <p:nvSpPr>
          <p:cNvPr id="35" name="Google Shape;35;p3"/>
          <p:cNvSpPr txBox="1"/>
          <p:nvPr>
            <p:ph idx="6" type="body"/>
          </p:nvPr>
        </p:nvSpPr>
        <p:spPr>
          <a:xfrm>
            <a:off x="153643" y="12085300"/>
            <a:ext cx="6792600" cy="3657600"/>
          </a:xfrm>
          <a:prstGeom prst="rect">
            <a:avLst/>
          </a:prstGeom>
          <a:noFill/>
          <a:ln>
            <a:noFill/>
          </a:ln>
        </p:spPr>
        <p:txBody>
          <a:bodyPr anchorCtr="0" anchor="t" bIns="39175" lIns="78350" spcFirstLastPara="1" rIns="78350" wrap="square" tIns="39175">
            <a:noAutofit/>
          </a:bodyPr>
          <a:lstStyle/>
          <a:p>
            <a:pPr indent="0" lvl="0" marL="0" marR="0" rtl="0" algn="l">
              <a:lnSpc>
                <a:spcPct val="100000"/>
              </a:lnSpc>
              <a:spcBef>
                <a:spcPts val="0"/>
              </a:spcBef>
              <a:spcAft>
                <a:spcPts val="0"/>
              </a:spcAft>
              <a:buClr>
                <a:schemeClr val="dk1"/>
              </a:buClr>
              <a:buFont typeface="Arial"/>
              <a:buNone/>
            </a:pPr>
            <a:r>
              <a:rPr lang="en-US" sz="1800"/>
              <a:t>I did my research by going on Google Scholar and found multiple articles. I found 3 of my articles that came from heinoline.com, a law journal library, that gave me multiple  cases, lawsuits, and most of my qualitative data. The key words I used to look for my articles were Black women, discrimination in the workplace and hairstyles. I found a lot of my quantitative data from an online study by Taibora A. Johnson and Teiahsha Bankhead on Black women experience in society wearing their natural hair. From the article “A Hair Piece: Perspective On The Intersection of Race and Gender,” I learned about  the stories of Cheryl Tatum and Renee Rogers.</a:t>
            </a:r>
            <a:endParaRPr sz="1800"/>
          </a:p>
          <a:p>
            <a:pPr indent="0" lvl="0" marL="0" marR="0" rtl="0" algn="l">
              <a:lnSpc>
                <a:spcPct val="100000"/>
              </a:lnSpc>
              <a:spcBef>
                <a:spcPts val="0"/>
              </a:spcBef>
              <a:spcAft>
                <a:spcPts val="0"/>
              </a:spcAft>
              <a:buClr>
                <a:schemeClr val="dk1"/>
              </a:buClr>
              <a:buFont typeface="Arial"/>
              <a:buNone/>
            </a:pPr>
            <a:r>
              <a:t/>
            </a:r>
            <a:endParaRPr/>
          </a:p>
        </p:txBody>
      </p:sp>
      <p:sp>
        <p:nvSpPr>
          <p:cNvPr id="36" name="Google Shape;36;p3"/>
          <p:cNvSpPr txBox="1"/>
          <p:nvPr>
            <p:ph idx="7" type="body"/>
          </p:nvPr>
        </p:nvSpPr>
        <p:spPr>
          <a:xfrm>
            <a:off x="7576458" y="2133600"/>
            <a:ext cx="6792685" cy="533400"/>
          </a:xfrm>
          <a:prstGeom prst="rect">
            <a:avLst/>
          </a:prstGeom>
          <a:solidFill>
            <a:srgbClr val="134F5C"/>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    Data </a:t>
            </a:r>
            <a:endParaRPr b="1" i="0" sz="2100" u="none" cap="none" strike="noStrike">
              <a:solidFill>
                <a:schemeClr val="lt1"/>
              </a:solidFill>
              <a:latin typeface="Arial"/>
              <a:ea typeface="Arial"/>
              <a:cs typeface="Arial"/>
              <a:sym typeface="Arial"/>
            </a:endParaRPr>
          </a:p>
        </p:txBody>
      </p:sp>
      <p:sp>
        <p:nvSpPr>
          <p:cNvPr id="37" name="Google Shape;37;p3"/>
          <p:cNvSpPr txBox="1"/>
          <p:nvPr>
            <p:ph idx="8" type="body"/>
          </p:nvPr>
        </p:nvSpPr>
        <p:spPr>
          <a:xfrm>
            <a:off x="14871247" y="11976450"/>
            <a:ext cx="6792600" cy="3657600"/>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0"/>
              </a:spcAft>
              <a:buClr>
                <a:schemeClr val="dk1"/>
              </a:buClr>
              <a:buSzPts val="1400"/>
              <a:buFont typeface="Arial"/>
              <a:buNone/>
            </a:pPr>
            <a:r>
              <a:rPr lang="en-US"/>
              <a:t>I</a:t>
            </a:r>
            <a:r>
              <a:rPr lang="en-US" sz="1800"/>
              <a:t> have</a:t>
            </a:r>
            <a:r>
              <a:rPr lang="en-US" sz="1800"/>
              <a:t> found that Black women do face discrimination in the workplace such as not getting the job, getting fired, or just unfair treatment and less opportunity then their White co workers because people’s implicit bias about their </a:t>
            </a:r>
            <a:r>
              <a:rPr lang="en-US" sz="1800"/>
              <a:t>hairstyles. The military has also done this, they deemed it inappropriate for Black women to have locs while serving their time in the military. Even in media you see this trend of Black female celebrities are criticized about wear traditional hairstyles like faux locs, weaves, box braids, and other braid styles because of people’s implicit bias of those hairstyles but not when White female celebrities wear them. To fix this problem we have to learn not to act on implicit biases  on Black women and accept this culture difference to make the workplace more diverse. We can follow in California footsteps and make it illegal for employers to discriminate against Black women due to their hairstyle.</a:t>
            </a:r>
            <a:endParaRPr sz="1800"/>
          </a:p>
        </p:txBody>
      </p:sp>
      <p:sp>
        <p:nvSpPr>
          <p:cNvPr id="38" name="Google Shape;38;p3"/>
          <p:cNvSpPr txBox="1"/>
          <p:nvPr>
            <p:ph idx="9" type="body"/>
          </p:nvPr>
        </p:nvSpPr>
        <p:spPr>
          <a:xfrm>
            <a:off x="14804572" y="2133600"/>
            <a:ext cx="6792685" cy="533400"/>
          </a:xfrm>
          <a:prstGeom prst="rect">
            <a:avLst/>
          </a:prstGeom>
          <a:solidFill>
            <a:srgbClr val="134F5C"/>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      Results and Solutions  </a:t>
            </a:r>
            <a:endParaRPr b="1" i="0" sz="2100" u="none" cap="none" strike="noStrike">
              <a:solidFill>
                <a:schemeClr val="lt1"/>
              </a:solidFill>
              <a:latin typeface="Arial"/>
              <a:ea typeface="Arial"/>
              <a:cs typeface="Arial"/>
              <a:sym typeface="Arial"/>
            </a:endParaRPr>
          </a:p>
        </p:txBody>
      </p:sp>
      <p:sp>
        <p:nvSpPr>
          <p:cNvPr id="39" name="Google Shape;39;p3"/>
          <p:cNvSpPr txBox="1"/>
          <p:nvPr>
            <p:ph idx="13" type="body"/>
          </p:nvPr>
        </p:nvSpPr>
        <p:spPr>
          <a:xfrm>
            <a:off x="14804575" y="2819400"/>
            <a:ext cx="6792600" cy="4200000"/>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0"/>
              </a:spcAft>
              <a:buNone/>
            </a:pPr>
            <a:r>
              <a:rPr lang="en-US" sz="1800"/>
              <a:t>Many times this type of discrimination against a Black women due to their hairstyle is dismissed by the court because they do not see the connection between their biological and cultural race, as seen in “Rogers v. American Airlines.” But it has been </a:t>
            </a:r>
            <a:r>
              <a:rPr lang="en-US" sz="1800"/>
              <a:t>proven</a:t>
            </a:r>
            <a:r>
              <a:rPr lang="en-US" sz="1800"/>
              <a:t> that most </a:t>
            </a:r>
            <a:r>
              <a:rPr lang="en-US" sz="1800"/>
              <a:t>companies</a:t>
            </a:r>
            <a:r>
              <a:rPr lang="en-US" sz="1800"/>
              <a:t> grooming policies targets many hairstyles that are </a:t>
            </a:r>
            <a:r>
              <a:rPr lang="en-US" sz="1800"/>
              <a:t>historically</a:t>
            </a:r>
            <a:r>
              <a:rPr lang="en-US" sz="1800"/>
              <a:t> associated with Black people like Afros, </a:t>
            </a:r>
            <a:r>
              <a:rPr lang="en-US" sz="1800"/>
              <a:t>Braids</a:t>
            </a:r>
            <a:r>
              <a:rPr lang="en-US" sz="1800"/>
              <a:t>, Locks, faux locs, cornrows, twist, ect.  </a:t>
            </a:r>
            <a:endParaRPr sz="1800"/>
          </a:p>
          <a:p>
            <a:pPr indent="0" lvl="0" marL="914400" rtl="0" algn="l">
              <a:spcBef>
                <a:spcPts val="0"/>
              </a:spcBef>
              <a:spcAft>
                <a:spcPts val="0"/>
              </a:spcAft>
              <a:buNone/>
            </a:pPr>
            <a:r>
              <a:t/>
            </a:r>
            <a:endParaRPr sz="1800"/>
          </a:p>
          <a:p>
            <a:pPr indent="-342900" lvl="0" marL="914400" rtl="0" algn="l">
              <a:spcBef>
                <a:spcPts val="0"/>
              </a:spcBef>
              <a:spcAft>
                <a:spcPts val="0"/>
              </a:spcAft>
              <a:buSzPts val="1800"/>
              <a:buChar char="•"/>
            </a:pPr>
            <a:r>
              <a:rPr lang="en-US" sz="1800"/>
              <a:t>The case of Chastity Jones: The Federal Appeals court ruled in favor of the employer because they see no connection between Black people and locks</a:t>
            </a:r>
            <a:endParaRPr sz="1800"/>
          </a:p>
          <a:p>
            <a:pPr indent="-342900" lvl="0" marL="914400" rtl="0" algn="l">
              <a:spcBef>
                <a:spcPts val="0"/>
              </a:spcBef>
              <a:spcAft>
                <a:spcPts val="0"/>
              </a:spcAft>
              <a:buSzPts val="1800"/>
              <a:buChar char="•"/>
            </a:pPr>
            <a:r>
              <a:rPr lang="en-US" sz="1800"/>
              <a:t>Rogers v. American Airlines: The court ruled that the distinctions between biological and cultural conception of race and gender discrimination has no relation.</a:t>
            </a:r>
            <a:endParaRPr sz="1800"/>
          </a:p>
          <a:p>
            <a:pPr indent="0" lvl="0" marL="914400" rtl="0" algn="l">
              <a:spcBef>
                <a:spcPts val="0"/>
              </a:spcBef>
              <a:spcAft>
                <a:spcPts val="0"/>
              </a:spcAft>
              <a:buNone/>
            </a:pPr>
            <a:r>
              <a:t/>
            </a:r>
            <a:endParaRPr/>
          </a:p>
        </p:txBody>
      </p:sp>
      <p:sp>
        <p:nvSpPr>
          <p:cNvPr id="40" name="Google Shape;40;p3"/>
          <p:cNvSpPr txBox="1"/>
          <p:nvPr>
            <p:ph idx="14" type="body"/>
          </p:nvPr>
        </p:nvSpPr>
        <p:spPr>
          <a:xfrm>
            <a:off x="14804572" y="11334750"/>
            <a:ext cx="6792600" cy="533400"/>
          </a:xfrm>
          <a:prstGeom prst="rect">
            <a:avLst/>
          </a:prstGeom>
          <a:solidFill>
            <a:srgbClr val="134F5C"/>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     Conclusion </a:t>
            </a:r>
            <a:endParaRPr b="1" i="0" sz="2100" u="none" cap="none" strike="noStrike">
              <a:solidFill>
                <a:schemeClr val="lt1"/>
              </a:solidFill>
              <a:latin typeface="Arial"/>
              <a:ea typeface="Arial"/>
              <a:cs typeface="Arial"/>
              <a:sym typeface="Arial"/>
            </a:endParaRPr>
          </a:p>
        </p:txBody>
      </p:sp>
      <p:sp>
        <p:nvSpPr>
          <p:cNvPr id="41" name="Google Shape;41;p3"/>
          <p:cNvSpPr txBox="1"/>
          <p:nvPr>
            <p:ph idx="15" type="body"/>
          </p:nvPr>
        </p:nvSpPr>
        <p:spPr>
          <a:xfrm>
            <a:off x="7512445" y="2819400"/>
            <a:ext cx="6792600" cy="13335000"/>
          </a:xfrm>
          <a:prstGeom prst="rect">
            <a:avLst/>
          </a:prstGeom>
          <a:noFill/>
          <a:ln>
            <a:noFill/>
          </a:ln>
        </p:spPr>
        <p:txBody>
          <a:bodyPr anchorCtr="0" anchor="t" bIns="39175" lIns="78350" spcFirstLastPara="1" rIns="78350" wrap="square" tIns="39175">
            <a:noAutofit/>
          </a:bodyPr>
          <a:lstStyle/>
          <a:p>
            <a:pPr indent="-342900" lvl="0" marL="457200" marR="0" rtl="0" algn="l">
              <a:spcBef>
                <a:spcPts val="0"/>
              </a:spcBef>
              <a:spcAft>
                <a:spcPts val="0"/>
              </a:spcAft>
              <a:buClr>
                <a:schemeClr val="dk1"/>
              </a:buClr>
              <a:buSzPts val="1800"/>
              <a:buFont typeface="Times New Roman"/>
              <a:buChar char="●"/>
            </a:pPr>
            <a:r>
              <a:rPr lang="en-US" sz="1800"/>
              <a:t>Black women have a 60% chance </a:t>
            </a:r>
            <a:r>
              <a:rPr lang="en-US" sz="1800"/>
              <a:t>of a</a:t>
            </a:r>
            <a:r>
              <a:rPr lang="en-US" sz="1800"/>
              <a:t> getting  promoted to manager while their white women co workers have 84% chance to be promoted to manager</a:t>
            </a:r>
            <a:endParaRPr sz="1800"/>
          </a:p>
          <a:p>
            <a:pPr indent="-342900" lvl="0" marL="457200" marR="0" rtl="0" algn="l">
              <a:spcBef>
                <a:spcPts val="0"/>
              </a:spcBef>
              <a:spcAft>
                <a:spcPts val="0"/>
              </a:spcAft>
              <a:buSzPts val="1800"/>
              <a:buChar char="●"/>
            </a:pPr>
            <a:r>
              <a:rPr lang="en-US" sz="1800"/>
              <a:t>Chastity Jones is a Black women that lost a job opportunity in Alabama because she refused to cut off her Locs in 2013</a:t>
            </a:r>
            <a:endParaRPr sz="1800"/>
          </a:p>
          <a:p>
            <a:pPr indent="-342900" lvl="0" marL="457200" marR="0" rtl="0" algn="l">
              <a:spcBef>
                <a:spcPts val="0"/>
              </a:spcBef>
              <a:spcAft>
                <a:spcPts val="0"/>
              </a:spcAft>
              <a:buSzPts val="1800"/>
              <a:buChar char="●"/>
            </a:pPr>
            <a:r>
              <a:rPr lang="en-US" sz="1800"/>
              <a:t>Renee Rogers another Black women who </a:t>
            </a:r>
            <a:r>
              <a:rPr lang="en-US" sz="1800"/>
              <a:t>claimed she was discriminated against because she had a braided hairstyle and got fired in 1981</a:t>
            </a:r>
            <a:endParaRPr sz="1800"/>
          </a:p>
          <a:p>
            <a:pPr indent="-317500" lvl="0" marL="457200" marR="0" rtl="0" algn="l">
              <a:spcBef>
                <a:spcPts val="0"/>
              </a:spcBef>
              <a:spcAft>
                <a:spcPts val="0"/>
              </a:spcAft>
              <a:buSzPts val="1400"/>
              <a:buChar char="●"/>
            </a:pPr>
            <a:r>
              <a:rPr lang="en-US" sz="1800"/>
              <a:t>80% of Black women believed that relaxed hair is easier to maintain than natural hair because society has inforce the idea of European hair on Black women for decades. This is showed through the Doll Test</a:t>
            </a:r>
            <a:endParaRPr/>
          </a:p>
        </p:txBody>
      </p:sp>
      <p:sp>
        <p:nvSpPr>
          <p:cNvPr id="42" name="Google Shape;42;p3"/>
          <p:cNvSpPr/>
          <p:nvPr>
            <p:ph idx="19" type="chart"/>
          </p:nvPr>
        </p:nvSpPr>
        <p:spPr>
          <a:xfrm>
            <a:off x="7785850" y="10599912"/>
            <a:ext cx="5747700" cy="255000"/>
          </a:xfrm>
          <a:prstGeom prst="rect">
            <a:avLst/>
          </a:prstGeom>
          <a:noFill/>
          <a:ln>
            <a:noFill/>
          </a:ln>
        </p:spPr>
        <p:txBody>
          <a:bodyPr anchorCtr="0" anchor="t" bIns="91425" lIns="91425" spcFirstLastPara="1" rIns="91425" wrap="square" tIns="91425">
            <a:noAutofit/>
          </a:bodyPr>
          <a:lstStyle/>
          <a:p>
            <a:pPr indent="0" lvl="0" marL="0" rtl="0" algn="l">
              <a:spcBef>
                <a:spcPts val="280"/>
              </a:spcBef>
              <a:spcAft>
                <a:spcPts val="0"/>
              </a:spcAft>
              <a:buNone/>
            </a:pPr>
            <a:r>
              <a:rPr lang="en-US" sz="1800"/>
              <a:t>Source </a:t>
            </a:r>
            <a:r>
              <a:rPr lang="en-US" sz="2400"/>
              <a:t> </a:t>
            </a:r>
            <a:r>
              <a:rPr lang="en-US" sz="1100">
                <a:latin typeface="Arial"/>
                <a:ea typeface="Arial"/>
                <a:cs typeface="Arial"/>
                <a:sym typeface="Arial"/>
              </a:rPr>
              <a:t>https://file.scirp.org/pdf/JSS_2014010814473478.pdf</a:t>
            </a:r>
            <a:endParaRPr sz="2400"/>
          </a:p>
        </p:txBody>
      </p:sp>
      <p:pic>
        <p:nvPicPr>
          <p:cNvPr id="43" name="Google Shape;43;p3" title="Chart"/>
          <p:cNvPicPr preferRelativeResize="0"/>
          <p:nvPr/>
        </p:nvPicPr>
        <p:blipFill>
          <a:blip r:embed="rId4">
            <a:alphaModFix/>
          </a:blip>
          <a:stretch>
            <a:fillRect/>
          </a:stretch>
        </p:blipFill>
        <p:spPr>
          <a:xfrm>
            <a:off x="7576512" y="6567702"/>
            <a:ext cx="6792600" cy="4200085"/>
          </a:xfrm>
          <a:prstGeom prst="rect">
            <a:avLst/>
          </a:prstGeom>
          <a:noFill/>
          <a:ln cap="flat" cmpd="sng" w="38100">
            <a:solidFill>
              <a:schemeClr val="dk2"/>
            </a:solidFill>
            <a:prstDash val="solid"/>
            <a:round/>
            <a:headEnd len="sm" w="sm" type="none"/>
            <a:tailEnd len="sm" w="sm" type="none"/>
          </a:ln>
        </p:spPr>
      </p:pic>
      <p:pic>
        <p:nvPicPr>
          <p:cNvPr id="44" name="Google Shape;44;p3"/>
          <p:cNvPicPr preferRelativeResize="0"/>
          <p:nvPr/>
        </p:nvPicPr>
        <p:blipFill>
          <a:blip r:embed="rId5">
            <a:alphaModFix/>
          </a:blip>
          <a:stretch>
            <a:fillRect/>
          </a:stretch>
        </p:blipFill>
        <p:spPr>
          <a:xfrm>
            <a:off x="7513275" y="11125200"/>
            <a:ext cx="6919049" cy="4110025"/>
          </a:xfrm>
          <a:prstGeom prst="rect">
            <a:avLst/>
          </a:prstGeom>
          <a:noFill/>
          <a:ln cap="flat" cmpd="sng" w="38100">
            <a:solidFill>
              <a:schemeClr val="dk2"/>
            </a:solidFill>
            <a:prstDash val="solid"/>
            <a:round/>
            <a:headEnd len="sm" w="sm" type="none"/>
            <a:tailEnd len="sm" w="sm" type="none"/>
          </a:ln>
        </p:spPr>
      </p:pic>
      <p:sp>
        <p:nvSpPr>
          <p:cNvPr id="45" name="Google Shape;45;p3"/>
          <p:cNvSpPr txBox="1"/>
          <p:nvPr/>
        </p:nvSpPr>
        <p:spPr>
          <a:xfrm>
            <a:off x="15071425" y="7171798"/>
            <a:ext cx="6258900" cy="331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sz="1800" u="sng">
                <a:solidFill>
                  <a:schemeClr val="dk1"/>
                </a:solidFill>
                <a:latin typeface="Times New Roman"/>
                <a:ea typeface="Times New Roman"/>
                <a:cs typeface="Times New Roman"/>
                <a:sym typeface="Times New Roman"/>
              </a:rPr>
              <a:t>Solutions:</a:t>
            </a:r>
            <a:r>
              <a:rPr lang="en-US" sz="1800">
                <a:solidFill>
                  <a:schemeClr val="dk1"/>
                </a:solidFill>
                <a:latin typeface="Times New Roman"/>
                <a:ea typeface="Times New Roman"/>
                <a:cs typeface="Times New Roman"/>
                <a:sym typeface="Times New Roman"/>
              </a:rPr>
              <a:t> </a:t>
            </a:r>
            <a:r>
              <a:rPr lang="en-US" sz="1800">
                <a:solidFill>
                  <a:schemeClr val="dk1"/>
                </a:solidFill>
                <a:latin typeface="Times New Roman"/>
                <a:ea typeface="Times New Roman"/>
                <a:cs typeface="Times New Roman"/>
                <a:sym typeface="Times New Roman"/>
              </a:rPr>
              <a:t>We can fix this by making laws that stop, such as the laws recently created in California and New York, that protect Black women's traditional hairstyles and enforce them. We can also develop and mandate trainings that help dismantle employer’s and companies’ implicit biases. </a:t>
            </a:r>
            <a:endParaRPr sz="18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800">
              <a:solidFill>
                <a:schemeClr val="dk1"/>
              </a:solidFill>
              <a:latin typeface="Times New Roman"/>
              <a:ea typeface="Times New Roman"/>
              <a:cs typeface="Times New Roman"/>
              <a:sym typeface="Times New Roman"/>
            </a:endParaRPr>
          </a:p>
          <a:p>
            <a:pPr indent="-342900" lvl="0" marL="914400" rtl="0" algn="l">
              <a:spcBef>
                <a:spcPts val="0"/>
              </a:spcBef>
              <a:spcAft>
                <a:spcPts val="0"/>
              </a:spcAft>
              <a:buClr>
                <a:schemeClr val="dk1"/>
              </a:buClr>
              <a:buSzPts val="1800"/>
              <a:buChar char="•"/>
            </a:pPr>
            <a:r>
              <a:rPr lang="en-US" sz="1800">
                <a:solidFill>
                  <a:schemeClr val="dk1"/>
                </a:solidFill>
                <a:latin typeface="Times New Roman"/>
                <a:ea typeface="Times New Roman"/>
                <a:cs typeface="Times New Roman"/>
                <a:sym typeface="Times New Roman"/>
              </a:rPr>
              <a:t> The California Create a Respectful and Open Workplace for Natural hair(CROWN)  Act passed on June 27, 2019</a:t>
            </a:r>
            <a:endParaRPr sz="1800">
              <a:solidFill>
                <a:schemeClr val="dk1"/>
              </a:solidFill>
              <a:latin typeface="Times New Roman"/>
              <a:ea typeface="Times New Roman"/>
              <a:cs typeface="Times New Roman"/>
              <a:sym typeface="Times New Roman"/>
            </a:endParaRPr>
          </a:p>
          <a:p>
            <a:pPr indent="-342900" lvl="0" marL="914400" rtl="0" algn="l">
              <a:spcBef>
                <a:spcPts val="0"/>
              </a:spcBef>
              <a:spcAft>
                <a:spcPts val="0"/>
              </a:spcAft>
              <a:buClr>
                <a:schemeClr val="dk1"/>
              </a:buClr>
              <a:buSzPts val="1800"/>
              <a:buChar char="•"/>
            </a:pPr>
            <a:r>
              <a:rPr lang="en-US" sz="1800">
                <a:solidFill>
                  <a:schemeClr val="dk1"/>
                </a:solidFill>
                <a:latin typeface="Times New Roman"/>
                <a:ea typeface="Times New Roman"/>
                <a:cs typeface="Times New Roman"/>
                <a:sym typeface="Times New Roman"/>
              </a:rPr>
              <a:t>New York City Human Rights Law</a:t>
            </a:r>
            <a:endParaRPr sz="18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