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aleway"/>
      <p:regular r:id="rId16"/>
      <p:bold r:id="rId17"/>
      <p:italic r:id="rId18"/>
      <p:boldItalic r:id="rId19"/>
    </p:embeddedFont>
    <p:embeddedFont>
      <p:font typeface="La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11" Type="http://schemas.openxmlformats.org/officeDocument/2006/relationships/slide" Target="slides/slide6.xml"/><Relationship Id="rId22" Type="http://schemas.openxmlformats.org/officeDocument/2006/relationships/font" Target="fonts/Lato-italic.fntdata"/><Relationship Id="rId10" Type="http://schemas.openxmlformats.org/officeDocument/2006/relationships/slide" Target="slides/slide5.xml"/><Relationship Id="rId21" Type="http://schemas.openxmlformats.org/officeDocument/2006/relationships/font" Target="fonts/Lato-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Lato-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bold.fntdata"/><Relationship Id="rId16" Type="http://schemas.openxmlformats.org/officeDocument/2006/relationships/font" Target="fonts/Raleway-regular.fntdata"/><Relationship Id="rId5" Type="http://schemas.openxmlformats.org/officeDocument/2006/relationships/notesMaster" Target="notesMasters/notesMaster1.xml"/><Relationship Id="rId19" Type="http://schemas.openxmlformats.org/officeDocument/2006/relationships/font" Target="fonts/Raleway-boldItalic.fntdata"/><Relationship Id="rId6" Type="http://schemas.openxmlformats.org/officeDocument/2006/relationships/slide" Target="slides/slide1.xml"/><Relationship Id="rId18" Type="http://schemas.openxmlformats.org/officeDocument/2006/relationships/font" Target="fonts/Raleway-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cb9a0b074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cb9a0b07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3167e632389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3167e632389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5b15f0a3_5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5b15f0a3_5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d251bb473_0_6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d251bb473_0_6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167e632389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167e632389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d814cf7d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d814cf7d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3167e632389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3167e63238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67e632389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3167e632389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167e632389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167e63238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cb9a0b074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cb9a0b074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cap="flat" cmpd="sng" w="38100">
            <a:solidFill>
              <a:schemeClr val="lt1"/>
            </a:solidFill>
            <a:prstDash val="solid"/>
            <a:round/>
            <a:headEnd len="sm" w="sm" type="none"/>
            <a:tailEnd len="sm" w="sm" type="none"/>
          </a:ln>
        </p:spPr>
      </p:cxnSp>
      <p:cxnSp>
        <p:nvCxnSpPr>
          <p:cNvPr id="11" name="Google Shape;11;p2"/>
          <p:cNvCxnSpPr/>
          <p:nvPr/>
        </p:nvCxnSpPr>
        <p:spPr>
          <a:xfrm>
            <a:off x="2477724" y="4740000"/>
            <a:ext cx="6244200" cy="0"/>
          </a:xfrm>
          <a:prstGeom prst="straightConnector1">
            <a:avLst/>
          </a:prstGeom>
          <a:noFill/>
          <a:ln cap="flat" cmpd="sng" w="19050">
            <a:solidFill>
              <a:schemeClr val="lt1"/>
            </a:solidFill>
            <a:prstDash val="solid"/>
            <a:round/>
            <a:headEnd len="sm" w="sm" type="none"/>
            <a:tailEnd len="sm" w="sm" type="none"/>
          </a:ln>
        </p:spPr>
      </p:cxnSp>
      <p:cxnSp>
        <p:nvCxnSpPr>
          <p:cNvPr id="12" name="Google Shape;12;p2"/>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13" name="Google Shape;13;p2"/>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14" name="Google Shape;14;p2"/>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15" name="Google Shape;15;p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0"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62" name="Google Shape;62;p11"/>
          <p:cNvCxnSpPr/>
          <p:nvPr/>
        </p:nvCxnSpPr>
        <p:spPr>
          <a:xfrm>
            <a:off x="425200" y="415650"/>
            <a:ext cx="8296800" cy="0"/>
          </a:xfrm>
          <a:prstGeom prst="straightConnector1">
            <a:avLst/>
          </a:prstGeom>
          <a:noFill/>
          <a:ln cap="flat" cmpd="sng" w="38100">
            <a:solidFill>
              <a:schemeClr val="dk2"/>
            </a:solidFill>
            <a:prstDash val="solid"/>
            <a:round/>
            <a:headEnd len="sm" w="sm" type="none"/>
            <a:tailEnd len="sm" w="sm" type="none"/>
          </a:ln>
        </p:spPr>
      </p:cxnSp>
      <p:sp>
        <p:nvSpPr>
          <p:cNvPr id="63" name="Google Shape;63;p11"/>
          <p:cNvSpPr txBox="1"/>
          <p:nvPr>
            <p:ph hasCustomPrompt="1" type="title"/>
          </p:nvPr>
        </p:nvSpPr>
        <p:spPr>
          <a:xfrm>
            <a:off x="853950" y="1304850"/>
            <a:ext cx="7436100" cy="15384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rt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p:nvPr>
            <p:ph idx="1" type="body"/>
          </p:nvPr>
        </p:nvSpPr>
        <p:spPr>
          <a:xfrm>
            <a:off x="853950" y="2919450"/>
            <a:ext cx="7436100" cy="10716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65" name="Google Shape;65;p11"/>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2"/>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cap="flat" cmpd="sng" w="38100">
            <a:solidFill>
              <a:schemeClr val="lt1"/>
            </a:solidFill>
            <a:prstDash val="solid"/>
            <a:round/>
            <a:headEnd len="sm" w="sm" type="none"/>
            <a:tailEnd len="sm" w="sm" type="none"/>
          </a:ln>
        </p:spPr>
      </p:cxnSp>
      <p:cxnSp>
        <p:nvCxnSpPr>
          <p:cNvPr id="18" name="Google Shape;18;p3"/>
          <p:cNvCxnSpPr/>
          <p:nvPr/>
        </p:nvCxnSpPr>
        <p:spPr>
          <a:xfrm>
            <a:off x="425200" y="4740000"/>
            <a:ext cx="8296800" cy="0"/>
          </a:xfrm>
          <a:prstGeom prst="straightConnector1">
            <a:avLst/>
          </a:prstGeom>
          <a:noFill/>
          <a:ln cap="flat" cmpd="sng" w="19050">
            <a:solidFill>
              <a:schemeClr val="lt1"/>
            </a:solidFill>
            <a:prstDash val="solid"/>
            <a:round/>
            <a:headEnd len="sm" w="sm" type="none"/>
            <a:tailEnd len="sm" w="sm" type="none"/>
          </a:ln>
        </p:spPr>
      </p:cxnSp>
      <p:sp>
        <p:nvSpPr>
          <p:cNvPr id="19" name="Google Shape;19;p3"/>
          <p:cNvSpPr txBox="1"/>
          <p:nvPr>
            <p:ph type="title"/>
          </p:nvPr>
        </p:nvSpPr>
        <p:spPr>
          <a:xfrm>
            <a:off x="406425" y="1806825"/>
            <a:ext cx="8296800" cy="15420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chemeClr val="lt1"/>
              </a:buClr>
              <a:buSzPts val="4800"/>
              <a:buNone/>
              <a:defRPr sz="4800">
                <a:solidFill>
                  <a:schemeClr val="lt1"/>
                </a:solidFill>
              </a:defRPr>
            </a:lvl1pPr>
            <a:lvl2pPr lvl="1" rtl="0" algn="ctr">
              <a:spcBef>
                <a:spcPts val="0"/>
              </a:spcBef>
              <a:spcAft>
                <a:spcPts val="0"/>
              </a:spcAft>
              <a:buClr>
                <a:schemeClr val="lt1"/>
              </a:buClr>
              <a:buSzPts val="4800"/>
              <a:buNone/>
              <a:defRPr sz="4800">
                <a:solidFill>
                  <a:schemeClr val="lt1"/>
                </a:solidFill>
              </a:defRPr>
            </a:lvl2pPr>
            <a:lvl3pPr lvl="2" rtl="0" algn="ctr">
              <a:spcBef>
                <a:spcPts val="0"/>
              </a:spcBef>
              <a:spcAft>
                <a:spcPts val="0"/>
              </a:spcAft>
              <a:buClr>
                <a:schemeClr val="lt1"/>
              </a:buClr>
              <a:buSzPts val="4800"/>
              <a:buNone/>
              <a:defRPr sz="4800">
                <a:solidFill>
                  <a:schemeClr val="lt1"/>
                </a:solidFill>
              </a:defRPr>
            </a:lvl3pPr>
            <a:lvl4pPr lvl="3" rtl="0" algn="ctr">
              <a:spcBef>
                <a:spcPts val="0"/>
              </a:spcBef>
              <a:spcAft>
                <a:spcPts val="0"/>
              </a:spcAft>
              <a:buClr>
                <a:schemeClr val="lt1"/>
              </a:buClr>
              <a:buSzPts val="4800"/>
              <a:buNone/>
              <a:defRPr sz="4800">
                <a:solidFill>
                  <a:schemeClr val="lt1"/>
                </a:solidFill>
              </a:defRPr>
            </a:lvl4pPr>
            <a:lvl5pPr lvl="4" rtl="0" algn="ctr">
              <a:spcBef>
                <a:spcPts val="0"/>
              </a:spcBef>
              <a:spcAft>
                <a:spcPts val="0"/>
              </a:spcAft>
              <a:buClr>
                <a:schemeClr val="lt1"/>
              </a:buClr>
              <a:buSzPts val="4800"/>
              <a:buNone/>
              <a:defRPr sz="4800">
                <a:solidFill>
                  <a:schemeClr val="lt1"/>
                </a:solidFill>
              </a:defRPr>
            </a:lvl5pPr>
            <a:lvl6pPr lvl="5" rtl="0" algn="ctr">
              <a:spcBef>
                <a:spcPts val="0"/>
              </a:spcBef>
              <a:spcAft>
                <a:spcPts val="0"/>
              </a:spcAft>
              <a:buClr>
                <a:schemeClr val="lt1"/>
              </a:buClr>
              <a:buSzPts val="4800"/>
              <a:buNone/>
              <a:defRPr sz="4800">
                <a:solidFill>
                  <a:schemeClr val="lt1"/>
                </a:solidFill>
              </a:defRPr>
            </a:lvl6pPr>
            <a:lvl7pPr lvl="6" rtl="0" algn="ctr">
              <a:spcBef>
                <a:spcPts val="0"/>
              </a:spcBef>
              <a:spcAft>
                <a:spcPts val="0"/>
              </a:spcAft>
              <a:buClr>
                <a:schemeClr val="lt1"/>
              </a:buClr>
              <a:buSzPts val="4800"/>
              <a:buNone/>
              <a:defRPr sz="4800">
                <a:solidFill>
                  <a:schemeClr val="lt1"/>
                </a:solidFill>
              </a:defRPr>
            </a:lvl7pPr>
            <a:lvl8pPr lvl="7" rtl="0" algn="ctr">
              <a:spcBef>
                <a:spcPts val="0"/>
              </a:spcBef>
              <a:spcAft>
                <a:spcPts val="0"/>
              </a:spcAft>
              <a:buClr>
                <a:schemeClr val="lt1"/>
              </a:buClr>
              <a:buSzPts val="4800"/>
              <a:buNone/>
              <a:defRPr sz="4800">
                <a:solidFill>
                  <a:schemeClr val="lt1"/>
                </a:solidFill>
              </a:defRPr>
            </a:lvl8pPr>
            <a:lvl9pPr lvl="8" rtl="0" algn="ctr">
              <a:spcBef>
                <a:spcPts val="0"/>
              </a:spcBef>
              <a:spcAft>
                <a:spcPts val="0"/>
              </a:spcAft>
              <a:buClr>
                <a:schemeClr val="lt1"/>
              </a:buClr>
              <a:buSzPts val="4800"/>
              <a:buNone/>
              <a:defRPr sz="4800">
                <a:solidFill>
                  <a:schemeClr val="lt1"/>
                </a:solidFill>
              </a:defRPr>
            </a:lvl9pPr>
          </a:lstStyle>
          <a:p/>
        </p:txBody>
      </p:sp>
      <p:sp>
        <p:nvSpPr>
          <p:cNvPr id="20" name="Google Shape;20;p3"/>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23" name="Google Shape;23;p4"/>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24" name="Google Shape;24;p4"/>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25" name="Google Shape;25;p4"/>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26" name="Google Shape;26;p4"/>
          <p:cNvSpPr txBox="1"/>
          <p:nvPr>
            <p:ph idx="1" type="body"/>
          </p:nvPr>
        </p:nvSpPr>
        <p:spPr>
          <a:xfrm>
            <a:off x="2410112" y="1595776"/>
            <a:ext cx="6321600" cy="30024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27" name="Google Shape;27;p4"/>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cap="flat" cmpd="sng" w="38100">
            <a:solidFill>
              <a:schemeClr val="dk2"/>
            </a:solidFill>
            <a:prstDash val="solid"/>
            <a:round/>
            <a:headEnd len="sm" w="sm" type="none"/>
            <a:tailEnd len="sm" w="sm" type="none"/>
          </a:ln>
        </p:spPr>
      </p:cxnSp>
      <p:cxnSp>
        <p:nvCxnSpPr>
          <p:cNvPr id="30" name="Google Shape;30;p5"/>
          <p:cNvCxnSpPr/>
          <p:nvPr/>
        </p:nvCxnSpPr>
        <p:spPr>
          <a:xfrm>
            <a:off x="2477724" y="4740000"/>
            <a:ext cx="6244200" cy="0"/>
          </a:xfrm>
          <a:prstGeom prst="straightConnector1">
            <a:avLst/>
          </a:prstGeom>
          <a:noFill/>
          <a:ln cap="flat" cmpd="sng" w="19050">
            <a:solidFill>
              <a:schemeClr val="dk2"/>
            </a:solidFill>
            <a:prstDash val="solid"/>
            <a:round/>
            <a:headEnd len="sm" w="sm" type="none"/>
            <a:tailEnd len="sm" w="sm" type="none"/>
          </a:ln>
        </p:spPr>
      </p:cxnSp>
      <p:cxnSp>
        <p:nvCxnSpPr>
          <p:cNvPr id="31" name="Google Shape;31;p5"/>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32" name="Google Shape;32;p5"/>
          <p:cNvSpPr txBox="1"/>
          <p:nvPr>
            <p:ph type="title"/>
          </p:nvPr>
        </p:nvSpPr>
        <p:spPr>
          <a:xfrm>
            <a:off x="2400250" y="575950"/>
            <a:ext cx="6321600" cy="6354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3" name="Google Shape;33;p5"/>
          <p:cNvSpPr txBox="1"/>
          <p:nvPr>
            <p:ph idx="1" type="body"/>
          </p:nvPr>
        </p:nvSpPr>
        <p:spPr>
          <a:xfrm>
            <a:off x="2400303"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4" name="Google Shape;34;p5"/>
          <p:cNvSpPr txBox="1"/>
          <p:nvPr>
            <p:ph idx="2" type="body"/>
          </p:nvPr>
        </p:nvSpPr>
        <p:spPr>
          <a:xfrm>
            <a:off x="5650572" y="1602675"/>
            <a:ext cx="3071400" cy="30024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35" name="Google Shape;35;p5"/>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6"/>
          <p:cNvSpPr txBox="1"/>
          <p:nvPr>
            <p:ph type="title"/>
          </p:nvPr>
        </p:nvSpPr>
        <p:spPr>
          <a:xfrm>
            <a:off x="303300" y="411575"/>
            <a:ext cx="8520600" cy="639600"/>
          </a:xfrm>
          <a:prstGeom prst="rect">
            <a:avLst/>
          </a:prstGeom>
        </p:spPr>
        <p:txBody>
          <a:bodyPr anchorCtr="0" anchor="t" bIns="91425" lIns="91425" spcFirstLastPara="1" rIns="91425" wrap="square" tIns="91425">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p:txBody>
      </p:sp>
      <p:sp>
        <p:nvSpPr>
          <p:cNvPr id="38" name="Google Shape;38;p6"/>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9"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41" name="Google Shape;41;p7"/>
          <p:cNvSpPr txBox="1"/>
          <p:nvPr>
            <p:ph type="title"/>
          </p:nvPr>
        </p:nvSpPr>
        <p:spPr>
          <a:xfrm>
            <a:off x="319500" y="936600"/>
            <a:ext cx="2808000" cy="7557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42" name="Google Shape;42;p7"/>
          <p:cNvSpPr txBox="1"/>
          <p:nvPr>
            <p:ph idx="1" type="body"/>
          </p:nvPr>
        </p:nvSpPr>
        <p:spPr>
          <a:xfrm>
            <a:off x="319500" y="1846804"/>
            <a:ext cx="2808000" cy="28062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SzPts val="1200"/>
              <a:buChar char="●"/>
              <a:defRPr sz="12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43" name="Google Shape;43;p7"/>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4"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cap="flat" cmpd="sng" w="19050">
            <a:solidFill>
              <a:schemeClr val="lt1"/>
            </a:solidFill>
            <a:prstDash val="solid"/>
            <a:round/>
            <a:headEnd len="sm" w="sm" type="none"/>
            <a:tailEnd len="sm" w="sm" type="none"/>
          </a:ln>
        </p:spPr>
      </p:cxnSp>
      <p:sp>
        <p:nvSpPr>
          <p:cNvPr id="46" name="Google Shape;46;p8"/>
          <p:cNvSpPr txBox="1"/>
          <p:nvPr>
            <p:ph type="title"/>
          </p:nvPr>
        </p:nvSpPr>
        <p:spPr>
          <a:xfrm>
            <a:off x="283103" y="712141"/>
            <a:ext cx="6244200" cy="38355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4800"/>
              <a:buNone/>
              <a:defRPr sz="4800">
                <a:solidFill>
                  <a:schemeClr val="lt1"/>
                </a:solidFill>
              </a:defRPr>
            </a:lvl1pPr>
            <a:lvl2pPr lvl="1" rtl="0">
              <a:spcBef>
                <a:spcPts val="0"/>
              </a:spcBef>
              <a:spcAft>
                <a:spcPts val="0"/>
              </a:spcAft>
              <a:buClr>
                <a:schemeClr val="lt1"/>
              </a:buClr>
              <a:buSzPts val="4800"/>
              <a:buNone/>
              <a:defRPr sz="4800">
                <a:solidFill>
                  <a:schemeClr val="lt1"/>
                </a:solidFill>
              </a:defRPr>
            </a:lvl2pPr>
            <a:lvl3pPr lvl="2" rtl="0">
              <a:spcBef>
                <a:spcPts val="0"/>
              </a:spcBef>
              <a:spcAft>
                <a:spcPts val="0"/>
              </a:spcAft>
              <a:buClr>
                <a:schemeClr val="lt1"/>
              </a:buClr>
              <a:buSzPts val="4800"/>
              <a:buNone/>
              <a:defRPr sz="4800">
                <a:solidFill>
                  <a:schemeClr val="lt1"/>
                </a:solidFill>
              </a:defRPr>
            </a:lvl3pPr>
            <a:lvl4pPr lvl="3" rtl="0">
              <a:spcBef>
                <a:spcPts val="0"/>
              </a:spcBef>
              <a:spcAft>
                <a:spcPts val="0"/>
              </a:spcAft>
              <a:buClr>
                <a:schemeClr val="lt1"/>
              </a:buClr>
              <a:buSzPts val="4800"/>
              <a:buNone/>
              <a:defRPr sz="4800">
                <a:solidFill>
                  <a:schemeClr val="lt1"/>
                </a:solidFill>
              </a:defRPr>
            </a:lvl4pPr>
            <a:lvl5pPr lvl="4" rtl="0">
              <a:spcBef>
                <a:spcPts val="0"/>
              </a:spcBef>
              <a:spcAft>
                <a:spcPts val="0"/>
              </a:spcAft>
              <a:buClr>
                <a:schemeClr val="lt1"/>
              </a:buClr>
              <a:buSzPts val="4800"/>
              <a:buNone/>
              <a:defRPr sz="4800">
                <a:solidFill>
                  <a:schemeClr val="lt1"/>
                </a:solidFill>
              </a:defRPr>
            </a:lvl5pPr>
            <a:lvl6pPr lvl="5" rtl="0">
              <a:spcBef>
                <a:spcPts val="0"/>
              </a:spcBef>
              <a:spcAft>
                <a:spcPts val="0"/>
              </a:spcAft>
              <a:buClr>
                <a:schemeClr val="lt1"/>
              </a:buClr>
              <a:buSzPts val="4800"/>
              <a:buNone/>
              <a:defRPr sz="4800">
                <a:solidFill>
                  <a:schemeClr val="lt1"/>
                </a:solidFill>
              </a:defRPr>
            </a:lvl6pPr>
            <a:lvl7pPr lvl="6" rtl="0">
              <a:spcBef>
                <a:spcPts val="0"/>
              </a:spcBef>
              <a:spcAft>
                <a:spcPts val="0"/>
              </a:spcAft>
              <a:buClr>
                <a:schemeClr val="lt1"/>
              </a:buClr>
              <a:buSzPts val="4800"/>
              <a:buNone/>
              <a:defRPr sz="4800">
                <a:solidFill>
                  <a:schemeClr val="lt1"/>
                </a:solidFill>
              </a:defRPr>
            </a:lvl7pPr>
            <a:lvl8pPr lvl="7" rtl="0">
              <a:spcBef>
                <a:spcPts val="0"/>
              </a:spcBef>
              <a:spcAft>
                <a:spcPts val="0"/>
              </a:spcAft>
              <a:buClr>
                <a:schemeClr val="lt1"/>
              </a:buClr>
              <a:buSzPts val="4800"/>
              <a:buNone/>
              <a:defRPr sz="4800">
                <a:solidFill>
                  <a:schemeClr val="lt1"/>
                </a:solidFill>
              </a:defRPr>
            </a:lvl8pPr>
            <a:lvl9pPr lvl="8" rtl="0">
              <a:spcBef>
                <a:spcPts val="0"/>
              </a:spcBef>
              <a:spcAft>
                <a:spcPts val="0"/>
              </a:spcAft>
              <a:buClr>
                <a:schemeClr val="lt1"/>
              </a:buClr>
              <a:buSzPts val="4800"/>
              <a:buNone/>
              <a:defRPr sz="4800">
                <a:solidFill>
                  <a:schemeClr val="lt1"/>
                </a:solidFill>
              </a:defRPr>
            </a:lvl9pPr>
          </a:lstStyle>
          <a:p/>
        </p:txBody>
      </p:sp>
      <p:sp>
        <p:nvSpPr>
          <p:cNvPr id="47" name="Google Shape;47;p8"/>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8"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50" name="Google Shape;5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51" name="Google Shape;51;p9"/>
          <p:cNvSpPr txBox="1"/>
          <p:nvPr>
            <p:ph type="title"/>
          </p:nvPr>
        </p:nvSpPr>
        <p:spPr>
          <a:xfrm>
            <a:off x="265500" y="1397350"/>
            <a:ext cx="4045200" cy="13182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1"/>
              </a:buClr>
              <a:buSzPts val="3600"/>
              <a:buNone/>
              <a:defRPr sz="3600">
                <a:solidFill>
                  <a:schemeClr val="dk1"/>
                </a:solidFill>
              </a:defRPr>
            </a:lvl1pPr>
            <a:lvl2pPr lvl="1" rtl="0" algn="ctr">
              <a:spcBef>
                <a:spcPts val="0"/>
              </a:spcBef>
              <a:spcAft>
                <a:spcPts val="0"/>
              </a:spcAft>
              <a:buClr>
                <a:schemeClr val="dk1"/>
              </a:buClr>
              <a:buSzPts val="3600"/>
              <a:buNone/>
              <a:defRPr sz="3600">
                <a:solidFill>
                  <a:schemeClr val="dk1"/>
                </a:solidFill>
              </a:defRPr>
            </a:lvl2pPr>
            <a:lvl3pPr lvl="2" rtl="0" algn="ctr">
              <a:spcBef>
                <a:spcPts val="0"/>
              </a:spcBef>
              <a:spcAft>
                <a:spcPts val="0"/>
              </a:spcAft>
              <a:buClr>
                <a:schemeClr val="dk1"/>
              </a:buClr>
              <a:buSzPts val="3600"/>
              <a:buNone/>
              <a:defRPr sz="3600">
                <a:solidFill>
                  <a:schemeClr val="dk1"/>
                </a:solidFill>
              </a:defRPr>
            </a:lvl3pPr>
            <a:lvl4pPr lvl="3" rtl="0" algn="ctr">
              <a:spcBef>
                <a:spcPts val="0"/>
              </a:spcBef>
              <a:spcAft>
                <a:spcPts val="0"/>
              </a:spcAft>
              <a:buClr>
                <a:schemeClr val="dk1"/>
              </a:buClr>
              <a:buSzPts val="3600"/>
              <a:buNone/>
              <a:defRPr sz="3600">
                <a:solidFill>
                  <a:schemeClr val="dk1"/>
                </a:solidFill>
              </a:defRPr>
            </a:lvl4pPr>
            <a:lvl5pPr lvl="4" rtl="0" algn="ctr">
              <a:spcBef>
                <a:spcPts val="0"/>
              </a:spcBef>
              <a:spcAft>
                <a:spcPts val="0"/>
              </a:spcAft>
              <a:buClr>
                <a:schemeClr val="dk1"/>
              </a:buClr>
              <a:buSzPts val="3600"/>
              <a:buNone/>
              <a:defRPr sz="3600">
                <a:solidFill>
                  <a:schemeClr val="dk1"/>
                </a:solidFill>
              </a:defRPr>
            </a:lvl5pPr>
            <a:lvl6pPr lvl="5" rtl="0" algn="ctr">
              <a:spcBef>
                <a:spcPts val="0"/>
              </a:spcBef>
              <a:spcAft>
                <a:spcPts val="0"/>
              </a:spcAft>
              <a:buClr>
                <a:schemeClr val="dk1"/>
              </a:buClr>
              <a:buSzPts val="3600"/>
              <a:buNone/>
              <a:defRPr sz="3600">
                <a:solidFill>
                  <a:schemeClr val="dk1"/>
                </a:solidFill>
              </a:defRPr>
            </a:lvl6pPr>
            <a:lvl7pPr lvl="6" rtl="0" algn="ctr">
              <a:spcBef>
                <a:spcPts val="0"/>
              </a:spcBef>
              <a:spcAft>
                <a:spcPts val="0"/>
              </a:spcAft>
              <a:buClr>
                <a:schemeClr val="dk1"/>
              </a:buClr>
              <a:buSzPts val="3600"/>
              <a:buNone/>
              <a:defRPr sz="3600">
                <a:solidFill>
                  <a:schemeClr val="dk1"/>
                </a:solidFill>
              </a:defRPr>
            </a:lvl7pPr>
            <a:lvl8pPr lvl="7" rtl="0" algn="ctr">
              <a:spcBef>
                <a:spcPts val="0"/>
              </a:spcBef>
              <a:spcAft>
                <a:spcPts val="0"/>
              </a:spcAft>
              <a:buClr>
                <a:schemeClr val="dk1"/>
              </a:buClr>
              <a:buSzPts val="3600"/>
              <a:buNone/>
              <a:defRPr sz="3600">
                <a:solidFill>
                  <a:schemeClr val="dk1"/>
                </a:solidFill>
              </a:defRPr>
            </a:lvl8pPr>
            <a:lvl9pPr lvl="8" rtl="0" algn="ctr">
              <a:spcBef>
                <a:spcPts val="0"/>
              </a:spcBef>
              <a:spcAft>
                <a:spcPts val="0"/>
              </a:spcAft>
              <a:buClr>
                <a:schemeClr val="dk1"/>
              </a:buClr>
              <a:buSzPts val="3600"/>
              <a:buNone/>
              <a:defRPr sz="3600">
                <a:solidFill>
                  <a:schemeClr val="dk1"/>
                </a:solidFill>
              </a:defRPr>
            </a:lvl9pPr>
          </a:lstStyle>
          <a:p/>
        </p:txBody>
      </p:sp>
      <p:sp>
        <p:nvSpPr>
          <p:cNvPr id="52" name="Google Shape;52;p9"/>
          <p:cNvSpPr txBox="1"/>
          <p:nvPr>
            <p:ph idx="1" type="subTitle"/>
          </p:nvPr>
        </p:nvSpPr>
        <p:spPr>
          <a:xfrm>
            <a:off x="265500" y="2735371"/>
            <a:ext cx="4045200" cy="13455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53" name="Google Shape;5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54" name="Google Shape;54;p9"/>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5"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cap="flat" cmpd="sng" w="19050">
            <a:solidFill>
              <a:schemeClr val="dk2"/>
            </a:solidFill>
            <a:prstDash val="solid"/>
            <a:round/>
            <a:headEnd len="sm" w="sm" type="none"/>
            <a:tailEnd len="sm" w="sm" type="none"/>
          </a:ln>
        </p:spPr>
      </p:cxnSp>
      <p:cxnSp>
        <p:nvCxnSpPr>
          <p:cNvPr id="57" name="Google Shape;57;p10"/>
          <p:cNvCxnSpPr/>
          <p:nvPr/>
        </p:nvCxnSpPr>
        <p:spPr>
          <a:xfrm>
            <a:off x="425198" y="415650"/>
            <a:ext cx="183300" cy="0"/>
          </a:xfrm>
          <a:prstGeom prst="straightConnector1">
            <a:avLst/>
          </a:prstGeom>
          <a:noFill/>
          <a:ln cap="flat" cmpd="sng" w="19050">
            <a:solidFill>
              <a:schemeClr val="dk2"/>
            </a:solidFill>
            <a:prstDash val="solid"/>
            <a:round/>
            <a:headEnd len="sm" w="sm" type="none"/>
            <a:tailEnd len="sm" w="sm" type="none"/>
          </a:ln>
        </p:spPr>
      </p:cxnSp>
      <p:sp>
        <p:nvSpPr>
          <p:cNvPr id="58" name="Google Shape;58;p10"/>
          <p:cNvSpPr txBox="1"/>
          <p:nvPr>
            <p:ph idx="1" type="body"/>
          </p:nvPr>
        </p:nvSpPr>
        <p:spPr>
          <a:xfrm>
            <a:off x="328017" y="4226025"/>
            <a:ext cx="8388600" cy="3936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800"/>
              <a:buNone/>
              <a:defRPr/>
            </a:lvl1pPr>
          </a:lstStyle>
          <a:p/>
        </p:txBody>
      </p:sp>
      <p:sp>
        <p:nvSpPr>
          <p:cNvPr id="59" name="Google Shape;59;p10"/>
          <p:cNvSpPr txBox="1"/>
          <p:nvPr>
            <p:ph idx="12" type="sldNum"/>
          </p:nvPr>
        </p:nvSpPr>
        <p:spPr>
          <a:xfrm>
            <a:off x="8497999" y="4688759"/>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wiss-2">
    <p:bg>
      <p:bgPr>
        <a:solidFill>
          <a:srgbClr val="07376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400250" y="575950"/>
            <a:ext cx="6321600" cy="6354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1pPr>
            <a:lvl2pPr lvl="1"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2pPr>
            <a:lvl3pPr lvl="2"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3pPr>
            <a:lvl4pPr lvl="3"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4pPr>
            <a:lvl5pPr lvl="4"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5pPr>
            <a:lvl6pPr lvl="5"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6pPr>
            <a:lvl7pPr lvl="6"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7pPr>
            <a:lvl8pPr lvl="7"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8pPr>
            <a:lvl9pPr lvl="8" rtl="0">
              <a:spcBef>
                <a:spcPts val="0"/>
              </a:spcBef>
              <a:spcAft>
                <a:spcPts val="0"/>
              </a:spcAft>
              <a:buClr>
                <a:schemeClr val="dk2"/>
              </a:buClr>
              <a:buSzPts val="3000"/>
              <a:buFont typeface="Raleway"/>
              <a:buNone/>
              <a:defRPr b="1" sz="30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2410112" y="1595776"/>
            <a:ext cx="6321600" cy="30024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7999" y="4688759"/>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dk2"/>
                </a:solidFill>
                <a:latin typeface="Lato"/>
                <a:ea typeface="Lato"/>
                <a:cs typeface="Lato"/>
                <a:sym typeface="Lato"/>
              </a:defRPr>
            </a:lvl1pPr>
            <a:lvl2pPr lvl="1" rtl="0" algn="r">
              <a:buNone/>
              <a:defRPr sz="1000">
                <a:solidFill>
                  <a:schemeClr val="dk2"/>
                </a:solidFill>
                <a:latin typeface="Lato"/>
                <a:ea typeface="Lato"/>
                <a:cs typeface="Lato"/>
                <a:sym typeface="Lato"/>
              </a:defRPr>
            </a:lvl2pPr>
            <a:lvl3pPr lvl="2" rtl="0" algn="r">
              <a:buNone/>
              <a:defRPr sz="1000">
                <a:solidFill>
                  <a:schemeClr val="dk2"/>
                </a:solidFill>
                <a:latin typeface="Lato"/>
                <a:ea typeface="Lato"/>
                <a:cs typeface="Lato"/>
                <a:sym typeface="Lato"/>
              </a:defRPr>
            </a:lvl3pPr>
            <a:lvl4pPr lvl="3" rtl="0" algn="r">
              <a:buNone/>
              <a:defRPr sz="1000">
                <a:solidFill>
                  <a:schemeClr val="dk2"/>
                </a:solidFill>
                <a:latin typeface="Lato"/>
                <a:ea typeface="Lato"/>
                <a:cs typeface="Lato"/>
                <a:sym typeface="Lato"/>
              </a:defRPr>
            </a:lvl4pPr>
            <a:lvl5pPr lvl="4" rtl="0" algn="r">
              <a:buNone/>
              <a:defRPr sz="1000">
                <a:solidFill>
                  <a:schemeClr val="dk2"/>
                </a:solidFill>
                <a:latin typeface="Lato"/>
                <a:ea typeface="Lato"/>
                <a:cs typeface="Lato"/>
                <a:sym typeface="Lato"/>
              </a:defRPr>
            </a:lvl5pPr>
            <a:lvl6pPr lvl="5" rtl="0" algn="r">
              <a:buNone/>
              <a:defRPr sz="1000">
                <a:solidFill>
                  <a:schemeClr val="dk2"/>
                </a:solidFill>
                <a:latin typeface="Lato"/>
                <a:ea typeface="Lato"/>
                <a:cs typeface="Lato"/>
                <a:sym typeface="Lato"/>
              </a:defRPr>
            </a:lvl6pPr>
            <a:lvl7pPr lvl="6" rtl="0" algn="r">
              <a:buNone/>
              <a:defRPr sz="1000">
                <a:solidFill>
                  <a:schemeClr val="dk2"/>
                </a:solidFill>
                <a:latin typeface="Lato"/>
                <a:ea typeface="Lato"/>
                <a:cs typeface="Lato"/>
                <a:sym typeface="Lato"/>
              </a:defRPr>
            </a:lvl7pPr>
            <a:lvl8pPr lvl="7" rtl="0" algn="r">
              <a:buNone/>
              <a:defRPr sz="1000">
                <a:solidFill>
                  <a:schemeClr val="dk2"/>
                </a:solidFill>
                <a:latin typeface="Lato"/>
                <a:ea typeface="Lato"/>
                <a:cs typeface="Lato"/>
                <a:sym typeface="Lato"/>
              </a:defRPr>
            </a:lvl8pPr>
            <a:lvl9pPr lvl="8" rtl="0"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3"/>
          <p:cNvSpPr txBox="1"/>
          <p:nvPr>
            <p:ph type="ctrTitle"/>
          </p:nvPr>
        </p:nvSpPr>
        <p:spPr>
          <a:xfrm>
            <a:off x="2371725" y="630225"/>
            <a:ext cx="6331500" cy="15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Racial Discrimination in the American Legal System</a:t>
            </a:r>
            <a:endParaRPr/>
          </a:p>
        </p:txBody>
      </p:sp>
      <p:sp>
        <p:nvSpPr>
          <p:cNvPr id="73" name="Google Shape;73;p13"/>
          <p:cNvSpPr txBox="1"/>
          <p:nvPr>
            <p:ph idx="1" type="subTitle"/>
          </p:nvPr>
        </p:nvSpPr>
        <p:spPr>
          <a:xfrm>
            <a:off x="2390267" y="3238450"/>
            <a:ext cx="6331500" cy="1241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2400">
                <a:solidFill>
                  <a:schemeClr val="dk1"/>
                </a:solidFill>
              </a:rPr>
              <a:t>Ruben Cedillo, Samuel Dixon, Bethany Graham, Jazlyn Moore, and Syniaa Pace</a:t>
            </a:r>
            <a:endParaRPr b="1" sz="24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2"/>
          <p:cNvSpPr txBox="1"/>
          <p:nvPr>
            <p:ph type="title"/>
          </p:nvPr>
        </p:nvSpPr>
        <p:spPr>
          <a:xfrm>
            <a:off x="322400" y="551175"/>
            <a:ext cx="8297400" cy="4269900"/>
          </a:xfrm>
          <a:prstGeom prst="rect">
            <a:avLst/>
          </a:prstGeom>
        </p:spPr>
        <p:txBody>
          <a:bodyPr anchorCtr="0" anchor="t" bIns="91425" lIns="91425" spcFirstLastPara="1" rIns="91425" wrap="square" tIns="91425">
            <a:noAutofit/>
          </a:bodyPr>
          <a:lstStyle/>
          <a:p>
            <a:pPr indent="-285750" lvl="0" marL="457200" rtl="0" algn="l">
              <a:spcBef>
                <a:spcPts val="0"/>
              </a:spcBef>
              <a:spcAft>
                <a:spcPts val="0"/>
              </a:spcAft>
              <a:buSzPts val="900"/>
              <a:buChar char="●"/>
            </a:pPr>
            <a:r>
              <a:rPr b="0" lang="en" sz="900"/>
              <a:t>30 2015 Jan Ransom Globe Staff  September. "Black defendants more likely to be held before trial than whites in some counties, study finds - The Boston Globe." BostonGlobe.com. N.p., 30 Sept. 2015. Web. 26 July 2017.</a:t>
            </a:r>
            <a:endParaRPr b="0" sz="900"/>
          </a:p>
          <a:p>
            <a:pPr indent="-285750" lvl="0" marL="457200" rtl="0" algn="l">
              <a:spcBef>
                <a:spcPts val="0"/>
              </a:spcBef>
              <a:spcAft>
                <a:spcPts val="0"/>
              </a:spcAft>
              <a:buSzPts val="900"/>
              <a:buChar char="●"/>
            </a:pPr>
            <a:r>
              <a:rPr b="0" lang="en" sz="900"/>
              <a:t>Alexander, Michelle. The New Jim Crow : Mass Incarceration in the Age of Colorblindness. New York : [Jackson, Tenn.] :New Press ; Distributed by Perseus Distribution, 2010. Print.</a:t>
            </a:r>
            <a:endParaRPr b="0" sz="900"/>
          </a:p>
          <a:p>
            <a:pPr indent="-285750" lvl="0" marL="457200" rtl="0" algn="l">
              <a:spcBef>
                <a:spcPts val="0"/>
              </a:spcBef>
              <a:spcAft>
                <a:spcPts val="0"/>
              </a:spcAft>
              <a:buSzPts val="900"/>
              <a:buChar char="●"/>
            </a:pPr>
            <a:r>
              <a:rPr b="0" lang="en" sz="900"/>
              <a:t>Bushway, Shawn D. "ABOLISH LIFETIME BANS FOR EX-FELONS." Resource Link. N.p., 01 Nov. 2007. Web. 19 July 2017.</a:t>
            </a:r>
            <a:endParaRPr b="0" sz="900"/>
          </a:p>
          <a:p>
            <a:pPr indent="-285750" lvl="0" marL="457200" rtl="0" algn="l">
              <a:spcBef>
                <a:spcPts val="0"/>
              </a:spcBef>
              <a:spcAft>
                <a:spcPts val="0"/>
              </a:spcAft>
              <a:buSzPts val="900"/>
              <a:buChar char="●"/>
            </a:pPr>
            <a:r>
              <a:rPr b="0" lang="en" sz="900"/>
              <a:t>Hannon, Lance. "White Colorism." Sage Journals, Social Currents, 5 Feb. 2015, journals.sagepub.com/doi/full/10.1177/2329496514558628#articleCitationDownloadContainer.</a:t>
            </a:r>
            <a:endParaRPr b="0" sz="900"/>
          </a:p>
          <a:p>
            <a:pPr indent="-285750" lvl="0" marL="457200" rtl="0" algn="l">
              <a:spcBef>
                <a:spcPts val="0"/>
              </a:spcBef>
              <a:spcAft>
                <a:spcPts val="0"/>
              </a:spcAft>
              <a:buSzPts val="900"/>
              <a:buChar char="●"/>
            </a:pPr>
            <a:r>
              <a:rPr b="0" lang="en" sz="900"/>
              <a:t>     Hunter, Margaret. "The Persistent Problem of Colorism: Skin Tone, Status, and Inequality." Sociology Compass, 3 July 27, onlinelibrary.wiley.com/doi/10.1111/j.1751-9020.2007.00006.x/full.</a:t>
            </a:r>
            <a:endParaRPr b="0" sz="900"/>
          </a:p>
          <a:p>
            <a:pPr indent="-285750" lvl="0" marL="457200" rtl="0" algn="l">
              <a:spcBef>
                <a:spcPts val="0"/>
              </a:spcBef>
              <a:spcAft>
                <a:spcPts val="0"/>
              </a:spcAft>
              <a:buSzPts val="900"/>
              <a:buChar char="●"/>
            </a:pPr>
            <a:r>
              <a:rPr b="0" lang="en" sz="900"/>
              <a:t>     Kahn, Andrew, and Chris Kirk. "Eight Charts That Show How the Justice System Is Stacked Against Black Americans." Slate Magazine. N.p., 09 Aug.</a:t>
            </a:r>
            <a:endParaRPr b="0" sz="900"/>
          </a:p>
          <a:p>
            <a:pPr indent="-285750" lvl="0" marL="457200" rtl="0" algn="l">
              <a:spcBef>
                <a:spcPts val="0"/>
              </a:spcBef>
              <a:spcAft>
                <a:spcPts val="0"/>
              </a:spcAft>
              <a:buSzPts val="900"/>
              <a:buChar char="●"/>
            </a:pPr>
            <a:r>
              <a:rPr b="0" lang="en" sz="900"/>
              <a:t>     2015. Web. 26 July 2017.</a:t>
            </a:r>
            <a:endParaRPr b="0" sz="900"/>
          </a:p>
          <a:p>
            <a:pPr indent="-285750" lvl="0" marL="457200" rtl="0" algn="l">
              <a:spcBef>
                <a:spcPts val="0"/>
              </a:spcBef>
              <a:spcAft>
                <a:spcPts val="0"/>
              </a:spcAft>
              <a:buSzPts val="900"/>
              <a:buChar char="●"/>
            </a:pPr>
            <a:r>
              <a:rPr b="0" lang="en" sz="900"/>
              <a:t>    Massoglia, Michael, Glenn Firebaugh, and Cody Warner. "Racial Variation in the Effect of Incarceration on Neighborhood Attainment." American Sociological Review 78.1 (2012): 142-65. Journals.sagehub. Web. 23 July 2017.</a:t>
            </a:r>
            <a:endParaRPr b="0" sz="900"/>
          </a:p>
          <a:p>
            <a:pPr indent="-285750" lvl="0" marL="457200" rtl="0" algn="l">
              <a:spcBef>
                <a:spcPts val="0"/>
              </a:spcBef>
              <a:spcAft>
                <a:spcPts val="0"/>
              </a:spcAft>
              <a:buSzPts val="900"/>
              <a:buChar char="●"/>
            </a:pPr>
            <a:r>
              <a:rPr b="0" lang="en" sz="900"/>
              <a:t>Money Bail: Freedom and Justice Out of Reach for Far Too Many Californians." ACLU of Northern California. N.p., n.d. Web. 25 July 2017. </a:t>
            </a:r>
            <a:endParaRPr b="0" sz="900"/>
          </a:p>
          <a:p>
            <a:pPr indent="-285750" lvl="0" marL="457200" rtl="0" algn="l">
              <a:spcBef>
                <a:spcPts val="0"/>
              </a:spcBef>
              <a:spcAft>
                <a:spcPts val="0"/>
              </a:spcAft>
              <a:buSzPts val="900"/>
              <a:buChar char="●"/>
            </a:pPr>
            <a:r>
              <a:rPr b="0" lang="en" sz="900"/>
              <a:t>     Person, and Kathleen Wong. "10 Police Brutality Statistics That Are Absolutely Shocking." Mic. N.p., 09 Dec. 2015. Web. 16 May 2016.</a:t>
            </a:r>
            <a:endParaRPr b="0" sz="900"/>
          </a:p>
          <a:p>
            <a:pPr indent="-285750" lvl="0" marL="457200" rtl="0" algn="l">
              <a:spcBef>
                <a:spcPts val="0"/>
              </a:spcBef>
              <a:spcAft>
                <a:spcPts val="0"/>
              </a:spcAft>
              <a:buSzPts val="900"/>
              <a:buChar char="●"/>
            </a:pPr>
            <a:r>
              <a:rPr b="0" lang="en" sz="900"/>
              <a:t>    "Police Brutality." The Free Thought Project. N.p., n.d. Web. 18 May 2016</a:t>
            </a:r>
            <a:endParaRPr b="0" sz="900"/>
          </a:p>
          <a:p>
            <a:pPr indent="-285750" lvl="0" marL="457200" rtl="0" algn="l">
              <a:spcBef>
                <a:spcPts val="0"/>
              </a:spcBef>
              <a:spcAft>
                <a:spcPts val="0"/>
              </a:spcAft>
              <a:buSzPts val="900"/>
              <a:buChar char="●"/>
            </a:pPr>
            <a:r>
              <a:rPr b="0" lang="en" sz="900"/>
              <a:t>Pretrial Racial Justice Initiative." Projects. N.p., n.d. Web. 26 July 2017.</a:t>
            </a:r>
            <a:endParaRPr b="0" sz="900"/>
          </a:p>
          <a:p>
            <a:pPr indent="-285750" lvl="0" marL="457200" rtl="0" algn="l">
              <a:spcBef>
                <a:spcPts val="0"/>
              </a:spcBef>
              <a:spcAft>
                <a:spcPts val="0"/>
              </a:spcAft>
              <a:buSzPts val="900"/>
              <a:buChar char="●"/>
            </a:pPr>
            <a:r>
              <a:rPr b="0" lang="en" sz="900"/>
              <a:t>Reilly, Katie . "Most Chicago Police Shooting Victims Black Males: Report." Time. Time, n.d. Web. 31 July 2017.</a:t>
            </a:r>
            <a:endParaRPr b="0" sz="900"/>
          </a:p>
          <a:p>
            <a:pPr indent="-285750" lvl="0" marL="457200" rtl="0" algn="l">
              <a:spcBef>
                <a:spcPts val="0"/>
              </a:spcBef>
              <a:spcAft>
                <a:spcPts val="0"/>
              </a:spcAft>
              <a:buSzPts val="900"/>
              <a:buChar char="●"/>
            </a:pPr>
            <a:r>
              <a:rPr b="0" lang="en" sz="900"/>
              <a:t>Sanders, Topher. "The Lighter the Skin, the Shorter the Prison Term?" The Root, 5 July 2011</a:t>
            </a:r>
            <a:endParaRPr b="0" sz="900"/>
          </a:p>
          <a:p>
            <a:pPr indent="-285750" lvl="0" marL="457200" rtl="0" algn="l">
              <a:spcBef>
                <a:spcPts val="0"/>
              </a:spcBef>
              <a:spcAft>
                <a:spcPts val="0"/>
              </a:spcAft>
              <a:buSzPts val="900"/>
              <a:buChar char="●"/>
            </a:pPr>
            <a:r>
              <a:rPr b="0" lang="en" sz="900"/>
              <a:t>Shadow Report to the United Nations on Racial Disparities in the United States Criminal Justice System." N.p., n.d. Web. 31 Aug. 2013. "Racial Disparities in Sentencing ." N.p., 27 Oct. 2014. Web. 21 July 2107. </a:t>
            </a:r>
            <a:endParaRPr b="0" sz="900"/>
          </a:p>
          <a:p>
            <a:pPr indent="-285750" lvl="0" marL="457200" rtl="0" algn="l">
              <a:spcBef>
                <a:spcPts val="0"/>
              </a:spcBef>
              <a:spcAft>
                <a:spcPts val="0"/>
              </a:spcAft>
              <a:buSzPts val="900"/>
              <a:buChar char="●"/>
            </a:pPr>
            <a:r>
              <a:rPr b="0" lang="en" sz="900"/>
              <a:t>Statistics, Source: Bureau of Justice, and Dana Goldstein. "The Misleading Math of 'Recidivism'." The Marshall Project. N.p., 16 Nov. 2016. Web. 26 July 2017.</a:t>
            </a:r>
            <a:endParaRPr b="0" sz="900"/>
          </a:p>
          <a:p>
            <a:pPr indent="-285750" lvl="0" marL="457200" rtl="0" algn="l">
              <a:spcBef>
                <a:spcPts val="0"/>
              </a:spcBef>
              <a:spcAft>
                <a:spcPts val="0"/>
              </a:spcAft>
              <a:buSzPts val="900"/>
              <a:buChar char="●"/>
            </a:pPr>
            <a:r>
              <a:rPr b="0" lang="en" sz="900"/>
              <a:t>Turner , Jennifer , and Jamil Dakwar. "Racial Disparities in Sentencing." ACLU.ORG (October 27, 2014): n. pag. Web.</a:t>
            </a:r>
            <a:endParaRPr b="0" sz="900"/>
          </a:p>
          <a:p>
            <a:pPr indent="-285750" lvl="0" marL="457200" rtl="0" algn="l">
              <a:spcBef>
                <a:spcPts val="0"/>
              </a:spcBef>
              <a:spcAft>
                <a:spcPts val="0"/>
              </a:spcAft>
              <a:buSzPts val="900"/>
              <a:buChar char="●"/>
            </a:pPr>
            <a:r>
              <a:rPr b="0" lang="en" sz="900"/>
              <a:t>Wheelock, Darren. "Collateral Consequences and Racial Inequality ." Journal of Contemporary Criminal Justice 21.1 (July-25-2016): 82-90. Journals.Sagepub. Web. July &amp; aug. 2017.</a:t>
            </a:r>
            <a:endParaRPr b="0" sz="900"/>
          </a:p>
          <a:p>
            <a:pPr indent="-285750" lvl="0" marL="457200" rtl="0" algn="l">
              <a:spcBef>
                <a:spcPts val="0"/>
              </a:spcBef>
              <a:spcAft>
                <a:spcPts val="0"/>
              </a:spcAft>
              <a:buSzPts val="900"/>
              <a:buChar char="●"/>
            </a:pPr>
            <a:r>
              <a:rPr b="0" lang="en" sz="900"/>
              <a:t>Webb, Sarah L. "Colorism: Roots and Routes." Colorism Healing, 13 July 2013, colorismhealing.org/colorism-roots-and-routes/.</a:t>
            </a:r>
            <a:endParaRPr b="0" sz="900"/>
          </a:p>
          <a:p>
            <a:pPr indent="-285750" lvl="0" marL="457200" rtl="0" algn="l">
              <a:spcBef>
                <a:spcPts val="0"/>
              </a:spcBef>
              <a:spcAft>
                <a:spcPts val="0"/>
              </a:spcAft>
              <a:buSzPts val="900"/>
              <a:buChar char="●"/>
            </a:pPr>
            <a:r>
              <a:rPr b="0" lang="en" sz="900"/>
              <a:t>“Williams, Pete. "Justice Department Says Poor Can't Be Held When They Can't Afford Bail." NBCNews.com. NBCUniversal News Group, 19 Aug. 2016. Web. 26 July 2017.</a:t>
            </a:r>
            <a:endParaRPr b="0" sz="900"/>
          </a:p>
          <a:p>
            <a:pPr indent="-285750" lvl="0" marL="457200" rtl="0" algn="l">
              <a:spcBef>
                <a:spcPts val="0"/>
              </a:spcBef>
              <a:spcAft>
                <a:spcPts val="0"/>
              </a:spcAft>
              <a:buSzPts val="900"/>
              <a:buChar char="●"/>
            </a:pPr>
            <a:r>
              <a:rPr b="0" lang="en" sz="900"/>
              <a:t>Winters, Mary-Frances. "The Impact of Colorism." The Inclusion Solution, 13 Feb. 2014, www.theinclusionsolution.me/the-impact-of-colorism/.</a:t>
            </a:r>
            <a:endParaRPr b="0" sz="800"/>
          </a:p>
        </p:txBody>
      </p:sp>
      <p:sp>
        <p:nvSpPr>
          <p:cNvPr id="142" name="Google Shape;142;p22"/>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Citations</a:t>
            </a:r>
            <a:endParaRPr b="1" sz="1800">
              <a:solidFill>
                <a:schemeClr val="dk1"/>
              </a:solidFill>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4"/>
          <p:cNvSpPr txBox="1"/>
          <p:nvPr>
            <p:ph idx="4294967295" type="title"/>
          </p:nvPr>
        </p:nvSpPr>
        <p:spPr>
          <a:xfrm>
            <a:off x="668500" y="476200"/>
            <a:ext cx="8210700" cy="1914600"/>
          </a:xfrm>
          <a:prstGeom prst="rect">
            <a:avLst/>
          </a:prstGeom>
        </p:spPr>
        <p:txBody>
          <a:bodyPr anchorCtr="0" anchor="t" bIns="91425" lIns="91425" spcFirstLastPara="1" rIns="91425" wrap="square" tIns="91425">
            <a:noAutofit/>
          </a:bodyPr>
          <a:lstStyle/>
          <a:p>
            <a:pPr indent="0" lvl="0" marL="0" rtl="0" algn="ctr">
              <a:spcBef>
                <a:spcPts val="0"/>
              </a:spcBef>
              <a:spcAft>
                <a:spcPts val="1600"/>
              </a:spcAft>
              <a:buNone/>
            </a:pPr>
            <a:r>
              <a:rPr lang="en" sz="2800">
                <a:solidFill>
                  <a:schemeClr val="lt1"/>
                </a:solidFill>
              </a:rPr>
              <a:t>This presentation delves into the corruption and consequences in our criminal “justice” system.</a:t>
            </a:r>
            <a:endParaRPr sz="2800">
              <a:solidFill>
                <a:schemeClr val="lt1"/>
              </a:solidFill>
            </a:endParaRPr>
          </a:p>
        </p:txBody>
      </p:sp>
      <p:sp>
        <p:nvSpPr>
          <p:cNvPr id="79" name="Google Shape;79;p14"/>
          <p:cNvSpPr txBox="1"/>
          <p:nvPr>
            <p:ph idx="4294967295" type="title"/>
          </p:nvPr>
        </p:nvSpPr>
        <p:spPr>
          <a:xfrm>
            <a:off x="1180150" y="2219450"/>
            <a:ext cx="7187400" cy="2562300"/>
          </a:xfrm>
          <a:prstGeom prst="rect">
            <a:avLst/>
          </a:prstGeom>
        </p:spPr>
        <p:txBody>
          <a:bodyPr anchorCtr="0" anchor="t" bIns="91425" lIns="91425" spcFirstLastPara="1" rIns="91425" wrap="square" tIns="91425">
            <a:noAutofit/>
          </a:bodyPr>
          <a:lstStyle/>
          <a:p>
            <a:pPr indent="-336550" lvl="0" marL="457200" rtl="0" algn="l">
              <a:lnSpc>
                <a:spcPct val="200000"/>
              </a:lnSpc>
              <a:spcBef>
                <a:spcPts val="0"/>
              </a:spcBef>
              <a:spcAft>
                <a:spcPts val="0"/>
              </a:spcAft>
              <a:buClr>
                <a:schemeClr val="lt1"/>
              </a:buClr>
              <a:buSzPts val="1700"/>
              <a:buFont typeface="Lato"/>
              <a:buAutoNum type="arabicPeriod"/>
            </a:pPr>
            <a:r>
              <a:rPr lang="en" sz="1700">
                <a:solidFill>
                  <a:schemeClr val="lt1"/>
                </a:solidFill>
                <a:latin typeface="Lato"/>
                <a:ea typeface="Lato"/>
                <a:cs typeface="Lato"/>
                <a:sym typeface="Lato"/>
              </a:rPr>
              <a:t>Origins of Colorism, In The Media, In The Criminal Justice System</a:t>
            </a:r>
            <a:endParaRPr sz="17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AutoNum type="arabicPeriod"/>
            </a:pPr>
            <a:r>
              <a:rPr lang="en" sz="1700">
                <a:solidFill>
                  <a:schemeClr val="lt1"/>
                </a:solidFill>
                <a:latin typeface="Lato"/>
                <a:ea typeface="Lato"/>
                <a:cs typeface="Lato"/>
                <a:sym typeface="Lato"/>
              </a:rPr>
              <a:t>Police Brutality </a:t>
            </a:r>
            <a:endParaRPr sz="17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AutoNum type="arabicPeriod"/>
            </a:pPr>
            <a:r>
              <a:rPr lang="en" sz="1700">
                <a:solidFill>
                  <a:schemeClr val="lt1"/>
                </a:solidFill>
                <a:latin typeface="Lato"/>
                <a:ea typeface="Lato"/>
                <a:cs typeface="Lato"/>
                <a:sym typeface="Lato"/>
              </a:rPr>
              <a:t>Racial Bias’ Influence on Prosecutorial Discretion (Pre-trial)</a:t>
            </a:r>
            <a:endParaRPr sz="17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AutoNum type="arabicPeriod"/>
            </a:pPr>
            <a:r>
              <a:rPr lang="en" sz="1700">
                <a:solidFill>
                  <a:schemeClr val="lt1"/>
                </a:solidFill>
                <a:latin typeface="Lato"/>
                <a:ea typeface="Lato"/>
                <a:cs typeface="Lato"/>
                <a:sym typeface="Lato"/>
              </a:rPr>
              <a:t>Discrimination in Criminal Justice (Sentencing) </a:t>
            </a:r>
            <a:endParaRPr sz="1700">
              <a:solidFill>
                <a:schemeClr val="lt1"/>
              </a:solidFill>
              <a:latin typeface="Lato"/>
              <a:ea typeface="Lato"/>
              <a:cs typeface="Lato"/>
              <a:sym typeface="Lato"/>
            </a:endParaRPr>
          </a:p>
          <a:p>
            <a:pPr indent="-336550" lvl="0" marL="457200" rtl="0" algn="l">
              <a:lnSpc>
                <a:spcPct val="200000"/>
              </a:lnSpc>
              <a:spcBef>
                <a:spcPts val="0"/>
              </a:spcBef>
              <a:spcAft>
                <a:spcPts val="0"/>
              </a:spcAft>
              <a:buClr>
                <a:schemeClr val="lt1"/>
              </a:buClr>
              <a:buSzPts val="1700"/>
              <a:buFont typeface="Lato"/>
              <a:buAutoNum type="arabicPeriod"/>
            </a:pPr>
            <a:r>
              <a:rPr lang="en" sz="1700">
                <a:solidFill>
                  <a:schemeClr val="lt1"/>
                </a:solidFill>
                <a:latin typeface="Lato"/>
                <a:ea typeface="Lato"/>
                <a:cs typeface="Lato"/>
                <a:sym typeface="Lato"/>
              </a:rPr>
              <a:t>Collateral Consequences for Ex-Convicts </a:t>
            </a:r>
            <a:endParaRPr sz="1700">
              <a:solidFill>
                <a:schemeClr val="lt1"/>
              </a:solidFill>
              <a:latin typeface="Lato"/>
              <a:ea typeface="Lato"/>
              <a:cs typeface="Lato"/>
              <a:sym typeface="Lato"/>
            </a:endParaRPr>
          </a:p>
          <a:p>
            <a:pPr indent="0" lvl="0" marL="0" rtl="0" algn="l">
              <a:lnSpc>
                <a:spcPct val="115000"/>
              </a:lnSpc>
              <a:spcBef>
                <a:spcPts val="0"/>
              </a:spcBef>
              <a:spcAft>
                <a:spcPts val="1600"/>
              </a:spcAft>
              <a:buNone/>
            </a:pPr>
            <a:r>
              <a:t/>
            </a:r>
            <a:endParaRPr b="0" sz="1800">
              <a:latin typeface="Lato"/>
              <a:ea typeface="Lato"/>
              <a:cs typeface="Lato"/>
              <a:sym typeface="Lato"/>
            </a:endParaRPr>
          </a:p>
        </p:txBody>
      </p:sp>
      <p:cxnSp>
        <p:nvCxnSpPr>
          <p:cNvPr id="80" name="Google Shape;80;p14"/>
          <p:cNvCxnSpPr/>
          <p:nvPr/>
        </p:nvCxnSpPr>
        <p:spPr>
          <a:xfrm flipH="1" rot="10800000">
            <a:off x="1179700" y="1997700"/>
            <a:ext cx="7188300" cy="7800"/>
          </a:xfrm>
          <a:prstGeom prst="straightConnector1">
            <a:avLst/>
          </a:prstGeom>
          <a:noFill/>
          <a:ln cap="flat" cmpd="sng" w="28575">
            <a:solidFill>
              <a:schemeClr val="dk1"/>
            </a:solidFill>
            <a:prstDash val="solid"/>
            <a:round/>
            <a:headEnd len="med" w="med" type="none"/>
            <a:tailEnd len="med" w="med"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5"/>
          <p:cNvSpPr txBox="1"/>
          <p:nvPr>
            <p:ph type="title"/>
          </p:nvPr>
        </p:nvSpPr>
        <p:spPr>
          <a:xfrm>
            <a:off x="290950" y="812250"/>
            <a:ext cx="4679400" cy="351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2"/>
              </a:buClr>
              <a:buSzPts val="1100"/>
              <a:buFont typeface="Arial"/>
              <a:buNone/>
            </a:pPr>
            <a:r>
              <a:rPr b="0" lang="en" sz="1800">
                <a:latin typeface="Lato"/>
                <a:ea typeface="Lato"/>
                <a:cs typeface="Lato"/>
                <a:sym typeface="Lato"/>
              </a:rPr>
              <a:t>Colorism is discrimination based on skin color.</a:t>
            </a:r>
            <a:endParaRPr b="0" sz="1800">
              <a:latin typeface="Lato"/>
              <a:ea typeface="Lato"/>
              <a:cs typeface="Lato"/>
              <a:sym typeface="Lato"/>
            </a:endParaRPr>
          </a:p>
          <a:p>
            <a:pPr indent="0" lvl="0" marL="0" rtl="0" algn="l">
              <a:spcBef>
                <a:spcPts val="0"/>
              </a:spcBef>
              <a:spcAft>
                <a:spcPts val="0"/>
              </a:spcAft>
              <a:buClr>
                <a:schemeClr val="dk2"/>
              </a:buClr>
              <a:buSzPts val="1100"/>
              <a:buFont typeface="Arial"/>
              <a:buNone/>
            </a:pPr>
            <a:r>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Colorism started during American slavery.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In the media, women with lighter skin are portrayed more often than women with darker skin(Urban Time Magazine)</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In the criminal justice system, most of the time, people with lighter skin receive a shorter sentence than people with darker skin.</a:t>
            </a:r>
            <a:endParaRPr b="0" sz="1800">
              <a:latin typeface="Lato"/>
              <a:ea typeface="Lato"/>
              <a:cs typeface="Lato"/>
              <a:sym typeface="Lato"/>
            </a:endParaRPr>
          </a:p>
          <a:p>
            <a:pPr indent="0" lvl="0" marL="0" rtl="0" algn="l">
              <a:spcBef>
                <a:spcPts val="0"/>
              </a:spcBef>
              <a:spcAft>
                <a:spcPts val="1000"/>
              </a:spcAft>
              <a:buNone/>
            </a:pPr>
            <a:r>
              <a:t/>
            </a:r>
            <a:endParaRPr b="0" sz="2400"/>
          </a:p>
        </p:txBody>
      </p:sp>
      <p:sp>
        <p:nvSpPr>
          <p:cNvPr id="86" name="Google Shape;86;p15"/>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Origins of Colorism, In The Media, In The Criminal Justice System</a:t>
            </a:r>
            <a:endParaRPr>
              <a:solidFill>
                <a:schemeClr val="dk1"/>
              </a:solidFill>
            </a:endParaRPr>
          </a:p>
        </p:txBody>
      </p:sp>
      <p:pic>
        <p:nvPicPr>
          <p:cNvPr descr="Capture.PNG" id="87" name="Google Shape;87;p15"/>
          <p:cNvPicPr preferRelativeResize="0"/>
          <p:nvPr/>
        </p:nvPicPr>
        <p:blipFill>
          <a:blip r:embed="rId3">
            <a:alphaModFix/>
          </a:blip>
          <a:stretch>
            <a:fillRect/>
          </a:stretch>
        </p:blipFill>
        <p:spPr>
          <a:xfrm>
            <a:off x="5178575" y="911613"/>
            <a:ext cx="3852900" cy="2671875"/>
          </a:xfrm>
          <a:prstGeom prst="rect">
            <a:avLst/>
          </a:prstGeom>
          <a:noFill/>
          <a:ln>
            <a:noFill/>
          </a:ln>
        </p:spPr>
      </p:pic>
      <p:sp>
        <p:nvSpPr>
          <p:cNvPr id="88" name="Google Shape;88;p15"/>
          <p:cNvSpPr txBox="1"/>
          <p:nvPr/>
        </p:nvSpPr>
        <p:spPr>
          <a:xfrm>
            <a:off x="5605025" y="3738675"/>
            <a:ext cx="3000000" cy="431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600">
                <a:solidFill>
                  <a:schemeClr val="lt1"/>
                </a:solidFill>
                <a:latin typeface="Lato"/>
                <a:ea typeface="Lato"/>
                <a:cs typeface="Lato"/>
                <a:sym typeface="Lato"/>
              </a:rPr>
              <a:t>Source: King &amp; Johnson, 2016</a:t>
            </a:r>
            <a:endParaRPr sz="1600">
              <a:solidFill>
                <a:schemeClr val="lt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6"/>
          <p:cNvSpPr txBox="1"/>
          <p:nvPr>
            <p:ph type="title"/>
          </p:nvPr>
        </p:nvSpPr>
        <p:spPr>
          <a:xfrm>
            <a:off x="503325" y="1019950"/>
            <a:ext cx="4679400" cy="35022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Why is it an issue? </a:t>
            </a:r>
            <a:endParaRPr b="0" sz="1800">
              <a:latin typeface="Lato"/>
              <a:ea typeface="Lato"/>
              <a:cs typeface="Lato"/>
              <a:sym typeface="Lato"/>
            </a:endParaRPr>
          </a:p>
          <a:p>
            <a:pPr indent="0" lvl="0" marL="457200" rtl="0" algn="l">
              <a:spcBef>
                <a:spcPts val="0"/>
              </a:spcBef>
              <a:spcAft>
                <a:spcPts val="0"/>
              </a:spcAft>
              <a:buNone/>
            </a:pPr>
            <a:r>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Who’s trying to stop it?</a:t>
            </a:r>
            <a:endParaRPr b="0" sz="1800">
              <a:latin typeface="Lato"/>
              <a:ea typeface="Lato"/>
              <a:cs typeface="Lato"/>
              <a:sym typeface="Lato"/>
            </a:endParaRPr>
          </a:p>
          <a:p>
            <a:pPr indent="0" lvl="0" marL="457200" rtl="0" algn="l">
              <a:spcBef>
                <a:spcPts val="0"/>
              </a:spcBef>
              <a:spcAft>
                <a:spcPts val="0"/>
              </a:spcAft>
              <a:buNone/>
            </a:pPr>
            <a:r>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How to stop it?</a:t>
            </a:r>
            <a:endParaRPr b="0" sz="1800">
              <a:latin typeface="Lato"/>
              <a:ea typeface="Lato"/>
              <a:cs typeface="Lato"/>
              <a:sym typeface="Lato"/>
            </a:endParaRPr>
          </a:p>
          <a:p>
            <a:pPr indent="0" lvl="0" marL="457200" rtl="0" algn="l">
              <a:spcBef>
                <a:spcPts val="0"/>
              </a:spcBef>
              <a:spcAft>
                <a:spcPts val="0"/>
              </a:spcAft>
              <a:buNone/>
            </a:pPr>
            <a:r>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In Chicago there are 32.9% African Americans, 31.7% Whites, 28.9% Hispanics, and 5.5% asian. About four of every five people shot by police officers in Chicago in the past six years were African-American males.</a:t>
            </a:r>
            <a:endParaRPr b="0" sz="1800"/>
          </a:p>
        </p:txBody>
      </p:sp>
      <p:sp>
        <p:nvSpPr>
          <p:cNvPr id="94" name="Google Shape;94;p16"/>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Police Brutality In Chicago</a:t>
            </a:r>
            <a:endParaRPr b="1" sz="1800">
              <a:solidFill>
                <a:schemeClr val="dk1"/>
              </a:solidFill>
              <a:latin typeface="Raleway"/>
              <a:ea typeface="Raleway"/>
              <a:cs typeface="Raleway"/>
              <a:sym typeface="Raleway"/>
            </a:endParaRPr>
          </a:p>
        </p:txBody>
      </p:sp>
      <p:pic>
        <p:nvPicPr>
          <p:cNvPr id="95" name="Google Shape;95;p16"/>
          <p:cNvPicPr preferRelativeResize="0"/>
          <p:nvPr/>
        </p:nvPicPr>
        <p:blipFill>
          <a:blip r:embed="rId3">
            <a:alphaModFix/>
          </a:blip>
          <a:stretch>
            <a:fillRect/>
          </a:stretch>
        </p:blipFill>
        <p:spPr>
          <a:xfrm>
            <a:off x="6036600" y="195573"/>
            <a:ext cx="2203125" cy="475235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7"/>
          <p:cNvSpPr txBox="1"/>
          <p:nvPr>
            <p:ph type="title"/>
          </p:nvPr>
        </p:nvSpPr>
        <p:spPr>
          <a:xfrm>
            <a:off x="1449900" y="999448"/>
            <a:ext cx="6244200" cy="3144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does race affect pretrial prosecutorial decisions?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8"/>
          <p:cNvSpPr txBox="1"/>
          <p:nvPr>
            <p:ph type="title"/>
          </p:nvPr>
        </p:nvSpPr>
        <p:spPr>
          <a:xfrm>
            <a:off x="324775" y="834100"/>
            <a:ext cx="8184900" cy="3632700"/>
          </a:xfrm>
          <a:prstGeom prst="rect">
            <a:avLst/>
          </a:prstGeom>
        </p:spPr>
        <p:txBody>
          <a:bodyPr anchorCtr="0" anchor="t" bIns="91425" lIns="91425" spcFirstLastPara="1" rIns="91425" wrap="square" tIns="91425">
            <a:noAutofit/>
          </a:bodyPr>
          <a:lstStyle/>
          <a:p>
            <a:pPr indent="-330200" lvl="0" marL="457200" rtl="0" algn="l">
              <a:spcBef>
                <a:spcPts val="0"/>
              </a:spcBef>
              <a:spcAft>
                <a:spcPts val="0"/>
              </a:spcAft>
              <a:buClr>
                <a:schemeClr val="lt1"/>
              </a:buClr>
              <a:buSzPts val="1600"/>
              <a:buFont typeface="Lato"/>
              <a:buChar char="●"/>
            </a:pPr>
            <a:r>
              <a:rPr b="0" lang="en" sz="1600">
                <a:latin typeface="Lato"/>
                <a:ea typeface="Lato"/>
                <a:cs typeface="Lato"/>
                <a:sym typeface="Lato"/>
              </a:rPr>
              <a:t>Expense Complications</a:t>
            </a:r>
            <a:endParaRPr b="0" sz="1600">
              <a:latin typeface="Lato"/>
              <a:ea typeface="Lato"/>
              <a:cs typeface="Lato"/>
              <a:sym typeface="Lato"/>
            </a:endParaRPr>
          </a:p>
          <a:p>
            <a:pPr indent="-330200" lvl="1" marL="914400" rtl="0" algn="l">
              <a:spcBef>
                <a:spcPts val="0"/>
              </a:spcBef>
              <a:spcAft>
                <a:spcPts val="0"/>
              </a:spcAft>
              <a:buClr>
                <a:schemeClr val="lt1"/>
              </a:buClr>
              <a:buSzPts val="1600"/>
              <a:buFont typeface="Lato"/>
              <a:buChar char="○"/>
            </a:pPr>
            <a:r>
              <a:rPr b="0" lang="en" sz="1600">
                <a:latin typeface="Lato"/>
                <a:ea typeface="Lato"/>
                <a:cs typeface="Lato"/>
                <a:sym typeface="Lato"/>
              </a:rPr>
              <a:t>46% of  all Americans cannot afford a “small” $400 emergency expense.</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latin typeface="Lato"/>
                <a:ea typeface="Lato"/>
                <a:cs typeface="Lato"/>
                <a:sym typeface="Lato"/>
              </a:rPr>
              <a:t>Racial Influence</a:t>
            </a:r>
            <a:endParaRPr b="0" sz="1600">
              <a:latin typeface="Lato"/>
              <a:ea typeface="Lato"/>
              <a:cs typeface="Lato"/>
              <a:sym typeface="Lato"/>
            </a:endParaRPr>
          </a:p>
          <a:p>
            <a:pPr indent="-330200" lvl="1" marL="914400" rtl="0" algn="l">
              <a:spcBef>
                <a:spcPts val="0"/>
              </a:spcBef>
              <a:spcAft>
                <a:spcPts val="0"/>
              </a:spcAft>
              <a:buClr>
                <a:schemeClr val="lt1"/>
              </a:buClr>
              <a:buSzPts val="1600"/>
              <a:buFont typeface="Lato"/>
              <a:buChar char="○"/>
            </a:pPr>
            <a:r>
              <a:rPr b="0" lang="en" sz="1600">
                <a:latin typeface="Lato"/>
                <a:ea typeface="Lato"/>
                <a:cs typeface="Lato"/>
                <a:sym typeface="Lato"/>
              </a:rPr>
              <a:t>Black and Hispanic defendants are more likely to be offered plea bargains that include a prison sentence than whites and Asians charged with the same crimes.</a:t>
            </a:r>
            <a:endParaRPr b="0" sz="1600">
              <a:latin typeface="Lato"/>
              <a:ea typeface="Lato"/>
              <a:cs typeface="Lato"/>
              <a:sym typeface="Lato"/>
            </a:endParaRPr>
          </a:p>
          <a:p>
            <a:pPr indent="-330200" lvl="0" marL="457200" rtl="0" algn="l">
              <a:spcBef>
                <a:spcPts val="0"/>
              </a:spcBef>
              <a:spcAft>
                <a:spcPts val="0"/>
              </a:spcAft>
              <a:buClr>
                <a:schemeClr val="lt1"/>
              </a:buClr>
              <a:buSzPts val="1600"/>
              <a:buFont typeface="Lato"/>
              <a:buChar char="●"/>
            </a:pPr>
            <a:r>
              <a:rPr b="0" lang="en" sz="1600">
                <a:latin typeface="Lato"/>
                <a:ea typeface="Lato"/>
                <a:cs typeface="Lato"/>
                <a:sym typeface="Lato"/>
              </a:rPr>
              <a:t>Sentencing Complication</a:t>
            </a:r>
            <a:endParaRPr b="0" sz="1600">
              <a:latin typeface="Lato"/>
              <a:ea typeface="Lato"/>
              <a:cs typeface="Lato"/>
              <a:sym typeface="Lato"/>
            </a:endParaRPr>
          </a:p>
          <a:p>
            <a:pPr indent="-330200" lvl="1" marL="914400" rtl="0" algn="l">
              <a:spcBef>
                <a:spcPts val="0"/>
              </a:spcBef>
              <a:spcAft>
                <a:spcPts val="0"/>
              </a:spcAft>
              <a:buClr>
                <a:schemeClr val="lt1"/>
              </a:buClr>
              <a:buSzPts val="1600"/>
              <a:buFont typeface="Lato"/>
              <a:buChar char="○"/>
            </a:pPr>
            <a:r>
              <a:rPr b="0" lang="en" sz="1600">
                <a:latin typeface="Lato"/>
                <a:ea typeface="Lato"/>
                <a:cs typeface="Lato"/>
                <a:sym typeface="Lato"/>
              </a:rPr>
              <a:t>Higher numbers of minority defendants who are unable to make bail and who are remanded to jail cells until the their trial begins are either found guilty, plead out and/or receive some form of sentencing. </a:t>
            </a:r>
            <a:endParaRPr b="0" sz="1600">
              <a:latin typeface="Lato"/>
              <a:ea typeface="Lato"/>
              <a:cs typeface="Lato"/>
              <a:sym typeface="Lato"/>
            </a:endParaRPr>
          </a:p>
          <a:p>
            <a:pPr indent="0" lvl="0" marL="0" rtl="0" algn="l">
              <a:spcBef>
                <a:spcPts val="0"/>
              </a:spcBef>
              <a:spcAft>
                <a:spcPts val="0"/>
              </a:spcAft>
              <a:buNone/>
            </a:pPr>
            <a:r>
              <a:t/>
            </a:r>
            <a:endParaRPr b="0" sz="2000">
              <a:latin typeface="Lato"/>
              <a:ea typeface="Lato"/>
              <a:cs typeface="Lato"/>
              <a:sym typeface="Lato"/>
            </a:endParaRPr>
          </a:p>
          <a:p>
            <a:pPr indent="0" lvl="0" marL="0" rtl="0" algn="l">
              <a:spcBef>
                <a:spcPts val="0"/>
              </a:spcBef>
              <a:spcAft>
                <a:spcPts val="1000"/>
              </a:spcAft>
              <a:buNone/>
            </a:pPr>
            <a:r>
              <a:t/>
            </a:r>
            <a:endParaRPr b="0" sz="2400"/>
          </a:p>
        </p:txBody>
      </p:sp>
      <p:sp>
        <p:nvSpPr>
          <p:cNvPr id="106" name="Google Shape;106;p18"/>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Racial Bias’ Influence on Prosecutorial Discretion</a:t>
            </a:r>
            <a:endParaRPr b="1" sz="1800">
              <a:solidFill>
                <a:schemeClr val="dk1"/>
              </a:solidFill>
              <a:latin typeface="Raleway"/>
              <a:ea typeface="Raleway"/>
              <a:cs typeface="Raleway"/>
              <a:sym typeface="Raleway"/>
            </a:endParaRPr>
          </a:p>
        </p:txBody>
      </p:sp>
      <p:pic>
        <p:nvPicPr>
          <p:cNvPr id="107" name="Google Shape;107;p18"/>
          <p:cNvPicPr preferRelativeResize="0"/>
          <p:nvPr/>
        </p:nvPicPr>
        <p:blipFill>
          <a:blip r:embed="rId3">
            <a:alphaModFix/>
          </a:blip>
          <a:stretch>
            <a:fillRect/>
          </a:stretch>
        </p:blipFill>
        <p:spPr>
          <a:xfrm>
            <a:off x="4572000" y="3300175"/>
            <a:ext cx="4251678" cy="16443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9"/>
          <p:cNvSpPr txBox="1"/>
          <p:nvPr>
            <p:ph type="title"/>
          </p:nvPr>
        </p:nvSpPr>
        <p:spPr>
          <a:xfrm>
            <a:off x="298800" y="1144700"/>
            <a:ext cx="4679400" cy="33066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The criminal justice system discriminates against African American males.</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Prison sentences of black men were nearly 20% longer than those of white men for similar crimes.</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Future trends indicate that one of every three black American males born today will expect to be in prison in his lifetime, one of every six Latino males compared to one of every seventeen white males.</a:t>
            </a:r>
            <a:endParaRPr b="0" sz="1800">
              <a:latin typeface="Lato"/>
              <a:ea typeface="Lato"/>
              <a:cs typeface="Lato"/>
              <a:sym typeface="Lato"/>
            </a:endParaRPr>
          </a:p>
          <a:p>
            <a:pPr indent="0" lvl="0" marL="0" rtl="0" algn="l">
              <a:spcBef>
                <a:spcPts val="0"/>
              </a:spcBef>
              <a:spcAft>
                <a:spcPts val="1000"/>
              </a:spcAft>
              <a:buNone/>
            </a:pPr>
            <a:r>
              <a:t/>
            </a:r>
            <a:endParaRPr b="0" sz="2400"/>
          </a:p>
        </p:txBody>
      </p:sp>
      <p:sp>
        <p:nvSpPr>
          <p:cNvPr id="113" name="Google Shape;113;p19"/>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Discrimination in Criminal Justice (Sentencing) </a:t>
            </a:r>
            <a:endParaRPr b="1" sz="1800">
              <a:solidFill>
                <a:schemeClr val="dk1"/>
              </a:solidFill>
              <a:latin typeface="Raleway"/>
              <a:ea typeface="Raleway"/>
              <a:cs typeface="Raleway"/>
              <a:sym typeface="Raleway"/>
            </a:endParaRPr>
          </a:p>
        </p:txBody>
      </p:sp>
      <p:pic>
        <p:nvPicPr>
          <p:cNvPr descr="racialdisparity-infographic-01.png" id="114" name="Google Shape;114;p19"/>
          <p:cNvPicPr preferRelativeResize="0"/>
          <p:nvPr/>
        </p:nvPicPr>
        <p:blipFill>
          <a:blip r:embed="rId3">
            <a:alphaModFix/>
          </a:blip>
          <a:stretch>
            <a:fillRect/>
          </a:stretch>
        </p:blipFill>
        <p:spPr>
          <a:xfrm>
            <a:off x="5355850" y="1288825"/>
            <a:ext cx="3435325" cy="30183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0"/>
          <p:cNvSpPr txBox="1"/>
          <p:nvPr>
            <p:ph type="title"/>
          </p:nvPr>
        </p:nvSpPr>
        <p:spPr>
          <a:xfrm>
            <a:off x="298800" y="1144700"/>
            <a:ext cx="4679400" cy="33066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Ex-convicts face numerous restrictions such as: </a:t>
            </a:r>
            <a:endParaRPr b="0" sz="1800">
              <a:latin typeface="Lato"/>
              <a:ea typeface="Lato"/>
              <a:cs typeface="Lato"/>
              <a:sym typeface="Lato"/>
            </a:endParaRPr>
          </a:p>
          <a:p>
            <a:pPr indent="-342900" lvl="1" marL="914400" rtl="0" algn="l">
              <a:spcBef>
                <a:spcPts val="0"/>
              </a:spcBef>
              <a:spcAft>
                <a:spcPts val="0"/>
              </a:spcAft>
              <a:buClr>
                <a:schemeClr val="lt1"/>
              </a:buClr>
              <a:buSzPts val="1800"/>
              <a:buFont typeface="Lato"/>
              <a:buChar char="○"/>
            </a:pPr>
            <a:r>
              <a:rPr b="0" lang="en" sz="1800">
                <a:latin typeface="Lato"/>
                <a:ea typeface="Lato"/>
                <a:cs typeface="Lato"/>
                <a:sym typeface="Lato"/>
              </a:rPr>
              <a:t>Employment</a:t>
            </a:r>
            <a:endParaRPr b="0" sz="1800">
              <a:latin typeface="Lato"/>
              <a:ea typeface="Lato"/>
              <a:cs typeface="Lato"/>
              <a:sym typeface="Lato"/>
            </a:endParaRPr>
          </a:p>
          <a:p>
            <a:pPr indent="-342900" lvl="1" marL="914400" rtl="0" algn="l">
              <a:spcBef>
                <a:spcPts val="0"/>
              </a:spcBef>
              <a:spcAft>
                <a:spcPts val="0"/>
              </a:spcAft>
              <a:buClr>
                <a:schemeClr val="lt1"/>
              </a:buClr>
              <a:buSzPts val="1800"/>
              <a:buFont typeface="Lato"/>
              <a:buChar char="○"/>
            </a:pPr>
            <a:r>
              <a:rPr b="0" lang="en" sz="1800">
                <a:latin typeface="Lato"/>
                <a:ea typeface="Lato"/>
                <a:cs typeface="Lato"/>
                <a:sym typeface="Lato"/>
              </a:rPr>
              <a:t>Housing </a:t>
            </a:r>
            <a:endParaRPr b="0" sz="1800">
              <a:latin typeface="Lato"/>
              <a:ea typeface="Lato"/>
              <a:cs typeface="Lato"/>
              <a:sym typeface="Lato"/>
            </a:endParaRPr>
          </a:p>
          <a:p>
            <a:pPr indent="-342900" lvl="1" marL="914400" rtl="0" algn="l">
              <a:spcBef>
                <a:spcPts val="0"/>
              </a:spcBef>
              <a:spcAft>
                <a:spcPts val="0"/>
              </a:spcAft>
              <a:buClr>
                <a:schemeClr val="lt1"/>
              </a:buClr>
              <a:buSzPts val="1800"/>
              <a:buFont typeface="Lato"/>
              <a:buChar char="○"/>
            </a:pPr>
            <a:r>
              <a:rPr b="0" lang="en" sz="1800">
                <a:latin typeface="Lato"/>
                <a:ea typeface="Lato"/>
                <a:cs typeface="Lato"/>
                <a:sym typeface="Lato"/>
              </a:rPr>
              <a:t>Neighborhood disparities </a:t>
            </a:r>
            <a:endParaRPr b="0" sz="1800">
              <a:latin typeface="Lato"/>
              <a:ea typeface="Lato"/>
              <a:cs typeface="Lato"/>
              <a:sym typeface="Lato"/>
            </a:endParaRPr>
          </a:p>
          <a:p>
            <a:pPr indent="-342900" lvl="0" marL="457200" rtl="0" algn="l">
              <a:spcBef>
                <a:spcPts val="0"/>
              </a:spcBef>
              <a:spcAft>
                <a:spcPts val="0"/>
              </a:spcAft>
              <a:buClr>
                <a:schemeClr val="lt1"/>
              </a:buClr>
              <a:buSzPts val="1800"/>
              <a:buFont typeface="Lato"/>
              <a:buChar char="●"/>
            </a:pPr>
            <a:r>
              <a:rPr b="0" lang="en" sz="1800">
                <a:latin typeface="Lato"/>
                <a:ea typeface="Lato"/>
                <a:cs typeface="Lato"/>
                <a:sym typeface="Lato"/>
              </a:rPr>
              <a:t>These consequences are institutionalized. </a:t>
            </a:r>
            <a:endParaRPr b="0" sz="1800">
              <a:latin typeface="Lato"/>
              <a:ea typeface="Lato"/>
              <a:cs typeface="Lato"/>
              <a:sym typeface="Lato"/>
            </a:endParaRPr>
          </a:p>
          <a:p>
            <a:pPr indent="-342900" lvl="1" marL="914400" rtl="0" algn="l">
              <a:spcBef>
                <a:spcPts val="0"/>
              </a:spcBef>
              <a:spcAft>
                <a:spcPts val="0"/>
              </a:spcAft>
              <a:buClr>
                <a:schemeClr val="lt1"/>
              </a:buClr>
              <a:buSzPts val="1800"/>
              <a:buFont typeface="Lato"/>
              <a:buChar char="○"/>
            </a:pPr>
            <a:r>
              <a:rPr b="0" lang="en" sz="1800">
                <a:latin typeface="Lato"/>
                <a:ea typeface="Lato"/>
                <a:cs typeface="Lato"/>
                <a:sym typeface="Lato"/>
              </a:rPr>
              <a:t>As a result, this makes them more susceptible to criminal relapse and thus, re-incarceration.</a:t>
            </a:r>
            <a:endParaRPr b="0" sz="1800">
              <a:latin typeface="Lato"/>
              <a:ea typeface="Lato"/>
              <a:cs typeface="Lato"/>
              <a:sym typeface="Lato"/>
            </a:endParaRPr>
          </a:p>
          <a:p>
            <a:pPr indent="0" lvl="0" marL="0" rtl="0" algn="l">
              <a:spcBef>
                <a:spcPts val="0"/>
              </a:spcBef>
              <a:spcAft>
                <a:spcPts val="1000"/>
              </a:spcAft>
              <a:buNone/>
            </a:pPr>
            <a:r>
              <a:t/>
            </a:r>
            <a:endParaRPr b="0" sz="2400"/>
          </a:p>
        </p:txBody>
      </p:sp>
      <p:sp>
        <p:nvSpPr>
          <p:cNvPr id="120" name="Google Shape;120;p20"/>
          <p:cNvSpPr txBox="1"/>
          <p:nvPr/>
        </p:nvSpPr>
        <p:spPr>
          <a:xfrm>
            <a:off x="660600" y="168125"/>
            <a:ext cx="72561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dk1"/>
                </a:solidFill>
                <a:latin typeface="Raleway"/>
                <a:ea typeface="Raleway"/>
                <a:cs typeface="Raleway"/>
                <a:sym typeface="Raleway"/>
              </a:rPr>
              <a:t>Collateral Consequences for Ex-Convicts</a:t>
            </a:r>
            <a:endParaRPr b="1" sz="1800">
              <a:solidFill>
                <a:schemeClr val="dk1"/>
              </a:solidFill>
              <a:latin typeface="Raleway"/>
              <a:ea typeface="Raleway"/>
              <a:cs typeface="Raleway"/>
              <a:sym typeface="Raleway"/>
            </a:endParaRPr>
          </a:p>
        </p:txBody>
      </p:sp>
      <p:pic>
        <p:nvPicPr>
          <p:cNvPr id="121" name="Google Shape;121;p20"/>
          <p:cNvPicPr preferRelativeResize="0"/>
          <p:nvPr/>
        </p:nvPicPr>
        <p:blipFill>
          <a:blip r:embed="rId3">
            <a:alphaModFix/>
          </a:blip>
          <a:stretch>
            <a:fillRect/>
          </a:stretch>
        </p:blipFill>
        <p:spPr>
          <a:xfrm>
            <a:off x="5073658" y="918451"/>
            <a:ext cx="3888366" cy="3306600"/>
          </a:xfrm>
          <a:prstGeom prst="rect">
            <a:avLst/>
          </a:prstGeom>
          <a:noFill/>
          <a:ln>
            <a:noFill/>
          </a:ln>
        </p:spPr>
      </p:pic>
      <p:sp>
        <p:nvSpPr>
          <p:cNvPr id="122" name="Google Shape;122;p20"/>
          <p:cNvSpPr txBox="1"/>
          <p:nvPr/>
        </p:nvSpPr>
        <p:spPr>
          <a:xfrm>
            <a:off x="5334238" y="4304950"/>
            <a:ext cx="3367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rgbClr val="D9D9D9"/>
                </a:solidFill>
                <a:latin typeface="Raleway"/>
                <a:ea typeface="Raleway"/>
                <a:cs typeface="Raleway"/>
                <a:sym typeface="Raleway"/>
              </a:rPr>
              <a:t>(</a:t>
            </a:r>
            <a:r>
              <a:rPr lang="en">
                <a:solidFill>
                  <a:srgbClr val="D9D9D9"/>
                </a:solidFill>
                <a:latin typeface="Raleway"/>
                <a:ea typeface="Raleway"/>
                <a:cs typeface="Raleway"/>
                <a:sym typeface="Raleway"/>
              </a:rPr>
              <a:t>Chart source: The Marshall Project)</a:t>
            </a:r>
            <a:endParaRPr/>
          </a:p>
        </p:txBody>
      </p:sp>
      <p:sp>
        <p:nvSpPr>
          <p:cNvPr id="123" name="Google Shape;123;p20"/>
          <p:cNvSpPr txBox="1"/>
          <p:nvPr/>
        </p:nvSpPr>
        <p:spPr>
          <a:xfrm>
            <a:off x="1044100" y="4150625"/>
            <a:ext cx="3000000" cy="831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D9D9D9"/>
                </a:solidFill>
              </a:rPr>
              <a:t>Sources: (Warren, 2016);(Michelle, 2010);(Bushway, 2007);(Massoglia, Firebaugh, Warner, 2012)</a:t>
            </a:r>
            <a:endParaRPr>
              <a:solidFill>
                <a:schemeClr val="dk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1"/>
          <p:cNvSpPr txBox="1"/>
          <p:nvPr>
            <p:ph type="title"/>
          </p:nvPr>
        </p:nvSpPr>
        <p:spPr>
          <a:xfrm>
            <a:off x="283100" y="712150"/>
            <a:ext cx="8620500" cy="101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129" name="Google Shape;129;p21"/>
          <p:cNvSpPr/>
          <p:nvPr/>
        </p:nvSpPr>
        <p:spPr>
          <a:xfrm>
            <a:off x="371775" y="1988900"/>
            <a:ext cx="2003400" cy="2005800"/>
          </a:xfrm>
          <a:prstGeom prst="wedgeRectCallout">
            <a:avLst>
              <a:gd fmla="val -20833" name="adj1"/>
              <a:gd fmla="val 6250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1"/>
          <p:cNvSpPr txBox="1"/>
          <p:nvPr>
            <p:ph type="title"/>
          </p:nvPr>
        </p:nvSpPr>
        <p:spPr>
          <a:xfrm>
            <a:off x="447975" y="2061900"/>
            <a:ext cx="18327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Minorities are treated unequally compared to their white counterparts. </a:t>
            </a:r>
            <a:endParaRPr sz="1700">
              <a:solidFill>
                <a:schemeClr val="lt1"/>
              </a:solidFill>
            </a:endParaRPr>
          </a:p>
          <a:p>
            <a:pPr indent="0" lvl="0" marL="0" rtl="0" algn="l">
              <a:spcBef>
                <a:spcPts val="1200"/>
              </a:spcBef>
              <a:spcAft>
                <a:spcPts val="1200"/>
              </a:spcAft>
              <a:buNone/>
            </a:pPr>
            <a:r>
              <a:t/>
            </a:r>
            <a:endParaRPr sz="1100">
              <a:solidFill>
                <a:schemeClr val="lt1"/>
              </a:solidFill>
            </a:endParaRPr>
          </a:p>
        </p:txBody>
      </p:sp>
      <p:sp>
        <p:nvSpPr>
          <p:cNvPr id="131" name="Google Shape;131;p21"/>
          <p:cNvSpPr/>
          <p:nvPr/>
        </p:nvSpPr>
        <p:spPr>
          <a:xfrm>
            <a:off x="2568600" y="1988900"/>
            <a:ext cx="2003400" cy="2005800"/>
          </a:xfrm>
          <a:prstGeom prst="wedgeRectCallout">
            <a:avLst>
              <a:gd fmla="val -20833" name="adj1"/>
              <a:gd fmla="val 6250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1"/>
          <p:cNvSpPr txBox="1"/>
          <p:nvPr>
            <p:ph type="title"/>
          </p:nvPr>
        </p:nvSpPr>
        <p:spPr>
          <a:xfrm>
            <a:off x="2644800" y="2061900"/>
            <a:ext cx="18327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solidFill>
                  <a:schemeClr val="dk1"/>
                </a:solidFill>
              </a:rPr>
              <a:t>Colorism continues to be unrecognized in the criminal justice system. </a:t>
            </a:r>
            <a:endParaRPr sz="1700">
              <a:solidFill>
                <a:schemeClr val="dk1"/>
              </a:solidFill>
            </a:endParaRPr>
          </a:p>
          <a:p>
            <a:pPr indent="0" lvl="0" marL="0" rtl="0" algn="l">
              <a:spcBef>
                <a:spcPts val="1200"/>
              </a:spcBef>
              <a:spcAft>
                <a:spcPts val="1200"/>
              </a:spcAft>
              <a:buNone/>
            </a:pPr>
            <a:r>
              <a:t/>
            </a:r>
            <a:endParaRPr sz="1100">
              <a:solidFill>
                <a:schemeClr val="lt1"/>
              </a:solidFill>
            </a:endParaRPr>
          </a:p>
        </p:txBody>
      </p:sp>
      <p:sp>
        <p:nvSpPr>
          <p:cNvPr id="133" name="Google Shape;133;p21"/>
          <p:cNvSpPr/>
          <p:nvPr/>
        </p:nvSpPr>
        <p:spPr>
          <a:xfrm>
            <a:off x="4797675" y="1988900"/>
            <a:ext cx="2003400" cy="2005800"/>
          </a:xfrm>
          <a:prstGeom prst="wedgeRectCallout">
            <a:avLst>
              <a:gd fmla="val -20833" name="adj1"/>
              <a:gd fmla="val 62500" name="adj2"/>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1"/>
          <p:cNvSpPr txBox="1"/>
          <p:nvPr>
            <p:ph type="title"/>
          </p:nvPr>
        </p:nvSpPr>
        <p:spPr>
          <a:xfrm>
            <a:off x="4873875" y="2061900"/>
            <a:ext cx="18327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It is unacceptable that people receive harsher sentences for similar crimes.</a:t>
            </a:r>
            <a:endParaRPr sz="1500">
              <a:solidFill>
                <a:schemeClr val="lt1"/>
              </a:solidFill>
            </a:endParaRPr>
          </a:p>
          <a:p>
            <a:pPr indent="0" lvl="0" marL="0" rtl="0" algn="l">
              <a:spcBef>
                <a:spcPts val="1200"/>
              </a:spcBef>
              <a:spcAft>
                <a:spcPts val="1200"/>
              </a:spcAft>
              <a:buNone/>
            </a:pPr>
            <a:r>
              <a:t/>
            </a:r>
            <a:endParaRPr sz="1100">
              <a:solidFill>
                <a:schemeClr val="lt1"/>
              </a:solidFill>
            </a:endParaRPr>
          </a:p>
        </p:txBody>
      </p:sp>
      <p:sp>
        <p:nvSpPr>
          <p:cNvPr id="135" name="Google Shape;135;p21"/>
          <p:cNvSpPr/>
          <p:nvPr/>
        </p:nvSpPr>
        <p:spPr>
          <a:xfrm>
            <a:off x="7026750" y="1988900"/>
            <a:ext cx="2003400" cy="2005800"/>
          </a:xfrm>
          <a:prstGeom prst="wedgeRectCallout">
            <a:avLst>
              <a:gd fmla="val -20833" name="adj1"/>
              <a:gd fmla="val 62500" name="adj2"/>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1"/>
          <p:cNvSpPr txBox="1"/>
          <p:nvPr>
            <p:ph type="title"/>
          </p:nvPr>
        </p:nvSpPr>
        <p:spPr>
          <a:xfrm>
            <a:off x="7102950" y="2061900"/>
            <a:ext cx="2003400" cy="1783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300">
                <a:solidFill>
                  <a:schemeClr val="dk1"/>
                </a:solidFill>
              </a:rPr>
              <a:t>These legal inequalities hinder people's ability to prosper economically, socially, and eventually aid to the repeating cycle of incarceration</a:t>
            </a:r>
            <a:endParaRPr sz="1300">
              <a:solidFill>
                <a:schemeClr val="dk1"/>
              </a:solidFill>
            </a:endParaRPr>
          </a:p>
          <a:p>
            <a:pPr indent="0" lvl="0" marL="0" rtl="0" algn="l">
              <a:spcBef>
                <a:spcPts val="1200"/>
              </a:spcBef>
              <a:spcAft>
                <a:spcPts val="1200"/>
              </a:spcAft>
              <a:buNone/>
            </a:pPr>
            <a:r>
              <a:t/>
            </a:r>
            <a:endParaRPr sz="11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