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9" r:id="rId3"/>
  </p:sldMasterIdLst>
  <p:notesMasterIdLst>
    <p:notesMasterId r:id="rId4"/>
  </p:notesMasterIdLst>
  <p:sldIdLst>
    <p:sldId id="256" r:id="rId5"/>
  </p:sldIdLst>
  <p:sldSz cy="16459200" cx="219456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2"/>
          <p:cNvSpPr txBox="1"/>
          <p:nvPr>
            <p:ph type="title"/>
          </p:nvPr>
        </p:nvSpPr>
        <p:spPr>
          <a:xfrm>
            <a:off x="348343" y="304800"/>
            <a:ext cx="21248915"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indent="0" lvl="0" marL="0" marR="0" rtl="0" algn="ctr">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8" name="Google Shape;8;p2"/>
          <p:cNvSpPr txBox="1"/>
          <p:nvPr>
            <p:ph idx="1" type="body"/>
          </p:nvPr>
        </p:nvSpPr>
        <p:spPr>
          <a:xfrm>
            <a:off x="348343"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2"/>
          <p:cNvSpPr txBox="1"/>
          <p:nvPr>
            <p:ph idx="2" type="body"/>
          </p:nvPr>
        </p:nvSpPr>
        <p:spPr>
          <a:xfrm>
            <a:off x="348343" y="2819400"/>
            <a:ext cx="6792685" cy="43434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2"/>
          <p:cNvSpPr txBox="1"/>
          <p:nvPr>
            <p:ph idx="3" type="body"/>
          </p:nvPr>
        </p:nvSpPr>
        <p:spPr>
          <a:xfrm>
            <a:off x="348343" y="73152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2"/>
          <p:cNvSpPr txBox="1"/>
          <p:nvPr>
            <p:ph idx="4" type="body"/>
          </p:nvPr>
        </p:nvSpPr>
        <p:spPr>
          <a:xfrm>
            <a:off x="348343" y="80010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2"/>
          <p:cNvSpPr txBox="1"/>
          <p:nvPr>
            <p:ph idx="5" type="body"/>
          </p:nvPr>
        </p:nvSpPr>
        <p:spPr>
          <a:xfrm>
            <a:off x="348343"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2"/>
          <p:cNvSpPr txBox="1"/>
          <p:nvPr>
            <p:ph idx="6" type="body"/>
          </p:nvPr>
        </p:nvSpPr>
        <p:spPr>
          <a:xfrm>
            <a:off x="348343" y="124968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2"/>
          <p:cNvSpPr txBox="1"/>
          <p:nvPr>
            <p:ph idx="7" type="body"/>
          </p:nvPr>
        </p:nvSpPr>
        <p:spPr>
          <a:xfrm>
            <a:off x="7576458"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2"/>
          <p:cNvSpPr txBox="1"/>
          <p:nvPr>
            <p:ph idx="8" type="body"/>
          </p:nvPr>
        </p:nvSpPr>
        <p:spPr>
          <a:xfrm>
            <a:off x="14804572" y="12496800"/>
            <a:ext cx="6792685" cy="36576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2"/>
          <p:cNvSpPr txBox="1"/>
          <p:nvPr>
            <p:ph idx="9" type="body"/>
          </p:nvPr>
        </p:nvSpPr>
        <p:spPr>
          <a:xfrm>
            <a:off x="14804572"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2"/>
          <p:cNvSpPr txBox="1"/>
          <p:nvPr>
            <p:ph idx="13" type="body"/>
          </p:nvPr>
        </p:nvSpPr>
        <p:spPr>
          <a:xfrm>
            <a:off x="14804572" y="2819400"/>
            <a:ext cx="6792685" cy="88392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2"/>
          <p:cNvSpPr txBox="1"/>
          <p:nvPr>
            <p:ph idx="14" type="body"/>
          </p:nvPr>
        </p:nvSpPr>
        <p:spPr>
          <a:xfrm>
            <a:off x="14804572"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2"/>
          <p:cNvSpPr txBox="1"/>
          <p:nvPr>
            <p:ph idx="15" type="body"/>
          </p:nvPr>
        </p:nvSpPr>
        <p:spPr>
          <a:xfrm>
            <a:off x="7576458" y="2819400"/>
            <a:ext cx="6792685" cy="13335001"/>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p:nvPr>
            <p:ph idx="16" type="pic"/>
          </p:nvPr>
        </p:nvSpPr>
        <p:spPr>
          <a:xfrm>
            <a:off x="609602"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1" name="Google Shape;21;p2"/>
          <p:cNvSpPr/>
          <p:nvPr>
            <p:ph idx="17" type="pic"/>
          </p:nvPr>
        </p:nvSpPr>
        <p:spPr>
          <a:xfrm>
            <a:off x="19855545"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2" name="Google Shape;22;p2"/>
          <p:cNvSpPr/>
          <p:nvPr>
            <p:ph idx="18" type="chart"/>
          </p:nvPr>
        </p:nvSpPr>
        <p:spPr>
          <a:xfrm>
            <a:off x="8098974" y="8077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2"/>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2"/>
          <p:cNvPicPr preferRelativeResize="0"/>
          <p:nvPr/>
        </p:nvPicPr>
        <p:blipFill rotWithShape="1">
          <a:blip r:embed="rId2">
            <a:alphaModFix/>
          </a:blip>
          <a:srcRect b="0" l="0" r="0" t="0"/>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www.ariadnelabs.org/" TargetMode="External"/><Relationship Id="rId4" Type="http://schemas.openxmlformats.org/officeDocument/2006/relationships/image" Target="../media/image2.png"/><Relationship Id="rId5"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 name="Shape 28"/>
        <p:cNvGrpSpPr/>
        <p:nvPr/>
      </p:nvGrpSpPr>
      <p:grpSpPr>
        <a:xfrm>
          <a:off x="0" y="0"/>
          <a:ext cx="0" cy="0"/>
          <a:chOff x="0" y="0"/>
          <a:chExt cx="0" cy="0"/>
        </a:xfrm>
      </p:grpSpPr>
      <p:sp>
        <p:nvSpPr>
          <p:cNvPr id="29" name="Google Shape;29;p3"/>
          <p:cNvSpPr txBox="1"/>
          <p:nvPr>
            <p:ph idx="1" type="body"/>
          </p:nvPr>
        </p:nvSpPr>
        <p:spPr>
          <a:xfrm>
            <a:off x="348343" y="2133600"/>
            <a:ext cx="6792600" cy="533400"/>
          </a:xfrm>
          <a:prstGeom prst="rect">
            <a:avLst/>
          </a:prstGeom>
          <a:solidFill>
            <a:srgbClr val="CC0000"/>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a:t>Introduction </a:t>
            </a:r>
            <a:endParaRPr b="1" i="0" sz="2100" u="none" cap="none" strike="noStrike">
              <a:solidFill>
                <a:schemeClr val="lt1"/>
              </a:solidFill>
              <a:latin typeface="Arial"/>
              <a:ea typeface="Arial"/>
              <a:cs typeface="Arial"/>
              <a:sym typeface="Arial"/>
            </a:endParaRPr>
          </a:p>
        </p:txBody>
      </p:sp>
      <p:sp>
        <p:nvSpPr>
          <p:cNvPr id="30" name="Google Shape;30;p3"/>
          <p:cNvSpPr txBox="1"/>
          <p:nvPr>
            <p:ph idx="2" type="body"/>
          </p:nvPr>
        </p:nvSpPr>
        <p:spPr>
          <a:xfrm>
            <a:off x="348375" y="2819400"/>
            <a:ext cx="6792600" cy="3657600"/>
          </a:xfrm>
          <a:prstGeom prst="rect">
            <a:avLst/>
          </a:prstGeom>
          <a:noFill/>
          <a:ln>
            <a:noFill/>
          </a:ln>
        </p:spPr>
        <p:txBody>
          <a:bodyPr anchorCtr="0" anchor="t" bIns="39175" lIns="78350" spcFirstLastPara="1" rIns="78350" wrap="square" tIns="39175">
            <a:noAutofit/>
          </a:bodyPr>
          <a:lstStyle/>
          <a:p>
            <a:pPr indent="0" lvl="0" marL="0" rtl="0" algn="l">
              <a:lnSpc>
                <a:spcPct val="115000"/>
              </a:lnSpc>
              <a:spcBef>
                <a:spcPts val="0"/>
              </a:spcBef>
              <a:spcAft>
                <a:spcPts val="0"/>
              </a:spcAft>
              <a:buClr>
                <a:schemeClr val="dk1"/>
              </a:buClr>
              <a:buSzPts val="1100"/>
              <a:buFont typeface="Arial"/>
              <a:buNone/>
            </a:pPr>
            <a:r>
              <a:t/>
            </a:r>
            <a:endParaRPr b="1"/>
          </a:p>
          <a:p>
            <a:pPr indent="0" lvl="0" marL="0" rtl="0" algn="l">
              <a:lnSpc>
                <a:spcPct val="115000"/>
              </a:lnSpc>
              <a:spcBef>
                <a:spcPts val="0"/>
              </a:spcBef>
              <a:spcAft>
                <a:spcPts val="0"/>
              </a:spcAft>
              <a:buClr>
                <a:schemeClr val="dk1"/>
              </a:buClr>
              <a:buSzPts val="1100"/>
              <a:buFont typeface="Arial"/>
              <a:buNone/>
            </a:pPr>
            <a:r>
              <a:rPr b="1" lang="en-US" sz="1800">
                <a:latin typeface="Arial"/>
                <a:ea typeface="Arial"/>
                <a:cs typeface="Arial"/>
                <a:sym typeface="Arial"/>
              </a:rPr>
              <a:t>To what extent does implicit bias play a role in the mortality rates of Black  mothers in American hospitals?</a:t>
            </a:r>
            <a:endParaRPr b="1" sz="1800">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t/>
            </a:r>
            <a:endParaRPr b="1" sz="1800" u="sng">
              <a:solidFill>
                <a:srgbClr val="000000"/>
              </a:solidFill>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b="1" lang="en-US" sz="1800" u="sng">
                <a:solidFill>
                  <a:srgbClr val="000000"/>
                </a:solidFill>
                <a:latin typeface="Arial"/>
                <a:ea typeface="Arial"/>
                <a:cs typeface="Arial"/>
                <a:sym typeface="Arial"/>
              </a:rPr>
              <a:t>Implicit bias</a:t>
            </a:r>
            <a:r>
              <a:rPr lang="en-US" sz="1800" u="sng">
                <a:solidFill>
                  <a:srgbClr val="000000"/>
                </a:solidFill>
                <a:latin typeface="Arial"/>
                <a:ea typeface="Arial"/>
                <a:cs typeface="Arial"/>
                <a:sym typeface="Arial"/>
              </a:rPr>
              <a:t> </a:t>
            </a:r>
            <a:endParaRPr sz="1800" u="sng">
              <a:solidFill>
                <a:srgbClr val="000000"/>
              </a:solidFill>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lang="en-US" sz="1800">
                <a:solidFill>
                  <a:srgbClr val="000000"/>
                </a:solidFill>
                <a:latin typeface="Arial"/>
                <a:ea typeface="Arial"/>
                <a:cs typeface="Arial"/>
                <a:sym typeface="Arial"/>
              </a:rPr>
              <a:t>Implicit bias refers to the attitudes or stereotypes that affect our understanding, actions, and decisions in an unconscious manner. These biases, which encompass both favorable and unfavorable assessments, are activated involuntarily and without an individual’s awareness or intentional control.</a:t>
            </a:r>
            <a:endParaRPr b="1" sz="1800">
              <a:solidFill>
                <a:srgbClr val="000000"/>
              </a:solidFill>
              <a:latin typeface="Arial"/>
              <a:ea typeface="Arial"/>
              <a:cs typeface="Arial"/>
              <a:sym typeface="Arial"/>
            </a:endParaRPr>
          </a:p>
          <a:p>
            <a:pPr indent="0" lvl="0" marL="0" marR="0" rtl="0" algn="l">
              <a:spcBef>
                <a:spcPts val="0"/>
              </a:spcBef>
              <a:spcAft>
                <a:spcPts val="0"/>
              </a:spcAft>
              <a:buClr>
                <a:schemeClr val="dk1"/>
              </a:buClr>
              <a:buFont typeface="Arial"/>
              <a:buNone/>
            </a:pPr>
            <a:r>
              <a:t/>
            </a:r>
            <a:endParaRPr b="1" sz="1800">
              <a:latin typeface="Arial"/>
              <a:ea typeface="Arial"/>
              <a:cs typeface="Arial"/>
              <a:sym typeface="Arial"/>
            </a:endParaRPr>
          </a:p>
        </p:txBody>
      </p:sp>
      <p:sp>
        <p:nvSpPr>
          <p:cNvPr id="31" name="Google Shape;31;p3"/>
          <p:cNvSpPr txBox="1"/>
          <p:nvPr>
            <p:ph idx="3" type="body"/>
          </p:nvPr>
        </p:nvSpPr>
        <p:spPr>
          <a:xfrm>
            <a:off x="392555" y="6382300"/>
            <a:ext cx="6792600" cy="533400"/>
          </a:xfrm>
          <a:prstGeom prst="rect">
            <a:avLst/>
          </a:prstGeom>
          <a:solidFill>
            <a:srgbClr val="CC0000"/>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a:t>B</a:t>
            </a:r>
            <a:r>
              <a:rPr lang="en-US"/>
              <a:t>ackground</a:t>
            </a:r>
            <a:r>
              <a:rPr lang="en-US"/>
              <a:t> </a:t>
            </a:r>
            <a:endParaRPr b="1" i="0" sz="2100" u="none" cap="none" strike="noStrike">
              <a:solidFill>
                <a:schemeClr val="lt1"/>
              </a:solidFill>
              <a:latin typeface="Arial"/>
              <a:ea typeface="Arial"/>
              <a:cs typeface="Arial"/>
              <a:sym typeface="Arial"/>
            </a:endParaRPr>
          </a:p>
        </p:txBody>
      </p:sp>
      <p:sp>
        <p:nvSpPr>
          <p:cNvPr id="32" name="Google Shape;32;p3"/>
          <p:cNvSpPr txBox="1"/>
          <p:nvPr>
            <p:ph idx="5" type="body"/>
          </p:nvPr>
        </p:nvSpPr>
        <p:spPr>
          <a:xfrm>
            <a:off x="392555" y="10327788"/>
            <a:ext cx="6792600" cy="533400"/>
          </a:xfrm>
          <a:prstGeom prst="rect">
            <a:avLst/>
          </a:prstGeom>
          <a:solidFill>
            <a:srgbClr val="CC0000"/>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a:t>Methodology</a:t>
            </a:r>
            <a:r>
              <a:rPr lang="en-US"/>
              <a:t> </a:t>
            </a:r>
            <a:endParaRPr b="1" i="0" sz="2100" u="none" cap="none" strike="noStrike">
              <a:solidFill>
                <a:schemeClr val="lt1"/>
              </a:solidFill>
              <a:latin typeface="Arial"/>
              <a:ea typeface="Arial"/>
              <a:cs typeface="Arial"/>
              <a:sym typeface="Arial"/>
            </a:endParaRPr>
          </a:p>
        </p:txBody>
      </p:sp>
      <p:sp>
        <p:nvSpPr>
          <p:cNvPr id="33" name="Google Shape;33;p3"/>
          <p:cNvSpPr txBox="1"/>
          <p:nvPr>
            <p:ph idx="6" type="body"/>
          </p:nvPr>
        </p:nvSpPr>
        <p:spPr>
          <a:xfrm>
            <a:off x="392550" y="10994750"/>
            <a:ext cx="6792600" cy="4992900"/>
          </a:xfrm>
          <a:prstGeom prst="rect">
            <a:avLst/>
          </a:prstGeom>
          <a:noFill/>
          <a:ln>
            <a:noFill/>
          </a:ln>
        </p:spPr>
        <p:txBody>
          <a:bodyPr anchorCtr="0" anchor="t" bIns="39175" lIns="78350" spcFirstLastPara="1" rIns="78350" wrap="square" tIns="39175">
            <a:noAutofit/>
          </a:bodyPr>
          <a:lstStyle/>
          <a:p>
            <a:pPr indent="0" lvl="0" marL="0" marR="0" rtl="0" algn="l">
              <a:lnSpc>
                <a:spcPct val="100000"/>
              </a:lnSpc>
              <a:spcBef>
                <a:spcPts val="0"/>
              </a:spcBef>
              <a:spcAft>
                <a:spcPts val="0"/>
              </a:spcAft>
              <a:buClr>
                <a:schemeClr val="dk1"/>
              </a:buClr>
              <a:buFont typeface="Arial"/>
              <a:buNone/>
            </a:pPr>
            <a:r>
              <a:rPr lang="en-US" sz="1800">
                <a:latin typeface="Arial"/>
                <a:ea typeface="Arial"/>
                <a:cs typeface="Arial"/>
                <a:sym typeface="Arial"/>
              </a:rPr>
              <a:t>I</a:t>
            </a:r>
            <a:r>
              <a:rPr lang="en-US" sz="1600">
                <a:latin typeface="Arial"/>
                <a:ea typeface="Arial"/>
                <a:cs typeface="Arial"/>
                <a:sym typeface="Arial"/>
              </a:rPr>
              <a:t> </a:t>
            </a:r>
            <a:r>
              <a:rPr lang="en-US" sz="1800">
                <a:latin typeface="Arial"/>
                <a:ea typeface="Arial"/>
                <a:cs typeface="Arial"/>
                <a:sym typeface="Arial"/>
              </a:rPr>
              <a:t>went about this research by looking at </a:t>
            </a:r>
            <a:r>
              <a:rPr lang="en-US" sz="1800">
                <a:latin typeface="Arial"/>
                <a:ea typeface="Arial"/>
                <a:cs typeface="Arial"/>
                <a:sym typeface="Arial"/>
              </a:rPr>
              <a:t>information</a:t>
            </a:r>
            <a:r>
              <a:rPr lang="en-US" sz="1800">
                <a:latin typeface="Arial"/>
                <a:ea typeface="Arial"/>
                <a:cs typeface="Arial"/>
                <a:sym typeface="Arial"/>
              </a:rPr>
              <a:t> that analyzed the growing </a:t>
            </a:r>
            <a:r>
              <a:rPr lang="en-US" sz="1800">
                <a:latin typeface="Arial"/>
                <a:ea typeface="Arial"/>
                <a:cs typeface="Arial"/>
                <a:sym typeface="Arial"/>
              </a:rPr>
              <a:t>disparities between the mortality rates of Black women giving birth compared to white women and then looked for reasons as to why Black women were more likely to die after childbirth. While i was able to find a sufficient amount of research that helped to support my claim like info from the center of disease control (CDC).There was also information that brought up a different perspective and counterargument. Like the fact that the gap may be a cause of previous health problems that  Black mothers could have had. I found this not be true because an experienced doctor could have easily taken care of existing health problems.. Most of my information came from places such as duke libraries, and other scholarly articles. This research consists of both quantitative and qualitative evidence.The quantitative part dealing with numbers of Black women dying after or during childbirth and the qualitative evidence being personal testimonies of those who faced discrimination in American hospitals like Serena Williams. </a:t>
            </a:r>
            <a:endParaRPr sz="1800">
              <a:solidFill>
                <a:srgbClr val="000000"/>
              </a:solidFill>
              <a:latin typeface="Arial"/>
              <a:ea typeface="Arial"/>
              <a:cs typeface="Arial"/>
              <a:sym typeface="Arial"/>
            </a:endParaRPr>
          </a:p>
        </p:txBody>
      </p:sp>
      <p:sp>
        <p:nvSpPr>
          <p:cNvPr id="34" name="Google Shape;34;p3"/>
          <p:cNvSpPr txBox="1"/>
          <p:nvPr>
            <p:ph idx="7" type="body"/>
          </p:nvPr>
        </p:nvSpPr>
        <p:spPr>
          <a:xfrm>
            <a:off x="7576458" y="2133600"/>
            <a:ext cx="6792685" cy="533400"/>
          </a:xfrm>
          <a:prstGeom prst="rect">
            <a:avLst/>
          </a:prstGeom>
          <a:solidFill>
            <a:srgbClr val="CC0000"/>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a:t>Data </a:t>
            </a:r>
            <a:endParaRPr b="1" i="0" sz="2100" u="none" cap="none" strike="noStrike">
              <a:solidFill>
                <a:schemeClr val="lt1"/>
              </a:solidFill>
              <a:latin typeface="Arial"/>
              <a:ea typeface="Arial"/>
              <a:cs typeface="Arial"/>
              <a:sym typeface="Arial"/>
            </a:endParaRPr>
          </a:p>
        </p:txBody>
      </p:sp>
      <p:sp>
        <p:nvSpPr>
          <p:cNvPr id="35" name="Google Shape;35;p3"/>
          <p:cNvSpPr txBox="1"/>
          <p:nvPr>
            <p:ph idx="8" type="body"/>
          </p:nvPr>
        </p:nvSpPr>
        <p:spPr>
          <a:xfrm>
            <a:off x="14796800" y="10214275"/>
            <a:ext cx="6792600" cy="4535400"/>
          </a:xfrm>
          <a:prstGeom prst="rect">
            <a:avLst/>
          </a:prstGeom>
          <a:noFill/>
          <a:ln>
            <a:noFill/>
          </a:ln>
        </p:spPr>
        <p:txBody>
          <a:bodyPr anchorCtr="0" anchor="t" bIns="39175" lIns="78350" spcFirstLastPara="1" rIns="78350" wrap="square" tIns="39175">
            <a:noAutofit/>
          </a:bodyPr>
          <a:lstStyle/>
          <a:p>
            <a:pPr indent="0" lvl="0" marL="88900" marR="0" rtl="0" algn="just">
              <a:spcBef>
                <a:spcPts val="0"/>
              </a:spcBef>
              <a:spcAft>
                <a:spcPts val="0"/>
              </a:spcAft>
              <a:buClr>
                <a:schemeClr val="dk1"/>
              </a:buClr>
              <a:buSzPts val="1400"/>
              <a:buFont typeface="Arial"/>
              <a:buNone/>
            </a:pPr>
            <a:r>
              <a:rPr lang="en-US" sz="1800">
                <a:latin typeface="Arial"/>
                <a:ea typeface="Arial"/>
                <a:cs typeface="Arial"/>
                <a:sym typeface="Arial"/>
              </a:rPr>
              <a:t>Implicit bias and racism in American </a:t>
            </a:r>
            <a:r>
              <a:rPr lang="en-US" sz="1800">
                <a:latin typeface="Arial"/>
                <a:ea typeface="Arial"/>
                <a:cs typeface="Arial"/>
                <a:sym typeface="Arial"/>
              </a:rPr>
              <a:t>hospitals has a significant</a:t>
            </a:r>
            <a:r>
              <a:rPr lang="en-US" sz="1800">
                <a:latin typeface="Arial"/>
                <a:ea typeface="Arial"/>
                <a:cs typeface="Arial"/>
                <a:sym typeface="Arial"/>
              </a:rPr>
              <a:t> </a:t>
            </a:r>
            <a:r>
              <a:rPr lang="en-US" sz="1800">
                <a:latin typeface="Arial"/>
                <a:ea typeface="Arial"/>
                <a:cs typeface="Arial"/>
                <a:sym typeface="Arial"/>
              </a:rPr>
              <a:t>impact on the growing disparities of maternal mortality rates of Black mothers. Neel Shah, </a:t>
            </a:r>
            <a:r>
              <a:rPr lang="en-US" sz="1800">
                <a:highlight>
                  <a:schemeClr val="lt1"/>
                </a:highlight>
                <a:latin typeface="Arial"/>
                <a:ea typeface="Arial"/>
                <a:cs typeface="Arial"/>
                <a:sym typeface="Arial"/>
              </a:rPr>
              <a:t>an Assistant Professor of Obstetrics, Gynecology, and Reproductive Biology at Harvard Medical School and Director of the Delivery Decisions Initiative at </a:t>
            </a:r>
            <a:r>
              <a:rPr lang="en-US" sz="1800">
                <a:highlight>
                  <a:schemeClr val="lt1"/>
                </a:highlight>
                <a:uFill>
                  <a:noFill/>
                </a:uFill>
                <a:latin typeface="Arial"/>
                <a:ea typeface="Arial"/>
                <a:cs typeface="Arial"/>
                <a:sym typeface="Arial"/>
                <a:hlinkClick r:id="rId3"/>
              </a:rPr>
              <a:t>Ariadne Labs</a:t>
            </a:r>
            <a:r>
              <a:rPr lang="en-US" sz="1800">
                <a:highlight>
                  <a:schemeClr val="lt1"/>
                </a:highlight>
                <a:latin typeface="Arial"/>
                <a:ea typeface="Arial"/>
                <a:cs typeface="Arial"/>
                <a:sym typeface="Arial"/>
              </a:rPr>
              <a:t> says </a:t>
            </a:r>
            <a:r>
              <a:rPr lang="en-US" sz="1800">
                <a:solidFill>
                  <a:srgbClr val="000000"/>
                </a:solidFill>
                <a:highlight>
                  <a:srgbClr val="FFFFFF"/>
                </a:highlight>
                <a:latin typeface="Arial"/>
                <a:ea typeface="Arial"/>
                <a:cs typeface="Arial"/>
                <a:sym typeface="Arial"/>
              </a:rPr>
              <a:t> “We believe Black women less when they </a:t>
            </a:r>
            <a:r>
              <a:rPr lang="en-US" sz="1800">
                <a:solidFill>
                  <a:srgbClr val="000000"/>
                </a:solidFill>
                <a:highlight>
                  <a:srgbClr val="FFFFFF"/>
                </a:highlight>
                <a:latin typeface="Arial"/>
                <a:ea typeface="Arial"/>
                <a:cs typeface="Arial"/>
                <a:sym typeface="Arial"/>
              </a:rPr>
              <a:t>express</a:t>
            </a:r>
            <a:r>
              <a:rPr lang="en-US" sz="1800">
                <a:solidFill>
                  <a:srgbClr val="000000"/>
                </a:solidFill>
                <a:highlight>
                  <a:srgbClr val="FFFFFF"/>
                </a:highlight>
                <a:latin typeface="Arial"/>
                <a:ea typeface="Arial"/>
                <a:cs typeface="Arial"/>
                <a:sym typeface="Arial"/>
              </a:rPr>
              <a:t> concerns about the sympotions they’re having, </a:t>
            </a:r>
            <a:r>
              <a:rPr lang="en-US" sz="1800">
                <a:solidFill>
                  <a:srgbClr val="000000"/>
                </a:solidFill>
                <a:highlight>
                  <a:srgbClr val="FFFFFF"/>
                </a:highlight>
                <a:latin typeface="Arial"/>
                <a:ea typeface="Arial"/>
                <a:cs typeface="Arial"/>
                <a:sym typeface="Arial"/>
              </a:rPr>
              <a:t>particularly around pain. And that's the common thread in all the stories we've been hearing about in the media.” </a:t>
            </a:r>
            <a:r>
              <a:rPr lang="en-US" sz="1800">
                <a:solidFill>
                  <a:srgbClr val="000000"/>
                </a:solidFill>
                <a:latin typeface="Arial"/>
                <a:ea typeface="Arial"/>
                <a:cs typeface="Arial"/>
                <a:sym typeface="Arial"/>
              </a:rPr>
              <a:t>D</a:t>
            </a:r>
            <a:r>
              <a:rPr lang="en-US" sz="1800">
                <a:latin typeface="Arial"/>
                <a:ea typeface="Arial"/>
                <a:cs typeface="Arial"/>
                <a:sym typeface="Arial"/>
              </a:rPr>
              <a:t>octors and other medical </a:t>
            </a:r>
            <a:r>
              <a:rPr lang="en-US" sz="1800">
                <a:latin typeface="Arial"/>
                <a:ea typeface="Arial"/>
                <a:cs typeface="Arial"/>
                <a:sym typeface="Arial"/>
              </a:rPr>
              <a:t>officials</a:t>
            </a:r>
            <a:r>
              <a:rPr lang="en-US" sz="1800">
                <a:latin typeface="Arial"/>
                <a:ea typeface="Arial"/>
                <a:cs typeface="Arial"/>
                <a:sym typeface="Arial"/>
              </a:rPr>
              <a:t> tend to believe Black women less compared to white </a:t>
            </a:r>
            <a:r>
              <a:rPr lang="en-US" sz="1800">
                <a:latin typeface="Arial"/>
                <a:ea typeface="Arial"/>
                <a:cs typeface="Arial"/>
                <a:sym typeface="Arial"/>
              </a:rPr>
              <a:t>women</a:t>
            </a:r>
            <a:r>
              <a:rPr lang="en-US" sz="1800">
                <a:latin typeface="Arial"/>
                <a:ea typeface="Arial"/>
                <a:cs typeface="Arial"/>
                <a:sym typeface="Arial"/>
              </a:rPr>
              <a:t> when it comes to  Black mothers concerns over symptoms they believe to have developed after or during birth.</a:t>
            </a:r>
            <a:endParaRPr i="0" sz="1800" u="none" cap="none" strike="noStrike">
              <a:solidFill>
                <a:schemeClr val="dk1"/>
              </a:solidFill>
              <a:latin typeface="Arial"/>
              <a:ea typeface="Arial"/>
              <a:cs typeface="Arial"/>
              <a:sym typeface="Arial"/>
            </a:endParaRPr>
          </a:p>
        </p:txBody>
      </p:sp>
      <p:sp>
        <p:nvSpPr>
          <p:cNvPr id="36" name="Google Shape;36;p3"/>
          <p:cNvSpPr txBox="1"/>
          <p:nvPr>
            <p:ph idx="9" type="body"/>
          </p:nvPr>
        </p:nvSpPr>
        <p:spPr>
          <a:xfrm>
            <a:off x="14804572" y="2133600"/>
            <a:ext cx="6792685" cy="533400"/>
          </a:xfrm>
          <a:prstGeom prst="rect">
            <a:avLst/>
          </a:prstGeom>
          <a:solidFill>
            <a:srgbClr val="CC0000"/>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a:t>Results and  S</a:t>
            </a:r>
            <a:r>
              <a:rPr lang="en-US"/>
              <a:t>olutions</a:t>
            </a:r>
            <a:r>
              <a:rPr lang="en-US"/>
              <a:t> </a:t>
            </a:r>
            <a:endParaRPr b="1" i="0" sz="2100" u="none" cap="none" strike="noStrike">
              <a:solidFill>
                <a:schemeClr val="lt1"/>
              </a:solidFill>
              <a:latin typeface="Arial"/>
              <a:ea typeface="Arial"/>
              <a:cs typeface="Arial"/>
              <a:sym typeface="Arial"/>
            </a:endParaRPr>
          </a:p>
        </p:txBody>
      </p:sp>
      <p:sp>
        <p:nvSpPr>
          <p:cNvPr id="37" name="Google Shape;37;p3"/>
          <p:cNvSpPr txBox="1"/>
          <p:nvPr>
            <p:ph idx="13" type="body"/>
          </p:nvPr>
        </p:nvSpPr>
        <p:spPr>
          <a:xfrm>
            <a:off x="14880775" y="2865513"/>
            <a:ext cx="6792600" cy="6778200"/>
          </a:xfrm>
          <a:prstGeom prst="rect">
            <a:avLst/>
          </a:prstGeom>
          <a:noFill/>
          <a:ln>
            <a:noFill/>
          </a:ln>
        </p:spPr>
        <p:txBody>
          <a:bodyPr anchorCtr="0" anchor="t" bIns="39175" lIns="78350" spcFirstLastPara="1" rIns="78350" wrap="square" tIns="39175">
            <a:noAutofit/>
          </a:bodyPr>
          <a:lstStyle/>
          <a:p>
            <a:pPr indent="0" lvl="0" marL="0" marR="0" rtl="0" algn="l">
              <a:spcBef>
                <a:spcPts val="0"/>
              </a:spcBef>
              <a:spcAft>
                <a:spcPts val="0"/>
              </a:spcAft>
              <a:buClr>
                <a:schemeClr val="dk1"/>
              </a:buClr>
              <a:buSzPts val="1400"/>
              <a:buFont typeface="Arial"/>
              <a:buNone/>
            </a:pPr>
            <a:r>
              <a:rPr b="1" lang="en-US" sz="1800" u="sng">
                <a:solidFill>
                  <a:srgbClr val="000000"/>
                </a:solidFill>
                <a:latin typeface="Arial"/>
                <a:ea typeface="Arial"/>
                <a:cs typeface="Arial"/>
                <a:sym typeface="Arial"/>
              </a:rPr>
              <a:t>Results </a:t>
            </a:r>
            <a:endParaRPr b="1" sz="1800" u="sng">
              <a:solidFill>
                <a:srgbClr val="000000"/>
              </a:solidFill>
              <a:latin typeface="Arial"/>
              <a:ea typeface="Arial"/>
              <a:cs typeface="Arial"/>
              <a:sym typeface="Arial"/>
            </a:endParaRPr>
          </a:p>
          <a:p>
            <a:pPr indent="-566055" lvl="0" marL="654955" marR="0" rtl="0" algn="l">
              <a:spcBef>
                <a:spcPts val="0"/>
              </a:spcBef>
              <a:spcAft>
                <a:spcPts val="0"/>
              </a:spcAft>
              <a:buClr>
                <a:schemeClr val="dk1"/>
              </a:buClr>
              <a:buSzPts val="1400"/>
              <a:buFont typeface="Arial"/>
              <a:buNone/>
            </a:pPr>
            <a:r>
              <a:rPr lang="en-US" sz="1800">
                <a:solidFill>
                  <a:srgbClr val="000000"/>
                </a:solidFill>
                <a:latin typeface="Arial"/>
                <a:ea typeface="Arial"/>
                <a:cs typeface="Arial"/>
                <a:sym typeface="Arial"/>
              </a:rPr>
              <a:t>Implicit bias has </a:t>
            </a:r>
            <a:r>
              <a:rPr lang="en-US" sz="1800">
                <a:solidFill>
                  <a:srgbClr val="000000"/>
                </a:solidFill>
                <a:latin typeface="Arial"/>
                <a:ea typeface="Arial"/>
                <a:cs typeface="Arial"/>
                <a:sym typeface="Arial"/>
              </a:rPr>
              <a:t>certainly</a:t>
            </a:r>
            <a:r>
              <a:rPr lang="en-US" sz="1800">
                <a:solidFill>
                  <a:srgbClr val="000000"/>
                </a:solidFill>
                <a:latin typeface="Arial"/>
                <a:ea typeface="Arial"/>
                <a:cs typeface="Arial"/>
                <a:sym typeface="Arial"/>
              </a:rPr>
              <a:t> played a role in the growing numbers</a:t>
            </a:r>
            <a:endParaRPr sz="1800">
              <a:solidFill>
                <a:srgbClr val="000000"/>
              </a:solidFill>
              <a:latin typeface="Arial"/>
              <a:ea typeface="Arial"/>
              <a:cs typeface="Arial"/>
              <a:sym typeface="Arial"/>
            </a:endParaRPr>
          </a:p>
          <a:p>
            <a:pPr indent="-566055" lvl="0" marL="654955" marR="0" rtl="0" algn="l">
              <a:spcBef>
                <a:spcPts val="0"/>
              </a:spcBef>
              <a:spcAft>
                <a:spcPts val="0"/>
              </a:spcAft>
              <a:buClr>
                <a:schemeClr val="dk1"/>
              </a:buClr>
              <a:buSzPts val="1400"/>
              <a:buFont typeface="Arial"/>
              <a:buNone/>
            </a:pPr>
            <a:r>
              <a:rPr lang="en-US" sz="1800">
                <a:solidFill>
                  <a:srgbClr val="000000"/>
                </a:solidFill>
                <a:latin typeface="Arial"/>
                <a:ea typeface="Arial"/>
                <a:cs typeface="Arial"/>
                <a:sym typeface="Arial"/>
              </a:rPr>
              <a:t>of Black women dying after childbirth due to many medical</a:t>
            </a:r>
            <a:endParaRPr sz="1800">
              <a:solidFill>
                <a:srgbClr val="000000"/>
              </a:solidFill>
              <a:latin typeface="Arial"/>
              <a:ea typeface="Arial"/>
              <a:cs typeface="Arial"/>
              <a:sym typeface="Arial"/>
            </a:endParaRPr>
          </a:p>
          <a:p>
            <a:pPr indent="-566055" lvl="0" marL="654955" marR="0" rtl="0" algn="l">
              <a:spcBef>
                <a:spcPts val="0"/>
              </a:spcBef>
              <a:spcAft>
                <a:spcPts val="0"/>
              </a:spcAft>
              <a:buClr>
                <a:schemeClr val="dk1"/>
              </a:buClr>
              <a:buSzPts val="1400"/>
              <a:buFont typeface="Arial"/>
              <a:buNone/>
            </a:pPr>
            <a:r>
              <a:rPr lang="en-US" sz="1800">
                <a:solidFill>
                  <a:srgbClr val="000000"/>
                </a:solidFill>
                <a:latin typeface="Arial"/>
                <a:ea typeface="Arial"/>
                <a:cs typeface="Arial"/>
                <a:sym typeface="Arial"/>
              </a:rPr>
              <a:t>providers simply ignoring Black women’s concerns and</a:t>
            </a:r>
            <a:endParaRPr sz="1800">
              <a:solidFill>
                <a:srgbClr val="000000"/>
              </a:solidFill>
              <a:latin typeface="Arial"/>
              <a:ea typeface="Arial"/>
              <a:cs typeface="Arial"/>
              <a:sym typeface="Arial"/>
            </a:endParaRPr>
          </a:p>
          <a:p>
            <a:pPr indent="-566055" lvl="0" marL="654955" marR="0" rtl="0" algn="l">
              <a:spcBef>
                <a:spcPts val="0"/>
              </a:spcBef>
              <a:spcAft>
                <a:spcPts val="0"/>
              </a:spcAft>
              <a:buClr>
                <a:schemeClr val="dk1"/>
              </a:buClr>
              <a:buSzPts val="1400"/>
              <a:buFont typeface="Arial"/>
              <a:buNone/>
            </a:pPr>
            <a:r>
              <a:rPr lang="en-US" sz="1800">
                <a:solidFill>
                  <a:srgbClr val="000000"/>
                </a:solidFill>
                <a:latin typeface="Arial"/>
                <a:ea typeface="Arial"/>
                <a:cs typeface="Arial"/>
                <a:sym typeface="Arial"/>
              </a:rPr>
              <a:t>symptoms, and assuming they are simply </a:t>
            </a:r>
            <a:r>
              <a:rPr lang="en-US" sz="1800">
                <a:solidFill>
                  <a:srgbClr val="000000"/>
                </a:solidFill>
                <a:latin typeface="Arial"/>
                <a:ea typeface="Arial"/>
                <a:cs typeface="Arial"/>
                <a:sym typeface="Arial"/>
              </a:rPr>
              <a:t>exaggerating. But we</a:t>
            </a:r>
            <a:endParaRPr sz="1800">
              <a:solidFill>
                <a:srgbClr val="000000"/>
              </a:solidFill>
              <a:latin typeface="Arial"/>
              <a:ea typeface="Arial"/>
              <a:cs typeface="Arial"/>
              <a:sym typeface="Arial"/>
            </a:endParaRPr>
          </a:p>
          <a:p>
            <a:pPr indent="-566055" lvl="0" marL="654955" marR="0" rtl="0" algn="l">
              <a:spcBef>
                <a:spcPts val="0"/>
              </a:spcBef>
              <a:spcAft>
                <a:spcPts val="0"/>
              </a:spcAft>
              <a:buClr>
                <a:schemeClr val="dk1"/>
              </a:buClr>
              <a:buSzPts val="1400"/>
              <a:buFont typeface="Arial"/>
              <a:buNone/>
            </a:pPr>
            <a:r>
              <a:rPr lang="en-US" sz="1800">
                <a:solidFill>
                  <a:srgbClr val="000000"/>
                </a:solidFill>
                <a:latin typeface="Arial"/>
                <a:ea typeface="Arial"/>
                <a:cs typeface="Arial"/>
                <a:sym typeface="Arial"/>
              </a:rPr>
              <a:t>must address the fact that there are also a number of other</a:t>
            </a:r>
            <a:endParaRPr sz="1800">
              <a:solidFill>
                <a:srgbClr val="000000"/>
              </a:solidFill>
              <a:latin typeface="Arial"/>
              <a:ea typeface="Arial"/>
              <a:cs typeface="Arial"/>
              <a:sym typeface="Arial"/>
            </a:endParaRPr>
          </a:p>
          <a:p>
            <a:pPr indent="-566055" lvl="0" marL="654955" marR="0" rtl="0" algn="l">
              <a:spcBef>
                <a:spcPts val="0"/>
              </a:spcBef>
              <a:spcAft>
                <a:spcPts val="0"/>
              </a:spcAft>
              <a:buClr>
                <a:schemeClr val="dk1"/>
              </a:buClr>
              <a:buSzPts val="1400"/>
              <a:buFont typeface="Arial"/>
              <a:buNone/>
            </a:pPr>
            <a:r>
              <a:rPr lang="en-US" sz="1800">
                <a:solidFill>
                  <a:srgbClr val="000000"/>
                </a:solidFill>
                <a:latin typeface="Arial"/>
                <a:ea typeface="Arial"/>
                <a:cs typeface="Arial"/>
                <a:sym typeface="Arial"/>
              </a:rPr>
              <a:t>contributors to the high mortality rate such as unequal access to </a:t>
            </a:r>
            <a:endParaRPr sz="1800">
              <a:solidFill>
                <a:srgbClr val="000000"/>
              </a:solidFill>
              <a:latin typeface="Arial"/>
              <a:ea typeface="Arial"/>
              <a:cs typeface="Arial"/>
              <a:sym typeface="Arial"/>
            </a:endParaRPr>
          </a:p>
          <a:p>
            <a:pPr indent="0" lvl="0" marL="88900" marR="0" rtl="0" algn="l">
              <a:spcBef>
                <a:spcPts val="0"/>
              </a:spcBef>
              <a:spcAft>
                <a:spcPts val="0"/>
              </a:spcAft>
              <a:buClr>
                <a:schemeClr val="dk1"/>
              </a:buClr>
              <a:buSzPts val="1400"/>
              <a:buFont typeface="Arial"/>
              <a:buNone/>
            </a:pPr>
            <a:r>
              <a:rPr lang="en-US" sz="1800">
                <a:solidFill>
                  <a:srgbClr val="000000"/>
                </a:solidFill>
                <a:latin typeface="Arial"/>
                <a:ea typeface="Arial"/>
                <a:cs typeface="Arial"/>
                <a:sym typeface="Arial"/>
              </a:rPr>
              <a:t>health care, environmental disparities, </a:t>
            </a:r>
            <a:r>
              <a:rPr lang="en-US" sz="1800">
                <a:solidFill>
                  <a:srgbClr val="000000"/>
                </a:solidFill>
                <a:latin typeface="Arial"/>
                <a:ea typeface="Arial"/>
                <a:cs typeface="Arial"/>
                <a:sym typeface="Arial"/>
              </a:rPr>
              <a:t>and existing health problems that many </a:t>
            </a:r>
            <a:r>
              <a:rPr lang="en-US" sz="1800">
                <a:solidFill>
                  <a:srgbClr val="000000"/>
                </a:solidFill>
                <a:latin typeface="Arial"/>
                <a:ea typeface="Arial"/>
                <a:cs typeface="Arial"/>
                <a:sym typeface="Arial"/>
              </a:rPr>
              <a:t>pregnant </a:t>
            </a:r>
            <a:r>
              <a:rPr lang="en-US" sz="1800">
                <a:solidFill>
                  <a:srgbClr val="000000"/>
                </a:solidFill>
                <a:latin typeface="Arial"/>
                <a:ea typeface="Arial"/>
                <a:cs typeface="Arial"/>
                <a:sym typeface="Arial"/>
              </a:rPr>
              <a:t> mothers face such as </a:t>
            </a:r>
            <a:r>
              <a:rPr lang="en-US" sz="1800">
                <a:solidFill>
                  <a:srgbClr val="000000"/>
                </a:solidFill>
                <a:latin typeface="Arial"/>
                <a:ea typeface="Arial"/>
                <a:cs typeface="Arial"/>
                <a:sym typeface="Arial"/>
              </a:rPr>
              <a:t>diabetes</a:t>
            </a:r>
            <a:r>
              <a:rPr lang="en-US" sz="1800">
                <a:solidFill>
                  <a:srgbClr val="000000"/>
                </a:solidFill>
                <a:latin typeface="Arial"/>
                <a:ea typeface="Arial"/>
                <a:cs typeface="Arial"/>
                <a:sym typeface="Arial"/>
              </a:rPr>
              <a:t>, </a:t>
            </a:r>
            <a:r>
              <a:rPr lang="en-US" sz="1800">
                <a:solidFill>
                  <a:srgbClr val="000000"/>
                </a:solidFill>
                <a:latin typeface="Arial"/>
                <a:ea typeface="Arial"/>
                <a:cs typeface="Arial"/>
                <a:sym typeface="Arial"/>
              </a:rPr>
              <a:t>obesity</a:t>
            </a:r>
            <a:r>
              <a:rPr lang="en-US" sz="1800">
                <a:solidFill>
                  <a:srgbClr val="000000"/>
                </a:solidFill>
                <a:latin typeface="Arial"/>
                <a:ea typeface="Arial"/>
                <a:cs typeface="Arial"/>
                <a:sym typeface="Arial"/>
              </a:rPr>
              <a:t> and </a:t>
            </a:r>
            <a:r>
              <a:rPr lang="en-US" sz="1800">
                <a:solidFill>
                  <a:srgbClr val="000000"/>
                </a:solidFill>
                <a:latin typeface="Arial"/>
                <a:ea typeface="Arial"/>
                <a:cs typeface="Arial"/>
                <a:sym typeface="Arial"/>
              </a:rPr>
              <a:t>high blood</a:t>
            </a:r>
            <a:r>
              <a:rPr lang="en-US" sz="1800">
                <a:solidFill>
                  <a:srgbClr val="000000"/>
                </a:solidFill>
                <a:latin typeface="Arial"/>
                <a:ea typeface="Arial"/>
                <a:cs typeface="Arial"/>
                <a:sym typeface="Arial"/>
              </a:rPr>
              <a:t> pressure</a:t>
            </a:r>
            <a:r>
              <a:rPr b="1" lang="en-US" sz="1800">
                <a:solidFill>
                  <a:srgbClr val="000000"/>
                </a:solidFill>
                <a:latin typeface="Arial"/>
                <a:ea typeface="Arial"/>
                <a:cs typeface="Arial"/>
                <a:sym typeface="Arial"/>
              </a:rPr>
              <a:t> </a:t>
            </a:r>
            <a:endParaRPr b="1" sz="1800">
              <a:solidFill>
                <a:srgbClr val="000000"/>
              </a:solidFill>
              <a:latin typeface="Arial"/>
              <a:ea typeface="Arial"/>
              <a:cs typeface="Arial"/>
              <a:sym typeface="Arial"/>
            </a:endParaRPr>
          </a:p>
          <a:p>
            <a:pPr indent="-566055" lvl="0" marL="654955" marR="0" rtl="0" algn="l">
              <a:spcBef>
                <a:spcPts val="0"/>
              </a:spcBef>
              <a:spcAft>
                <a:spcPts val="0"/>
              </a:spcAft>
              <a:buClr>
                <a:schemeClr val="dk1"/>
              </a:buClr>
              <a:buSzPts val="1400"/>
              <a:buFont typeface="Arial"/>
              <a:buNone/>
            </a:pPr>
            <a:r>
              <a:t/>
            </a:r>
            <a:endParaRPr b="1" sz="1800" u="sng">
              <a:solidFill>
                <a:srgbClr val="000000"/>
              </a:solidFill>
              <a:latin typeface="Arial"/>
              <a:ea typeface="Arial"/>
              <a:cs typeface="Arial"/>
              <a:sym typeface="Arial"/>
            </a:endParaRPr>
          </a:p>
          <a:p>
            <a:pPr indent="0" lvl="0" marL="0" marR="0" rtl="0" algn="l">
              <a:spcBef>
                <a:spcPts val="0"/>
              </a:spcBef>
              <a:spcAft>
                <a:spcPts val="0"/>
              </a:spcAft>
              <a:buClr>
                <a:schemeClr val="dk1"/>
              </a:buClr>
              <a:buSzPts val="1400"/>
              <a:buFont typeface="Arial"/>
              <a:buNone/>
            </a:pPr>
            <a:r>
              <a:rPr b="1" lang="en-US" sz="1800" u="sng">
                <a:solidFill>
                  <a:srgbClr val="000000"/>
                </a:solidFill>
                <a:latin typeface="Arial"/>
                <a:ea typeface="Arial"/>
                <a:cs typeface="Arial"/>
                <a:sym typeface="Arial"/>
              </a:rPr>
              <a:t>Solutions </a:t>
            </a:r>
            <a:endParaRPr b="1" sz="1800" u="sng">
              <a:solidFill>
                <a:srgbClr val="000000"/>
              </a:solidFill>
              <a:latin typeface="Arial"/>
              <a:ea typeface="Arial"/>
              <a:cs typeface="Arial"/>
              <a:sym typeface="Arial"/>
            </a:endParaRPr>
          </a:p>
          <a:p>
            <a:pPr indent="-342900" lvl="0" marL="457200" marR="0" rtl="0" algn="l">
              <a:spcBef>
                <a:spcPts val="0"/>
              </a:spcBef>
              <a:spcAft>
                <a:spcPts val="0"/>
              </a:spcAft>
              <a:buClr>
                <a:srgbClr val="000000"/>
              </a:buClr>
              <a:buSzPts val="1800"/>
              <a:buAutoNum type="arabicPeriod"/>
            </a:pPr>
            <a:r>
              <a:rPr lang="en-US" sz="1800">
                <a:solidFill>
                  <a:srgbClr val="000000"/>
                </a:solidFill>
                <a:latin typeface="Arial"/>
                <a:ea typeface="Arial"/>
                <a:cs typeface="Arial"/>
                <a:sym typeface="Arial"/>
              </a:rPr>
              <a:t>Target implicit bias by giving medical students courses that teach them how to avoid </a:t>
            </a:r>
            <a:r>
              <a:rPr lang="en-US" sz="1800">
                <a:solidFill>
                  <a:srgbClr val="000000"/>
                </a:solidFill>
                <a:latin typeface="Arial"/>
                <a:ea typeface="Arial"/>
                <a:cs typeface="Arial"/>
                <a:sym typeface="Arial"/>
              </a:rPr>
              <a:t>unconsciously discriminating against Black women</a:t>
            </a:r>
            <a:r>
              <a:rPr lang="en-US" sz="1800">
                <a:solidFill>
                  <a:srgbClr val="000000"/>
                </a:solidFill>
                <a:latin typeface="Arial"/>
                <a:ea typeface="Arial"/>
                <a:cs typeface="Arial"/>
                <a:sym typeface="Arial"/>
              </a:rPr>
              <a:t> </a:t>
            </a:r>
            <a:endParaRPr sz="1800">
              <a:solidFill>
                <a:srgbClr val="000000"/>
              </a:solidFill>
              <a:latin typeface="Arial"/>
              <a:ea typeface="Arial"/>
              <a:cs typeface="Arial"/>
              <a:sym typeface="Arial"/>
            </a:endParaRPr>
          </a:p>
          <a:p>
            <a:pPr indent="-342900" lvl="0" marL="457200" marR="0" rtl="0" algn="l">
              <a:spcBef>
                <a:spcPts val="0"/>
              </a:spcBef>
              <a:spcAft>
                <a:spcPts val="0"/>
              </a:spcAft>
              <a:buClr>
                <a:srgbClr val="000000"/>
              </a:buClr>
              <a:buSzPts val="1800"/>
              <a:buFont typeface="Arial"/>
              <a:buAutoNum type="arabicPeriod"/>
            </a:pPr>
            <a:r>
              <a:rPr lang="en-US" sz="1800">
                <a:solidFill>
                  <a:srgbClr val="000000"/>
                </a:solidFill>
                <a:latin typeface="Arial"/>
                <a:ea typeface="Arial"/>
                <a:cs typeface="Arial"/>
                <a:sym typeface="Arial"/>
              </a:rPr>
              <a:t>Dismantling the racist </a:t>
            </a:r>
            <a:r>
              <a:rPr lang="en-US" sz="1800">
                <a:solidFill>
                  <a:srgbClr val="000000"/>
                </a:solidFill>
                <a:latin typeface="Arial"/>
                <a:ea typeface="Arial"/>
                <a:cs typeface="Arial"/>
                <a:sym typeface="Arial"/>
              </a:rPr>
              <a:t>stereotypes</a:t>
            </a:r>
            <a:r>
              <a:rPr lang="en-US" sz="1800">
                <a:solidFill>
                  <a:srgbClr val="000000"/>
                </a:solidFill>
                <a:latin typeface="Arial"/>
                <a:ea typeface="Arial"/>
                <a:cs typeface="Arial"/>
                <a:sym typeface="Arial"/>
              </a:rPr>
              <a:t> that Black women </a:t>
            </a:r>
            <a:r>
              <a:rPr lang="en-US" sz="1800">
                <a:solidFill>
                  <a:srgbClr val="000000"/>
                </a:solidFill>
                <a:latin typeface="Arial"/>
                <a:ea typeface="Arial"/>
                <a:cs typeface="Arial"/>
                <a:sym typeface="Arial"/>
              </a:rPr>
              <a:t>over</a:t>
            </a:r>
            <a:r>
              <a:rPr lang="en-US" sz="1800">
                <a:solidFill>
                  <a:srgbClr val="000000"/>
                </a:solidFill>
                <a:latin typeface="Arial"/>
                <a:ea typeface="Arial"/>
                <a:cs typeface="Arial"/>
                <a:sym typeface="Arial"/>
              </a:rPr>
              <a:t> </a:t>
            </a:r>
            <a:r>
              <a:rPr lang="en-US" sz="1800">
                <a:solidFill>
                  <a:srgbClr val="000000"/>
                </a:solidFill>
                <a:latin typeface="Arial"/>
                <a:ea typeface="Arial"/>
                <a:cs typeface="Arial"/>
                <a:sym typeface="Arial"/>
              </a:rPr>
              <a:t>exaggerate</a:t>
            </a:r>
            <a:r>
              <a:rPr lang="en-US" sz="1800">
                <a:solidFill>
                  <a:srgbClr val="000000"/>
                </a:solidFill>
                <a:latin typeface="Arial"/>
                <a:ea typeface="Arial"/>
                <a:cs typeface="Arial"/>
                <a:sym typeface="Arial"/>
              </a:rPr>
              <a:t> their symptoms.</a:t>
            </a:r>
            <a:endParaRPr sz="1800">
              <a:solidFill>
                <a:srgbClr val="000000"/>
              </a:solidFill>
              <a:latin typeface="Arial"/>
              <a:ea typeface="Arial"/>
              <a:cs typeface="Arial"/>
              <a:sym typeface="Arial"/>
            </a:endParaRPr>
          </a:p>
          <a:p>
            <a:pPr indent="0" lvl="0" marL="0" marR="0" rtl="0" algn="l">
              <a:spcBef>
                <a:spcPts val="0"/>
              </a:spcBef>
              <a:spcAft>
                <a:spcPts val="0"/>
              </a:spcAft>
              <a:buNone/>
            </a:pPr>
            <a:r>
              <a:rPr lang="en-US" sz="1800">
                <a:solidFill>
                  <a:srgbClr val="000000"/>
                </a:solidFill>
                <a:latin typeface="Arial"/>
                <a:ea typeface="Arial"/>
                <a:cs typeface="Arial"/>
                <a:sym typeface="Arial"/>
              </a:rPr>
              <a:t>3.    </a:t>
            </a:r>
            <a:r>
              <a:rPr lang="en-US" sz="1800">
                <a:solidFill>
                  <a:srgbClr val="000000"/>
                </a:solidFill>
                <a:latin typeface="Arial"/>
                <a:ea typeface="Arial"/>
                <a:cs typeface="Arial"/>
                <a:sym typeface="Arial"/>
              </a:rPr>
              <a:t>Diversifying</a:t>
            </a:r>
            <a:r>
              <a:rPr lang="en-US" sz="1800">
                <a:solidFill>
                  <a:srgbClr val="000000"/>
                </a:solidFill>
                <a:latin typeface="Arial"/>
                <a:ea typeface="Arial"/>
                <a:cs typeface="Arial"/>
                <a:sym typeface="Arial"/>
              </a:rPr>
              <a:t> doctors and healthcare professionals, by actively recruiting people of color, who will be able to connect with their patients.</a:t>
            </a:r>
            <a:endParaRPr sz="1800">
              <a:solidFill>
                <a:srgbClr val="000000"/>
              </a:solidFill>
              <a:latin typeface="Arial"/>
              <a:ea typeface="Arial"/>
              <a:cs typeface="Arial"/>
              <a:sym typeface="Arial"/>
            </a:endParaRPr>
          </a:p>
        </p:txBody>
      </p:sp>
      <p:sp>
        <p:nvSpPr>
          <p:cNvPr id="38" name="Google Shape;38;p3"/>
          <p:cNvSpPr txBox="1"/>
          <p:nvPr>
            <p:ph idx="14" type="body"/>
          </p:nvPr>
        </p:nvSpPr>
        <p:spPr>
          <a:xfrm>
            <a:off x="14796797" y="9515988"/>
            <a:ext cx="6792600" cy="533400"/>
          </a:xfrm>
          <a:prstGeom prst="rect">
            <a:avLst/>
          </a:prstGeom>
          <a:solidFill>
            <a:srgbClr val="CC0000"/>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a:t>Conclusion </a:t>
            </a:r>
            <a:endParaRPr b="1" i="0" sz="2100" u="none" cap="none" strike="noStrike">
              <a:solidFill>
                <a:schemeClr val="lt1"/>
              </a:solidFill>
              <a:latin typeface="Arial"/>
              <a:ea typeface="Arial"/>
              <a:cs typeface="Arial"/>
              <a:sym typeface="Arial"/>
            </a:endParaRPr>
          </a:p>
        </p:txBody>
      </p:sp>
      <p:sp>
        <p:nvSpPr>
          <p:cNvPr id="39" name="Google Shape;39;p3"/>
          <p:cNvSpPr txBox="1"/>
          <p:nvPr>
            <p:ph idx="15" type="body"/>
          </p:nvPr>
        </p:nvSpPr>
        <p:spPr>
          <a:xfrm>
            <a:off x="7500283" y="2819400"/>
            <a:ext cx="6792600" cy="13335000"/>
          </a:xfrm>
          <a:prstGeom prst="rect">
            <a:avLst/>
          </a:prstGeom>
          <a:noFill/>
          <a:ln>
            <a:noFill/>
          </a:ln>
        </p:spPr>
        <p:txBody>
          <a:bodyPr anchorCtr="0" anchor="t" bIns="39175" lIns="78350" spcFirstLastPara="1" rIns="78350" wrap="square" tIns="39175">
            <a:noAutofit/>
          </a:bodyPr>
          <a:lstStyle/>
          <a:p>
            <a:pPr indent="0" lvl="0" marL="0" marR="0" rtl="0" algn="l">
              <a:spcBef>
                <a:spcPts val="0"/>
              </a:spcBef>
              <a:spcAft>
                <a:spcPts val="0"/>
              </a:spcAft>
              <a:buClr>
                <a:schemeClr val="dk1"/>
              </a:buClr>
              <a:buFont typeface="Arial"/>
              <a:buNone/>
            </a:pPr>
            <a:r>
              <a:rPr lang="en-US" sz="1800">
                <a:solidFill>
                  <a:srgbClr val="000000"/>
                </a:solidFill>
                <a:highlight>
                  <a:schemeClr val="lt1"/>
                </a:highlight>
                <a:latin typeface="Arial"/>
                <a:ea typeface="Arial"/>
                <a:cs typeface="Arial"/>
                <a:sym typeface="Arial"/>
              </a:rPr>
              <a:t>I</a:t>
            </a:r>
            <a:r>
              <a:rPr lang="en-US" sz="1800">
                <a:solidFill>
                  <a:srgbClr val="000000"/>
                </a:solidFill>
                <a:highlight>
                  <a:schemeClr val="lt1"/>
                </a:highlight>
                <a:latin typeface="Arial"/>
                <a:ea typeface="Arial"/>
                <a:cs typeface="Arial"/>
                <a:sym typeface="Arial"/>
              </a:rPr>
              <a:t>nstitutionalized racism and biased healthcare in the medical field play a role in the alarming rate of Black mothers dying during or shortly after childbirth. Just as the case of hundreds of Black women, like Serena Williams, healthcare professionals often choose to ignore the concerns of Black women. </a:t>
            </a:r>
            <a:endParaRPr sz="1800">
              <a:solidFill>
                <a:srgbClr val="000000"/>
              </a:solidFill>
              <a:highlight>
                <a:schemeClr val="lt1"/>
              </a:highlight>
              <a:latin typeface="Arial"/>
              <a:ea typeface="Arial"/>
              <a:cs typeface="Arial"/>
              <a:sym typeface="Arial"/>
            </a:endParaRPr>
          </a:p>
          <a:p>
            <a:pPr indent="0" lvl="0" marL="0" marR="0" rtl="0" algn="l">
              <a:spcBef>
                <a:spcPts val="0"/>
              </a:spcBef>
              <a:spcAft>
                <a:spcPts val="0"/>
              </a:spcAft>
              <a:buClr>
                <a:schemeClr val="dk1"/>
              </a:buClr>
              <a:buFont typeface="Arial"/>
              <a:buNone/>
            </a:pPr>
            <a:r>
              <a:t/>
            </a:r>
            <a:endParaRPr sz="1800">
              <a:solidFill>
                <a:srgbClr val="000000"/>
              </a:solidFill>
              <a:highlight>
                <a:srgbClr val="FFFFFF"/>
              </a:highlight>
              <a:latin typeface="Arial"/>
              <a:ea typeface="Arial"/>
              <a:cs typeface="Arial"/>
              <a:sym typeface="Arial"/>
            </a:endParaRPr>
          </a:p>
          <a:p>
            <a:pPr indent="0" lvl="0" marL="0" marR="0" rtl="0" algn="l">
              <a:spcBef>
                <a:spcPts val="0"/>
              </a:spcBef>
              <a:spcAft>
                <a:spcPts val="0"/>
              </a:spcAft>
              <a:buClr>
                <a:schemeClr val="dk1"/>
              </a:buClr>
              <a:buFont typeface="Arial"/>
              <a:buNone/>
            </a:pPr>
            <a:r>
              <a:rPr lang="en-US" sz="1800">
                <a:solidFill>
                  <a:srgbClr val="000000"/>
                </a:solidFill>
                <a:highlight>
                  <a:srgbClr val="FFFFFF"/>
                </a:highlight>
                <a:latin typeface="Arial"/>
                <a:ea typeface="Arial"/>
                <a:cs typeface="Arial"/>
                <a:sym typeface="Arial"/>
              </a:rPr>
              <a:t>In the more than 200 stories of African-American mothers that ProPublica and NPR have collected over the past year, the feeling of being devalued and disrespected by medical providers was a constant theme.</a:t>
            </a:r>
            <a:endParaRPr sz="1800">
              <a:solidFill>
                <a:srgbClr val="000000"/>
              </a:solidFill>
              <a:highlight>
                <a:srgbClr val="FFFFFF"/>
              </a:highlight>
              <a:latin typeface="Arial"/>
              <a:ea typeface="Arial"/>
              <a:cs typeface="Arial"/>
              <a:sym typeface="Arial"/>
            </a:endParaRPr>
          </a:p>
          <a:p>
            <a:pPr indent="0" lvl="0" marL="0" marR="0" rtl="0" algn="l">
              <a:spcBef>
                <a:spcPts val="0"/>
              </a:spcBef>
              <a:spcAft>
                <a:spcPts val="0"/>
              </a:spcAft>
              <a:buClr>
                <a:schemeClr val="dk1"/>
              </a:buClr>
              <a:buFont typeface="Arial"/>
              <a:buNone/>
            </a:pPr>
            <a:r>
              <a:t/>
            </a:r>
            <a:endParaRPr sz="1800">
              <a:solidFill>
                <a:srgbClr val="000000"/>
              </a:solidFill>
              <a:highlight>
                <a:schemeClr val="lt1"/>
              </a:highlight>
              <a:latin typeface="Arial"/>
              <a:ea typeface="Arial"/>
              <a:cs typeface="Arial"/>
              <a:sym typeface="Arial"/>
            </a:endParaRPr>
          </a:p>
          <a:p>
            <a:pPr indent="0" lvl="0" marL="0" marR="0" rtl="0" algn="l">
              <a:spcBef>
                <a:spcPts val="0"/>
              </a:spcBef>
              <a:spcAft>
                <a:spcPts val="0"/>
              </a:spcAft>
              <a:buClr>
                <a:schemeClr val="dk1"/>
              </a:buClr>
              <a:buFont typeface="Arial"/>
              <a:buNone/>
            </a:pPr>
            <a:r>
              <a:rPr lang="en-US" sz="1800">
                <a:solidFill>
                  <a:srgbClr val="000000"/>
                </a:solidFill>
                <a:highlight>
                  <a:schemeClr val="lt1"/>
                </a:highlight>
                <a:latin typeface="Arial"/>
                <a:ea typeface="Arial"/>
                <a:cs typeface="Arial"/>
                <a:sym typeface="Arial"/>
              </a:rPr>
              <a:t>In 2011, the CDC reported that Black women comprised 42.8 percent of deaths resulting from pregnancy or childbirth whereas White women constituted 12.8 percent of this population.</a:t>
            </a:r>
            <a:endParaRPr sz="1550">
              <a:solidFill>
                <a:srgbClr val="000000"/>
              </a:solidFill>
              <a:highlight>
                <a:srgbClr val="FFFFFF"/>
              </a:highlight>
              <a:latin typeface="Arial"/>
              <a:ea typeface="Arial"/>
              <a:cs typeface="Arial"/>
              <a:sym typeface="Arial"/>
            </a:endParaRPr>
          </a:p>
          <a:p>
            <a:pPr indent="0" lvl="0" marL="0" rtl="0" algn="l">
              <a:lnSpc>
                <a:spcPct val="115000"/>
              </a:lnSpc>
              <a:spcBef>
                <a:spcPts val="0"/>
              </a:spcBef>
              <a:spcAft>
                <a:spcPts val="0"/>
              </a:spcAft>
              <a:buNone/>
            </a:pPr>
            <a:r>
              <a:t/>
            </a:r>
            <a:endParaRPr b="1" sz="1350">
              <a:solidFill>
                <a:srgbClr val="1A1A1A"/>
              </a:solidFill>
              <a:highlight>
                <a:srgbClr val="FFFFFF"/>
              </a:highlight>
            </a:endParaRPr>
          </a:p>
          <a:p>
            <a:pPr indent="0" lvl="0" marL="0" rtl="0" algn="l">
              <a:lnSpc>
                <a:spcPct val="115000"/>
              </a:lnSpc>
              <a:spcBef>
                <a:spcPts val="0"/>
              </a:spcBef>
              <a:spcAft>
                <a:spcPts val="0"/>
              </a:spcAft>
              <a:buNone/>
            </a:pPr>
            <a:r>
              <a:t/>
            </a:r>
            <a:endParaRPr b="1" sz="1350">
              <a:solidFill>
                <a:srgbClr val="1A1A1A"/>
              </a:solidFill>
              <a:highlight>
                <a:srgbClr val="FFFFFF"/>
              </a:highlight>
            </a:endParaRPr>
          </a:p>
          <a:p>
            <a:pPr indent="0" lvl="0" marL="0" rtl="0" algn="l">
              <a:lnSpc>
                <a:spcPct val="115000"/>
              </a:lnSpc>
              <a:spcBef>
                <a:spcPts val="0"/>
              </a:spcBef>
              <a:spcAft>
                <a:spcPts val="0"/>
              </a:spcAft>
              <a:buNone/>
            </a:pPr>
            <a:r>
              <a:t/>
            </a:r>
            <a:endParaRPr b="1" sz="1350">
              <a:solidFill>
                <a:srgbClr val="1A1A1A"/>
              </a:solidFill>
              <a:highlight>
                <a:srgbClr val="FFFFFF"/>
              </a:highlight>
            </a:endParaRPr>
          </a:p>
          <a:p>
            <a:pPr indent="0" lvl="0" marL="457200" rtl="0" algn="l">
              <a:lnSpc>
                <a:spcPct val="115000"/>
              </a:lnSpc>
              <a:spcBef>
                <a:spcPts val="0"/>
              </a:spcBef>
              <a:spcAft>
                <a:spcPts val="0"/>
              </a:spcAft>
              <a:buClr>
                <a:schemeClr val="dk1"/>
              </a:buClr>
              <a:buSzPts val="1100"/>
              <a:buFont typeface="Arial"/>
              <a:buNone/>
            </a:pPr>
            <a:r>
              <a:t/>
            </a:r>
            <a:endParaRPr b="1" sz="1200">
              <a:solidFill>
                <a:srgbClr val="1A1A1A"/>
              </a:solidFill>
              <a:highlight>
                <a:srgbClr val="FFFFFF"/>
              </a:highlight>
              <a:latin typeface="Arial"/>
              <a:ea typeface="Arial"/>
              <a:cs typeface="Arial"/>
              <a:sym typeface="Arial"/>
            </a:endParaRPr>
          </a:p>
          <a:p>
            <a:pPr indent="0" lvl="0" marL="0" marR="0" rtl="0" algn="l">
              <a:spcBef>
                <a:spcPts val="0"/>
              </a:spcBef>
              <a:spcAft>
                <a:spcPts val="0"/>
              </a:spcAft>
              <a:buClr>
                <a:schemeClr val="dk1"/>
              </a:buClr>
              <a:buFont typeface="Arial"/>
              <a:buNone/>
            </a:pPr>
            <a:r>
              <a:t/>
            </a:r>
            <a:endParaRPr/>
          </a:p>
          <a:p>
            <a:pPr indent="0" lvl="0" marL="0" marR="0" rtl="0" algn="l">
              <a:spcBef>
                <a:spcPts val="0"/>
              </a:spcBef>
              <a:spcAft>
                <a:spcPts val="0"/>
              </a:spcAft>
              <a:buClr>
                <a:schemeClr val="dk1"/>
              </a:buClr>
              <a:buFont typeface="Arial"/>
              <a:buNone/>
            </a:pPr>
            <a:r>
              <a:t/>
            </a:r>
            <a:endParaRPr/>
          </a:p>
          <a:p>
            <a:pPr indent="0" lvl="0" marL="0" marR="0" rtl="0" algn="l">
              <a:spcBef>
                <a:spcPts val="0"/>
              </a:spcBef>
              <a:spcAft>
                <a:spcPts val="0"/>
              </a:spcAft>
              <a:buClr>
                <a:schemeClr val="dk1"/>
              </a:buClr>
              <a:buFont typeface="Arial"/>
              <a:buNone/>
            </a:pPr>
            <a:r>
              <a:t/>
            </a:r>
            <a:endParaRPr/>
          </a:p>
          <a:p>
            <a:pPr indent="0" lvl="0" marL="0" marR="0" rtl="0" algn="l">
              <a:spcBef>
                <a:spcPts val="0"/>
              </a:spcBef>
              <a:spcAft>
                <a:spcPts val="0"/>
              </a:spcAft>
              <a:buClr>
                <a:schemeClr val="dk1"/>
              </a:buClr>
              <a:buFont typeface="Arial"/>
              <a:buNone/>
            </a:pPr>
            <a:r>
              <a:t/>
            </a:r>
            <a:endParaRPr/>
          </a:p>
          <a:p>
            <a:pPr indent="0" lvl="0" marL="0" marR="0" rtl="0" algn="l">
              <a:spcBef>
                <a:spcPts val="0"/>
              </a:spcBef>
              <a:spcAft>
                <a:spcPts val="0"/>
              </a:spcAft>
              <a:buClr>
                <a:schemeClr val="dk1"/>
              </a:buClr>
              <a:buFont typeface="Arial"/>
              <a:buNone/>
            </a:pPr>
            <a:r>
              <a:t/>
            </a:r>
            <a:endParaRPr/>
          </a:p>
          <a:p>
            <a:pPr indent="0" lvl="0" marL="0" marR="0" rtl="0" algn="l">
              <a:spcBef>
                <a:spcPts val="0"/>
              </a:spcBef>
              <a:spcAft>
                <a:spcPts val="0"/>
              </a:spcAft>
              <a:buClr>
                <a:schemeClr val="dk1"/>
              </a:buClr>
              <a:buFont typeface="Arial"/>
              <a:buNone/>
            </a:pPr>
            <a:r>
              <a:t/>
            </a:r>
            <a:endParaRPr/>
          </a:p>
          <a:p>
            <a:pPr indent="0" lvl="0" marL="0" marR="0" rtl="0" algn="l">
              <a:spcBef>
                <a:spcPts val="0"/>
              </a:spcBef>
              <a:spcAft>
                <a:spcPts val="0"/>
              </a:spcAft>
              <a:buClr>
                <a:schemeClr val="dk1"/>
              </a:buClr>
              <a:buFont typeface="Arial"/>
              <a:buNone/>
            </a:pPr>
            <a:r>
              <a:t/>
            </a:r>
            <a:endParaRPr/>
          </a:p>
          <a:p>
            <a:pPr indent="0" lvl="0" marL="0" marR="0" rtl="0" algn="l">
              <a:spcBef>
                <a:spcPts val="0"/>
              </a:spcBef>
              <a:spcAft>
                <a:spcPts val="0"/>
              </a:spcAft>
              <a:buClr>
                <a:schemeClr val="dk1"/>
              </a:buClr>
              <a:buFont typeface="Arial"/>
              <a:buNone/>
            </a:pPr>
            <a:r>
              <a:t/>
            </a:r>
            <a:endParaRPr/>
          </a:p>
          <a:p>
            <a:pPr indent="0" lvl="0" marL="0" marR="0" rtl="0" algn="l">
              <a:spcBef>
                <a:spcPts val="0"/>
              </a:spcBef>
              <a:spcAft>
                <a:spcPts val="0"/>
              </a:spcAft>
              <a:buClr>
                <a:schemeClr val="dk1"/>
              </a:buClr>
              <a:buFont typeface="Arial"/>
              <a:buNone/>
            </a:pPr>
            <a:r>
              <a:t/>
            </a:r>
            <a:endParaRPr/>
          </a:p>
          <a:p>
            <a:pPr indent="0" lvl="0" marL="0" marR="0" rtl="0" algn="l">
              <a:spcBef>
                <a:spcPts val="0"/>
              </a:spcBef>
              <a:spcAft>
                <a:spcPts val="0"/>
              </a:spcAft>
              <a:buClr>
                <a:schemeClr val="dk1"/>
              </a:buClr>
              <a:buFont typeface="Arial"/>
              <a:buNone/>
            </a:pPr>
            <a:r>
              <a:t/>
            </a:r>
            <a:endParaRPr/>
          </a:p>
          <a:p>
            <a:pPr indent="0" lvl="0" marL="0" marR="0" rtl="0" algn="l">
              <a:spcBef>
                <a:spcPts val="0"/>
              </a:spcBef>
              <a:spcAft>
                <a:spcPts val="0"/>
              </a:spcAft>
              <a:buClr>
                <a:schemeClr val="dk1"/>
              </a:buClr>
              <a:buFont typeface="Arial"/>
              <a:buNone/>
            </a:pPr>
            <a:r>
              <a:rPr lang="en-US"/>
              <a:t>               </a:t>
            </a:r>
            <a:endParaRPr/>
          </a:p>
        </p:txBody>
      </p:sp>
      <p:sp>
        <p:nvSpPr>
          <p:cNvPr id="40" name="Google Shape;40;p3"/>
          <p:cNvSpPr/>
          <p:nvPr>
            <p:ph idx="16" type="pic"/>
          </p:nvPr>
        </p:nvSpPr>
        <p:spPr>
          <a:xfrm>
            <a:off x="609602" y="457200"/>
            <a:ext cx="1567543" cy="1371600"/>
          </a:xfrm>
          <a:prstGeom prst="rect">
            <a:avLst/>
          </a:prstGeom>
          <a:solidFill>
            <a:schemeClr val="lt1"/>
          </a:solidFill>
          <a:ln>
            <a:noFill/>
          </a:ln>
        </p:spPr>
        <p:txBody>
          <a:bodyPr anchorCtr="0" anchor="t" bIns="91425" lIns="91425" spcFirstLastPara="1" rIns="91425" wrap="square" tIns="91425">
            <a:noAutofit/>
          </a:bodyPr>
          <a:lstStyle/>
          <a:p>
            <a:pPr indent="0" lvl="0" marL="0" rtl="0" algn="l">
              <a:spcBef>
                <a:spcPts val="200"/>
              </a:spcBef>
              <a:spcAft>
                <a:spcPts val="0"/>
              </a:spcAft>
              <a:buNone/>
            </a:pPr>
            <a:r>
              <a:t/>
            </a:r>
            <a:endParaRPr/>
          </a:p>
        </p:txBody>
      </p:sp>
      <p:sp>
        <p:nvSpPr>
          <p:cNvPr id="41" name="Google Shape;41;p3"/>
          <p:cNvSpPr/>
          <p:nvPr>
            <p:ph idx="17" type="pic"/>
          </p:nvPr>
        </p:nvSpPr>
        <p:spPr>
          <a:xfrm>
            <a:off x="19855545" y="457200"/>
            <a:ext cx="1567543" cy="1371600"/>
          </a:xfrm>
          <a:prstGeom prst="rect">
            <a:avLst/>
          </a:prstGeom>
          <a:solidFill>
            <a:schemeClr val="lt1"/>
          </a:solidFill>
          <a:ln>
            <a:noFill/>
          </a:ln>
        </p:spPr>
        <p:txBody>
          <a:bodyPr anchorCtr="0" anchor="t" bIns="91425" lIns="91425" spcFirstLastPara="1" rIns="91425" wrap="square" tIns="91425">
            <a:noAutofit/>
          </a:bodyPr>
          <a:lstStyle/>
          <a:p>
            <a:pPr indent="0" lvl="0" marL="0" rtl="0" algn="l">
              <a:spcBef>
                <a:spcPts val="200"/>
              </a:spcBef>
              <a:spcAft>
                <a:spcPts val="0"/>
              </a:spcAft>
              <a:buNone/>
            </a:pPr>
            <a:r>
              <a:t/>
            </a:r>
            <a:endParaRPr/>
          </a:p>
        </p:txBody>
      </p:sp>
      <p:sp>
        <p:nvSpPr>
          <p:cNvPr id="42" name="Google Shape;42;p3"/>
          <p:cNvSpPr txBox="1"/>
          <p:nvPr/>
        </p:nvSpPr>
        <p:spPr>
          <a:xfrm>
            <a:off x="514350" y="258675"/>
            <a:ext cx="21431100" cy="1676400"/>
          </a:xfrm>
          <a:prstGeom prst="rect">
            <a:avLst/>
          </a:prstGeom>
          <a:solidFill>
            <a:srgbClr val="FFD966"/>
          </a:solidFill>
          <a:ln cap="flat" cmpd="sng" w="9525">
            <a:solidFill>
              <a:srgbClr val="09306B"/>
            </a:solidFill>
            <a:prstDash val="solid"/>
            <a:round/>
            <a:headEnd len="sm" w="sm" type="none"/>
            <a:tailEnd len="sm" w="sm" type="none"/>
          </a:ln>
        </p:spPr>
        <p:txBody>
          <a:bodyPr anchorCtr="1" anchor="ctr" bIns="91425" lIns="91425" spcFirstLastPara="1" rIns="91425" wrap="square" tIns="91425">
            <a:noAutofit/>
          </a:bodyPr>
          <a:lstStyle/>
          <a:p>
            <a:pPr indent="0" lvl="0" marL="0" rtl="0" algn="l">
              <a:spcBef>
                <a:spcPts val="0"/>
              </a:spcBef>
              <a:spcAft>
                <a:spcPts val="0"/>
              </a:spcAft>
              <a:buNone/>
            </a:pPr>
            <a:r>
              <a:rPr lang="en-US" sz="3600">
                <a:solidFill>
                  <a:srgbClr val="FFFFFF"/>
                </a:solidFill>
                <a:latin typeface="Times New Roman"/>
                <a:ea typeface="Times New Roman"/>
                <a:cs typeface="Times New Roman"/>
                <a:sym typeface="Times New Roman"/>
              </a:rPr>
              <a:t>               </a:t>
            </a:r>
            <a:r>
              <a:rPr b="1" lang="en-US" sz="3600">
                <a:solidFill>
                  <a:srgbClr val="FFFFFF"/>
                </a:solidFill>
                <a:latin typeface="Times New Roman"/>
                <a:ea typeface="Times New Roman"/>
                <a:cs typeface="Times New Roman"/>
                <a:sym typeface="Times New Roman"/>
              </a:rPr>
              <a:t>                   </a:t>
            </a:r>
            <a:r>
              <a:rPr b="1" lang="en-US" sz="3600">
                <a:solidFill>
                  <a:srgbClr val="FFFFFF"/>
                </a:solidFill>
              </a:rPr>
              <a:t>    Death by </a:t>
            </a:r>
            <a:r>
              <a:rPr b="1" lang="en-US" sz="3600">
                <a:solidFill>
                  <a:srgbClr val="FFFFFF"/>
                </a:solidFill>
              </a:rPr>
              <a:t>Delivery: </a:t>
            </a:r>
            <a:r>
              <a:rPr b="1" lang="en-US" sz="3600">
                <a:solidFill>
                  <a:srgbClr val="FFFFFF"/>
                </a:solidFill>
              </a:rPr>
              <a:t>Implicit Bias Against Black Mothers  </a:t>
            </a:r>
            <a:endParaRPr b="1" sz="3600">
              <a:solidFill>
                <a:srgbClr val="FFFFFF"/>
              </a:solidFill>
            </a:endParaRPr>
          </a:p>
          <a:p>
            <a:pPr indent="0" lvl="0" marL="0" rtl="0" algn="l">
              <a:spcBef>
                <a:spcPts val="0"/>
              </a:spcBef>
              <a:spcAft>
                <a:spcPts val="0"/>
              </a:spcAft>
              <a:buNone/>
            </a:pPr>
            <a:r>
              <a:rPr b="1" lang="en-US" sz="3600">
                <a:solidFill>
                  <a:srgbClr val="FFFFFF"/>
                </a:solidFill>
              </a:rPr>
              <a:t>                                                                </a:t>
            </a:r>
            <a:r>
              <a:rPr b="1" lang="en-US" sz="2400">
                <a:solidFill>
                  <a:srgbClr val="FFFFFF"/>
                </a:solidFill>
              </a:rPr>
              <a:t>Mya Parker || Northern High school </a:t>
            </a:r>
            <a:endParaRPr b="1" sz="2400">
              <a:solidFill>
                <a:srgbClr val="FFFFFF"/>
              </a:solidFill>
            </a:endParaRPr>
          </a:p>
        </p:txBody>
      </p:sp>
      <p:pic>
        <p:nvPicPr>
          <p:cNvPr id="43" name="Google Shape;43;p3"/>
          <p:cNvPicPr preferRelativeResize="0"/>
          <p:nvPr/>
        </p:nvPicPr>
        <p:blipFill>
          <a:blip r:embed="rId4">
            <a:alphaModFix/>
          </a:blip>
          <a:stretch>
            <a:fillRect/>
          </a:stretch>
        </p:blipFill>
        <p:spPr>
          <a:xfrm>
            <a:off x="7500275" y="6980575"/>
            <a:ext cx="6792599" cy="4167175"/>
          </a:xfrm>
          <a:prstGeom prst="rect">
            <a:avLst/>
          </a:prstGeom>
          <a:noFill/>
          <a:ln cap="flat" cmpd="sng" w="76200">
            <a:solidFill>
              <a:schemeClr val="dk2"/>
            </a:solidFill>
            <a:prstDash val="solid"/>
            <a:round/>
            <a:headEnd len="sm" w="sm" type="none"/>
            <a:tailEnd len="sm" w="sm" type="none"/>
          </a:ln>
        </p:spPr>
      </p:pic>
      <p:sp>
        <p:nvSpPr>
          <p:cNvPr id="44" name="Google Shape;44;p3"/>
          <p:cNvSpPr txBox="1"/>
          <p:nvPr/>
        </p:nvSpPr>
        <p:spPr>
          <a:xfrm>
            <a:off x="7897900" y="14278050"/>
            <a:ext cx="341700" cy="12843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txBox="1"/>
          <p:nvPr/>
        </p:nvSpPr>
        <p:spPr>
          <a:xfrm>
            <a:off x="8839200" y="13744650"/>
            <a:ext cx="1333500" cy="53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2400"/>
          </a:p>
        </p:txBody>
      </p:sp>
      <p:sp>
        <p:nvSpPr>
          <p:cNvPr id="46" name="Google Shape;46;p3"/>
          <p:cNvSpPr txBox="1"/>
          <p:nvPr/>
        </p:nvSpPr>
        <p:spPr>
          <a:xfrm>
            <a:off x="12287100" y="13268700"/>
            <a:ext cx="571500" cy="7986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3"/>
          <p:cNvSpPr txBox="1"/>
          <p:nvPr/>
        </p:nvSpPr>
        <p:spPr>
          <a:xfrm>
            <a:off x="392550" y="6980575"/>
            <a:ext cx="6792600" cy="3657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800"/>
              <a:t>America is considered one of the worst industrialized nations to give birth in, with its alarming high mortality rates of mothers either during or after they give birth (Velasco,1). Among these high mortality rates, Black women are concerningly the most at risk of dying after giving birth-with them being three to four times more likely to die in childbirth compared to white women. Doctors with implicit biases are the main cause for this, as they tend to assume Black women are overreacting and do not take their concerns seriously. Implicit racial bias of hospitals workers (ie. doctors and nurses)  plays a role in the growing mortality rates of Black mothers after giving birth.</a:t>
            </a:r>
            <a:endParaRPr sz="1800"/>
          </a:p>
        </p:txBody>
      </p:sp>
      <p:pic>
        <p:nvPicPr>
          <p:cNvPr id="48" name="Google Shape;48;p3"/>
          <p:cNvPicPr preferRelativeResize="0"/>
          <p:nvPr/>
        </p:nvPicPr>
        <p:blipFill rotWithShape="1">
          <a:blip r:embed="rId5">
            <a:alphaModFix/>
          </a:blip>
          <a:srcRect b="0" l="17279" r="7197" t="0"/>
          <a:stretch/>
        </p:blipFill>
        <p:spPr>
          <a:xfrm>
            <a:off x="7500225" y="11591675"/>
            <a:ext cx="6792701" cy="4535400"/>
          </a:xfrm>
          <a:prstGeom prst="rect">
            <a:avLst/>
          </a:prstGeom>
          <a:noFill/>
          <a:ln cap="flat" cmpd="sng" w="76200">
            <a:solidFill>
              <a:schemeClr val="dk2"/>
            </a:solidFill>
            <a:prstDash val="solid"/>
            <a:round/>
            <a:headEnd len="sm" w="sm" type="none"/>
            <a:tailEnd len="sm" w="sm" type="none"/>
          </a:ln>
        </p:spPr>
      </p:pic>
      <p:sp>
        <p:nvSpPr>
          <p:cNvPr id="49" name="Google Shape;49;p3"/>
          <p:cNvSpPr txBox="1"/>
          <p:nvPr/>
        </p:nvSpPr>
        <p:spPr>
          <a:xfrm>
            <a:off x="7755325" y="11619000"/>
            <a:ext cx="6471300" cy="4359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solidFill>
                  <a:schemeClr val="dk1"/>
                </a:solidFill>
              </a:rPr>
              <a:t>    </a:t>
            </a:r>
            <a:r>
              <a:rPr b="1" lang="en-US">
                <a:solidFill>
                  <a:schemeClr val="dk1"/>
                </a:solidFill>
              </a:rPr>
              <a:t> </a:t>
            </a:r>
            <a:r>
              <a:rPr b="1" lang="en-US" sz="1800">
                <a:solidFill>
                  <a:schemeClr val="dk1"/>
                </a:solidFill>
              </a:rPr>
              <a:t>(2017) Percentage of diversity in American </a:t>
            </a:r>
            <a:r>
              <a:rPr b="1" lang="en-US" sz="1800">
                <a:solidFill>
                  <a:schemeClr val="dk1"/>
                </a:solidFill>
              </a:rPr>
              <a:t>physicians</a:t>
            </a:r>
            <a:r>
              <a:rPr lang="en-US" sz="1800">
                <a:solidFill>
                  <a:schemeClr val="dk1"/>
                </a:solidFill>
              </a:rPr>
              <a:t> </a:t>
            </a:r>
            <a:endParaRPr sz="1800">
              <a:solidFill>
                <a:schemeClr val="dk1"/>
              </a:solidFill>
            </a:endParaRPr>
          </a:p>
        </p:txBody>
      </p:sp>
      <p:sp>
        <p:nvSpPr>
          <p:cNvPr id="50" name="Google Shape;50;p3"/>
          <p:cNvSpPr txBox="1"/>
          <p:nvPr/>
        </p:nvSpPr>
        <p:spPr>
          <a:xfrm>
            <a:off x="12942775" y="12989550"/>
            <a:ext cx="1161600" cy="4359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1800"/>
              <a:t>White </a:t>
            </a:r>
            <a:endParaRPr b="1" sz="1800"/>
          </a:p>
          <a:p>
            <a:pPr indent="0" lvl="0" marL="0" rtl="0" algn="l">
              <a:spcBef>
                <a:spcPts val="0"/>
              </a:spcBef>
              <a:spcAft>
                <a:spcPts val="0"/>
              </a:spcAft>
              <a:buNone/>
            </a:pPr>
            <a:r>
              <a:t/>
            </a:r>
            <a:endParaRPr b="1" sz="1800"/>
          </a:p>
          <a:p>
            <a:pPr indent="0" lvl="0" marL="0" rtl="0" algn="l">
              <a:spcBef>
                <a:spcPts val="0"/>
              </a:spcBef>
              <a:spcAft>
                <a:spcPts val="0"/>
              </a:spcAft>
              <a:buNone/>
            </a:pPr>
            <a:r>
              <a:t/>
            </a:r>
            <a:endParaRPr b="1" sz="1800"/>
          </a:p>
          <a:p>
            <a:pPr indent="0" lvl="0" marL="0" rtl="0" algn="l">
              <a:spcBef>
                <a:spcPts val="0"/>
              </a:spcBef>
              <a:spcAft>
                <a:spcPts val="0"/>
              </a:spcAft>
              <a:buNone/>
            </a:pPr>
            <a:r>
              <a:t/>
            </a:r>
            <a:endParaRPr b="1" sz="1800"/>
          </a:p>
        </p:txBody>
      </p:sp>
      <p:sp>
        <p:nvSpPr>
          <p:cNvPr id="51" name="Google Shape;51;p3"/>
          <p:cNvSpPr txBox="1"/>
          <p:nvPr/>
        </p:nvSpPr>
        <p:spPr>
          <a:xfrm>
            <a:off x="12942775" y="13425450"/>
            <a:ext cx="1284000" cy="3192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1800"/>
              <a:t>Asian</a:t>
            </a:r>
            <a:endParaRPr b="1" sz="1800"/>
          </a:p>
        </p:txBody>
      </p:sp>
      <p:sp>
        <p:nvSpPr>
          <p:cNvPr id="52" name="Google Shape;52;p3"/>
          <p:cNvSpPr txBox="1"/>
          <p:nvPr/>
        </p:nvSpPr>
        <p:spPr>
          <a:xfrm>
            <a:off x="12942775" y="13851750"/>
            <a:ext cx="1161600" cy="3192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1800"/>
              <a:t>Black </a:t>
            </a:r>
            <a:endParaRPr b="1" sz="1800"/>
          </a:p>
        </p:txBody>
      </p:sp>
      <p:sp>
        <p:nvSpPr>
          <p:cNvPr id="53" name="Google Shape;53;p3"/>
          <p:cNvSpPr txBox="1"/>
          <p:nvPr/>
        </p:nvSpPr>
        <p:spPr>
          <a:xfrm>
            <a:off x="13003675" y="14278050"/>
            <a:ext cx="1039800" cy="8967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1800"/>
              <a:t>Two or more races</a:t>
            </a:r>
            <a:endParaRPr b="1" sz="1800"/>
          </a:p>
        </p:txBody>
      </p:sp>
      <p:sp>
        <p:nvSpPr>
          <p:cNvPr id="54" name="Google Shape;54;p3"/>
          <p:cNvSpPr txBox="1"/>
          <p:nvPr/>
        </p:nvSpPr>
        <p:spPr>
          <a:xfrm>
            <a:off x="7990663" y="7058388"/>
            <a:ext cx="6084600" cy="4359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1800"/>
              <a:t>     </a:t>
            </a:r>
            <a:r>
              <a:rPr b="1" lang="en-US" sz="1800"/>
              <a:t>Maternal</a:t>
            </a:r>
            <a:r>
              <a:rPr b="1" lang="en-US" sz="1800"/>
              <a:t> mortality rates of American women*</a:t>
            </a:r>
            <a:endParaRPr b="1" sz="18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