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 name="Pat Dall"/>
  <p:cmAuthor clrIdx="1" id="1" initials="" lastIdx="2" name="Felicia Graham"/>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17-07-26T12:20:34.947">
    <p:pos x="6000" y="0"/>
    <p:text>you need to add a conclusion slide and a citation page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17-07-26T12:14:56.214">
    <p:pos x="6000" y="0"/>
    <p:text>a big clunky, do you need all of this text? image could be helpful
I like how you give a clear idea what your presentation deals with</p:text>
  </p:cm>
  <p:cm authorId="1" idx="1" dt="2017-07-26T16:43:28.858">
    <p:pos x="6000" y="100"/>
    <p:text>"This results in many misunderstanding"
Consider rephrasing</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17-07-25T15:02:48.657">
    <p:pos x="6000" y="0"/>
    <p:text>hard to see all of these images, maybe pick 2 to show
Also break up how you present your text, consider a list or chart that you can talk off of</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17-07-25T15:01:40.622">
    <p:pos x="6000" y="0"/>
    <p:text>way to much text, put down your main ideas and then reference your views as you present</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2" dt="2017-07-26T16:47:24.704">
    <p:pos x="6000" y="0"/>
    <p:text>Use bullets and put thank you on separate page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4ad5926a4_6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4ad5926a4_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4ad5926a4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4ad5926a4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4a234a357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4a234a357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4ad5926a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4ad5926a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33f6f482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33f6f482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4ad5926a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4ad5926a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Font typeface="Lato"/>
              <a:buChar char="●"/>
            </a:pPr>
            <a:r>
              <a:rPr lang="en" sz="1200"/>
              <a:t>Asians have had it better off than many other minorities in the US ever since Chinese migrant workers came to the US in the 1850s.</a:t>
            </a:r>
            <a:endParaRPr sz="1200"/>
          </a:p>
          <a:p>
            <a:pPr indent="-304800" lvl="0" marL="457200" rtl="0" algn="l">
              <a:lnSpc>
                <a:spcPct val="115000"/>
              </a:lnSpc>
              <a:spcBef>
                <a:spcPts val="0"/>
              </a:spcBef>
              <a:spcAft>
                <a:spcPts val="0"/>
              </a:spcAft>
              <a:buClr>
                <a:srgbClr val="000000"/>
              </a:buClr>
              <a:buSzPts val="1200"/>
              <a:buFont typeface="Lato"/>
              <a:buChar char="●"/>
            </a:pPr>
            <a:r>
              <a:rPr lang="en" sz="1200"/>
              <a:t>They took dangerous jobs for far less pay than white workers. A PBS article on the history of Chinese Americans said, </a:t>
            </a:r>
            <a:r>
              <a:rPr i="1" lang="en" sz="1200"/>
              <a:t>“Initially, Chinese employees received wages of $27 and then $30 a month, minus the cost of food and board. In contrast, Irishmen were paid $35 per month, with board provided.”</a:t>
            </a:r>
            <a:endParaRPr sz="1200"/>
          </a:p>
          <a:p>
            <a:pPr indent="-304800" lvl="0" marL="457200" rtl="0" algn="l">
              <a:lnSpc>
                <a:spcPct val="115000"/>
              </a:lnSpc>
              <a:spcBef>
                <a:spcPts val="0"/>
              </a:spcBef>
              <a:spcAft>
                <a:spcPts val="0"/>
              </a:spcAft>
              <a:buClr>
                <a:srgbClr val="000000"/>
              </a:buClr>
              <a:buSzPts val="1200"/>
              <a:buFont typeface="Arial"/>
              <a:buChar char="●"/>
            </a:pPr>
            <a:r>
              <a:rPr lang="en" sz="1200"/>
              <a:t>The habits of the Chinese workers seemed alien to their Irish counterparts. They ate healthier, had higher sanitation, and avoided the much of the illness other workers didn’t. Their robust health and successful business caused white workers to begin protesting against Chinese immigrants. Eventually, in 1882, the Chinese Exclusion Act was passed, the first major law restricting immigration to the United States. It wasn’t until 1943 that the act was repealed, and even then, it still had a tight limit set upon the number of Chinese immigrants allowed.</a:t>
            </a:r>
            <a:endParaRPr i="1" sz="1200"/>
          </a:p>
          <a:p>
            <a:pPr indent="-304800" lvl="0" marL="457200" rtl="0" algn="l">
              <a:lnSpc>
                <a:spcPct val="115000"/>
              </a:lnSpc>
              <a:spcBef>
                <a:spcPts val="0"/>
              </a:spcBef>
              <a:spcAft>
                <a:spcPts val="0"/>
              </a:spcAft>
              <a:buClr>
                <a:schemeClr val="lt1"/>
              </a:buClr>
              <a:buSzPts val="1200"/>
              <a:buFont typeface="Lato"/>
              <a:buChar char="●"/>
            </a:pPr>
            <a:r>
              <a:rPr lang="en" sz="1200"/>
              <a:t>442nd Infantry Regiment (Nisei volunteers; 7 Distinguished Unit Citations, 21 Medals of Honor, 4000+ Purple Hearts, 29 Distinguished Service Crosses, 588 Silver Stars, and while in internment camps.</a:t>
            </a:r>
            <a:endParaRPr sz="1200"/>
          </a:p>
          <a:p>
            <a:pPr indent="-311150" lvl="0" marL="457200" rtl="0" algn="l">
              <a:lnSpc>
                <a:spcPct val="115000"/>
              </a:lnSpc>
              <a:spcBef>
                <a:spcPts val="0"/>
              </a:spcBef>
              <a:spcAft>
                <a:spcPts val="0"/>
              </a:spcAft>
              <a:buClr>
                <a:srgbClr val="000000"/>
              </a:buClr>
              <a:buSzPts val="1300"/>
              <a:buFont typeface="Lato"/>
              <a:buChar char="●"/>
            </a:pPr>
            <a:r>
              <a:rPr lang="en" sz="1200"/>
              <a:t>Asians parents told stories of their obedient children who did well in school. (Confucian beliefs to the nerd stereotype.)</a:t>
            </a:r>
            <a:endParaRPr sz="1200"/>
          </a:p>
          <a:p>
            <a:pPr indent="-311150" lvl="0" marL="457200" rtl="0" algn="l">
              <a:lnSpc>
                <a:spcPct val="115000"/>
              </a:lnSpc>
              <a:spcBef>
                <a:spcPts val="0"/>
              </a:spcBef>
              <a:spcAft>
                <a:spcPts val="0"/>
              </a:spcAft>
              <a:buClr>
                <a:srgbClr val="000000"/>
              </a:buClr>
              <a:buSzPts val="1300"/>
              <a:buFont typeface="Lato"/>
              <a:buChar char="●"/>
            </a:pPr>
            <a:r>
              <a:rPr lang="en" sz="1200"/>
              <a:t>Fu Manchu, Long Duk Dong, &amp; and the transition from white actors playing Asian roles to Asian actors playing Asian roles.</a:t>
            </a:r>
            <a:endParaRPr sz="1200"/>
          </a:p>
          <a:p>
            <a:pPr indent="-304800" lvl="0" marL="457200" rtl="0" algn="l">
              <a:lnSpc>
                <a:spcPct val="115000"/>
              </a:lnSpc>
              <a:spcBef>
                <a:spcPts val="0"/>
              </a:spcBef>
              <a:spcAft>
                <a:spcPts val="0"/>
              </a:spcAft>
              <a:buClr>
                <a:schemeClr val="lt1"/>
              </a:buClr>
              <a:buSzPts val="1200"/>
              <a:buFont typeface="Lato"/>
              <a:buChar char="●"/>
            </a:pPr>
            <a:r>
              <a:rPr lang="en" sz="1200"/>
              <a:t>Over half of Harvard’s applicants with exceptional SAT scores are Asian, yet only 17% are admitted. In 2014, the average Asian student had to score 140 points higher than their white counterparts in order to enter Harvard.</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4b018c32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4b018c32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4af8694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4af8694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comments" Target="../comments/comment2.xml"/><Relationship Id="rId4" Type="http://schemas.openxmlformats.org/officeDocument/2006/relationships/image" Target="../media/image11.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7.jpg"/><Relationship Id="rId5"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omments" Target="../comments/commen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669600" y="603075"/>
            <a:ext cx="7804800" cy="195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Media Reinforcement of Racial Stereotypes</a:t>
            </a:r>
            <a:endParaRPr/>
          </a:p>
        </p:txBody>
      </p:sp>
      <p:sp>
        <p:nvSpPr>
          <p:cNvPr id="68" name="Google Shape;68;p13"/>
          <p:cNvSpPr txBox="1"/>
          <p:nvPr>
            <p:ph idx="1" type="subTitle"/>
          </p:nvPr>
        </p:nvSpPr>
        <p:spPr>
          <a:xfrm>
            <a:off x="888425" y="3133050"/>
            <a:ext cx="6128400" cy="84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ic Sans MS"/>
                <a:ea typeface="Comic Sans MS"/>
                <a:cs typeface="Comic Sans MS"/>
                <a:sym typeface="Comic Sans MS"/>
              </a:rPr>
              <a:t>Vivin Zheng, Ellison Graham, Akieliah Robinson, Alana Petifer, Avauni M</a:t>
            </a:r>
            <a:endParaRPr>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1017650" y="522700"/>
            <a:ext cx="4487400" cy="885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Introduction</a:t>
            </a:r>
            <a:endParaRPr sz="4800"/>
          </a:p>
        </p:txBody>
      </p:sp>
      <p:sp>
        <p:nvSpPr>
          <p:cNvPr id="74" name="Google Shape;74;p14"/>
          <p:cNvSpPr txBox="1"/>
          <p:nvPr>
            <p:ph idx="1" type="body"/>
          </p:nvPr>
        </p:nvSpPr>
        <p:spPr>
          <a:xfrm>
            <a:off x="174950" y="1848650"/>
            <a:ext cx="5691600" cy="3201600"/>
          </a:xfrm>
          <a:prstGeom prst="rect">
            <a:avLst/>
          </a:prstGeom>
        </p:spPr>
        <p:txBody>
          <a:bodyPr anchorCtr="0" anchor="t" bIns="91425" lIns="91425" spcFirstLastPara="1" rIns="91425" wrap="square" tIns="91425">
            <a:noAutofit/>
          </a:bodyPr>
          <a:lstStyle/>
          <a:p>
            <a:pPr indent="457200" lvl="0" marL="0" rtl="0" algn="l">
              <a:spcBef>
                <a:spcPts val="0"/>
              </a:spcBef>
              <a:spcAft>
                <a:spcPts val="1600"/>
              </a:spcAft>
              <a:buNone/>
            </a:pPr>
            <a:r>
              <a:rPr lang="en" sz="2000">
                <a:solidFill>
                  <a:srgbClr val="000000"/>
                </a:solidFill>
              </a:rPr>
              <a:t>The media has played a big part in American culture, especially since it is protected by the First Amendment of the United States Constitution. However, the media often may not give the most honest portrayals of events and people. Our presentation aims to look into how the media reinforces these stereotypes and how they influence people today.</a:t>
            </a:r>
            <a:endParaRPr sz="2000">
              <a:solidFill>
                <a:srgbClr val="000000"/>
              </a:solidFill>
            </a:endParaRPr>
          </a:p>
        </p:txBody>
      </p:sp>
      <p:pic>
        <p:nvPicPr>
          <p:cNvPr id="75" name="Google Shape;75;p14"/>
          <p:cNvPicPr preferRelativeResize="0"/>
          <p:nvPr/>
        </p:nvPicPr>
        <p:blipFill>
          <a:blip r:embed="rId4">
            <a:alphaModFix/>
          </a:blip>
          <a:stretch>
            <a:fillRect/>
          </a:stretch>
        </p:blipFill>
        <p:spPr>
          <a:xfrm>
            <a:off x="6024075" y="0"/>
            <a:ext cx="3137425" cy="3137425"/>
          </a:xfrm>
          <a:prstGeom prst="rect">
            <a:avLst/>
          </a:prstGeom>
          <a:noFill/>
          <a:ln>
            <a:noFill/>
          </a:ln>
        </p:spPr>
      </p:pic>
      <p:pic>
        <p:nvPicPr>
          <p:cNvPr id="76" name="Google Shape;76;p14"/>
          <p:cNvPicPr preferRelativeResize="0"/>
          <p:nvPr/>
        </p:nvPicPr>
        <p:blipFill>
          <a:blip r:embed="rId5">
            <a:alphaModFix/>
          </a:blip>
          <a:stretch>
            <a:fillRect/>
          </a:stretch>
        </p:blipFill>
        <p:spPr>
          <a:xfrm>
            <a:off x="6041575" y="3067450"/>
            <a:ext cx="3102425" cy="2076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ph type="title"/>
          </p:nvPr>
        </p:nvSpPr>
        <p:spPr>
          <a:xfrm>
            <a:off x="253825" y="1251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How is beauty defined in the media based on race?</a:t>
            </a:r>
            <a:endParaRPr sz="3000"/>
          </a:p>
        </p:txBody>
      </p:sp>
      <p:sp>
        <p:nvSpPr>
          <p:cNvPr id="82" name="Google Shape;82;p15"/>
          <p:cNvSpPr txBox="1"/>
          <p:nvPr>
            <p:ph idx="2" type="body"/>
          </p:nvPr>
        </p:nvSpPr>
        <p:spPr>
          <a:xfrm>
            <a:off x="253825" y="1607450"/>
            <a:ext cx="3837000" cy="34428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Clr>
                <a:srgbClr val="000000"/>
              </a:buClr>
              <a:buSzPts val="1400"/>
              <a:buFont typeface="Lato"/>
              <a:buChar char="●"/>
            </a:pPr>
            <a:r>
              <a:rPr lang="en" sz="1400">
                <a:solidFill>
                  <a:srgbClr val="000000"/>
                </a:solidFill>
                <a:latin typeface="Arial"/>
                <a:ea typeface="Arial"/>
                <a:cs typeface="Arial"/>
                <a:sym typeface="Arial"/>
              </a:rPr>
              <a:t>Before 1939 when The Ethel Waters Show came out there were little to no black people involved in television and everywhere else black people were seen in a negative light, as criminals while white people were running the media.</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Lato"/>
              <a:buChar char="●"/>
            </a:pPr>
            <a:r>
              <a:rPr lang="en" sz="1400">
                <a:solidFill>
                  <a:srgbClr val="000000"/>
                </a:solidFill>
                <a:latin typeface="Arial"/>
                <a:ea typeface="Arial"/>
                <a:cs typeface="Arial"/>
                <a:sym typeface="Arial"/>
              </a:rPr>
              <a:t>Today compared to 1940s, almost nothing has changed when it comes to our views even if there are more black people in the media we still see blond hair, blue eyes and lighter skin as the standard.</a:t>
            </a:r>
            <a:endParaRPr sz="1400">
              <a:solidFill>
                <a:srgbClr val="FFFFFF"/>
              </a:solidFill>
            </a:endParaRPr>
          </a:p>
        </p:txBody>
      </p:sp>
      <p:pic>
        <p:nvPicPr>
          <p:cNvPr descr="o-BLACK-MODELS-570.jpg" id="83" name="Google Shape;83;p15"/>
          <p:cNvPicPr preferRelativeResize="0"/>
          <p:nvPr/>
        </p:nvPicPr>
        <p:blipFill>
          <a:blip r:embed="rId3">
            <a:alphaModFix/>
          </a:blip>
          <a:stretch>
            <a:fillRect/>
          </a:stretch>
        </p:blipFill>
        <p:spPr>
          <a:xfrm>
            <a:off x="4561025" y="2628425"/>
            <a:ext cx="2515075" cy="2515075"/>
          </a:xfrm>
          <a:prstGeom prst="rect">
            <a:avLst/>
          </a:prstGeom>
          <a:noFill/>
          <a:ln>
            <a:noFill/>
          </a:ln>
        </p:spPr>
      </p:pic>
      <p:pic>
        <p:nvPicPr>
          <p:cNvPr descr="film-diversity-1024x538.jpg" id="84" name="Google Shape;84;p15"/>
          <p:cNvPicPr preferRelativeResize="0"/>
          <p:nvPr/>
        </p:nvPicPr>
        <p:blipFill rotWithShape="1">
          <a:blip r:embed="rId4">
            <a:alphaModFix/>
          </a:blip>
          <a:srcRect b="0" l="11481" r="5136" t="0"/>
          <a:stretch/>
        </p:blipFill>
        <p:spPr>
          <a:xfrm>
            <a:off x="5698776" y="0"/>
            <a:ext cx="3445225" cy="2178425"/>
          </a:xfrm>
          <a:prstGeom prst="rect">
            <a:avLst/>
          </a:prstGeom>
          <a:noFill/>
          <a:ln>
            <a:noFill/>
          </a:ln>
        </p:spPr>
      </p:pic>
      <p:pic>
        <p:nvPicPr>
          <p:cNvPr descr="Clark Doll Test 2.jpg" id="85" name="Google Shape;85;p15"/>
          <p:cNvPicPr preferRelativeResize="0"/>
          <p:nvPr/>
        </p:nvPicPr>
        <p:blipFill>
          <a:blip r:embed="rId5">
            <a:alphaModFix/>
          </a:blip>
          <a:stretch>
            <a:fillRect/>
          </a:stretch>
        </p:blipFill>
        <p:spPr>
          <a:xfrm>
            <a:off x="7076112" y="3037113"/>
            <a:ext cx="2067900" cy="2106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ph type="title"/>
          </p:nvPr>
        </p:nvSpPr>
        <p:spPr>
          <a:xfrm>
            <a:off x="2812250" y="75550"/>
            <a:ext cx="3402900" cy="149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Sizing Up The Media</a:t>
            </a:r>
            <a:endParaRPr sz="4800"/>
          </a:p>
        </p:txBody>
      </p:sp>
      <p:sp>
        <p:nvSpPr>
          <p:cNvPr id="91" name="Google Shape;91;p16"/>
          <p:cNvSpPr txBox="1"/>
          <p:nvPr>
            <p:ph idx="1" type="body"/>
          </p:nvPr>
        </p:nvSpPr>
        <p:spPr>
          <a:xfrm>
            <a:off x="2812250" y="1436013"/>
            <a:ext cx="3402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  </a:t>
            </a:r>
            <a:endParaRPr/>
          </a:p>
        </p:txBody>
      </p:sp>
      <p:sp>
        <p:nvSpPr>
          <p:cNvPr id="92" name="Google Shape;92;p16"/>
          <p:cNvSpPr txBox="1"/>
          <p:nvPr/>
        </p:nvSpPr>
        <p:spPr>
          <a:xfrm>
            <a:off x="3139813" y="1796000"/>
            <a:ext cx="3039900" cy="302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4A86E8"/>
                </a:solidFill>
              </a:rPr>
              <a:t>Due to the media’s promotion of smaller sizes over other sizes some stores don’t include a plus size section or a tall section. Even though this is true for womens sizes this is not the same for men.</a:t>
            </a:r>
            <a:endParaRPr sz="2000">
              <a:solidFill>
                <a:srgbClr val="4A86E8"/>
              </a:solidFill>
            </a:endParaRPr>
          </a:p>
        </p:txBody>
      </p:sp>
      <p:pic>
        <p:nvPicPr>
          <p:cNvPr descr="download (2).jpg" id="93" name="Google Shape;93;p16"/>
          <p:cNvPicPr preferRelativeResize="0"/>
          <p:nvPr/>
        </p:nvPicPr>
        <p:blipFill rotWithShape="1">
          <a:blip r:embed="rId3">
            <a:alphaModFix/>
          </a:blip>
          <a:srcRect b="14793" l="0" r="0" t="14793"/>
          <a:stretch/>
        </p:blipFill>
        <p:spPr>
          <a:xfrm>
            <a:off x="398425" y="303250"/>
            <a:ext cx="2151000" cy="2154300"/>
          </a:xfrm>
          <a:prstGeom prst="ellipse">
            <a:avLst/>
          </a:prstGeom>
          <a:noFill/>
          <a:ln>
            <a:noFill/>
          </a:ln>
        </p:spPr>
      </p:pic>
      <p:sp>
        <p:nvSpPr>
          <p:cNvPr id="94" name="Google Shape;94;p16"/>
          <p:cNvSpPr txBox="1"/>
          <p:nvPr/>
        </p:nvSpPr>
        <p:spPr>
          <a:xfrm>
            <a:off x="160775" y="3239450"/>
            <a:ext cx="2680800" cy="16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89% of women have dissatisfaction with their body 0.84% of these women wanting to be thinner.</a:t>
            </a:r>
            <a:endParaRPr sz="1200">
              <a:latin typeface="Roboto"/>
              <a:ea typeface="Roboto"/>
              <a:cs typeface="Roboto"/>
              <a:sym typeface="Roboto"/>
            </a:endParaRPr>
          </a:p>
          <a:p>
            <a:pPr indent="0" lvl="0" marL="0" rtl="0" algn="l">
              <a:spcBef>
                <a:spcPts val="0"/>
              </a:spcBef>
              <a:spcAft>
                <a:spcPts val="0"/>
              </a:spcAft>
              <a:buNone/>
            </a:pPr>
            <a:r>
              <a:t/>
            </a:r>
            <a:endParaRPr sz="1800">
              <a:solidFill>
                <a:srgbClr val="FFFFFF"/>
              </a:solidFill>
            </a:endParaRPr>
          </a:p>
        </p:txBody>
      </p:sp>
      <p:sp>
        <p:nvSpPr>
          <p:cNvPr id="95" name="Google Shape;95;p16"/>
          <p:cNvSpPr txBox="1"/>
          <p:nvPr/>
        </p:nvSpPr>
        <p:spPr>
          <a:xfrm>
            <a:off x="1175" y="2666413"/>
            <a:ext cx="3000000" cy="457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4A86E8"/>
                </a:solidFill>
                <a:latin typeface="Roboto"/>
                <a:ea typeface="Roboto"/>
                <a:cs typeface="Roboto"/>
                <a:sym typeface="Roboto"/>
              </a:rPr>
              <a:t>Average Woman</a:t>
            </a:r>
            <a:endParaRPr sz="2000">
              <a:solidFill>
                <a:srgbClr val="4A86E8"/>
              </a:solidFill>
              <a:latin typeface="Roboto"/>
              <a:ea typeface="Roboto"/>
              <a:cs typeface="Roboto"/>
              <a:sym typeface="Roboto"/>
            </a:endParaRPr>
          </a:p>
        </p:txBody>
      </p:sp>
      <p:sp>
        <p:nvSpPr>
          <p:cNvPr id="96" name="Google Shape;96;p16"/>
          <p:cNvSpPr txBox="1"/>
          <p:nvPr/>
        </p:nvSpPr>
        <p:spPr>
          <a:xfrm>
            <a:off x="6080750" y="3325700"/>
            <a:ext cx="3000000" cy="14991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en" sz="1800"/>
              <a:t>The media gives more coverage to the thinner models such as Kendall Jenner and Gigi Hadid.</a:t>
            </a:r>
            <a:endParaRPr sz="1800"/>
          </a:p>
        </p:txBody>
      </p:sp>
      <p:sp>
        <p:nvSpPr>
          <p:cNvPr id="97" name="Google Shape;97;p16"/>
          <p:cNvSpPr txBox="1"/>
          <p:nvPr/>
        </p:nvSpPr>
        <p:spPr>
          <a:xfrm>
            <a:off x="6080625" y="2662875"/>
            <a:ext cx="3000000" cy="457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4A86E8"/>
                </a:solidFill>
                <a:latin typeface="Roboto"/>
                <a:ea typeface="Roboto"/>
                <a:cs typeface="Roboto"/>
                <a:sym typeface="Roboto"/>
              </a:rPr>
              <a:t>Gigi Hadid</a:t>
            </a:r>
            <a:endParaRPr sz="2000">
              <a:solidFill>
                <a:srgbClr val="4A86E8"/>
              </a:solidFill>
            </a:endParaRPr>
          </a:p>
        </p:txBody>
      </p:sp>
      <p:pic>
        <p:nvPicPr>
          <p:cNvPr descr="download (1).jpg" id="98" name="Google Shape;98;p16"/>
          <p:cNvPicPr preferRelativeResize="0"/>
          <p:nvPr/>
        </p:nvPicPr>
        <p:blipFill rotWithShape="1">
          <a:blip r:embed="rId4">
            <a:alphaModFix/>
          </a:blip>
          <a:srcRect b="10178" l="0" r="0" t="10178"/>
          <a:stretch/>
        </p:blipFill>
        <p:spPr>
          <a:xfrm>
            <a:off x="6477975" y="303250"/>
            <a:ext cx="2205300" cy="21543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0" y="0"/>
            <a:ext cx="9144000" cy="161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t>Social &amp; </a:t>
            </a:r>
            <a:r>
              <a:rPr lang="en" sz="6000"/>
              <a:t>Judicial</a:t>
            </a:r>
            <a:r>
              <a:rPr lang="en" sz="6000"/>
              <a:t> Injustice</a:t>
            </a:r>
            <a:endParaRPr sz="6000"/>
          </a:p>
        </p:txBody>
      </p:sp>
      <p:sp>
        <p:nvSpPr>
          <p:cNvPr id="104" name="Google Shape;104;p17"/>
          <p:cNvSpPr txBox="1"/>
          <p:nvPr>
            <p:ph idx="1" type="body"/>
          </p:nvPr>
        </p:nvSpPr>
        <p:spPr>
          <a:xfrm>
            <a:off x="0" y="1702825"/>
            <a:ext cx="5178600" cy="3440700"/>
          </a:xfrm>
          <a:prstGeom prst="rect">
            <a:avLst/>
          </a:prstGeom>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000000"/>
              </a:buClr>
              <a:buSzPts val="1200"/>
              <a:buChar char="●"/>
            </a:pPr>
            <a:r>
              <a:rPr lang="en" sz="1200">
                <a:solidFill>
                  <a:srgbClr val="000000"/>
                </a:solidFill>
              </a:rPr>
              <a:t> One of the ways the media puts an image in people's minds about black people is the way they are often presented on television. For instance when a person of color commits a crime, they use their mugshots on TV, but when a white person commits a crime they don’t use mugshots on T.V.</a:t>
            </a:r>
            <a:endParaRPr sz="1200">
              <a:solidFill>
                <a:srgbClr val="000000"/>
              </a:solidFill>
            </a:endParaRPr>
          </a:p>
          <a:p>
            <a:pPr indent="-304800" lvl="0" marL="457200" rtl="0" algn="l">
              <a:lnSpc>
                <a:spcPct val="150000"/>
              </a:lnSpc>
              <a:spcBef>
                <a:spcPts val="0"/>
              </a:spcBef>
              <a:spcAft>
                <a:spcPts val="0"/>
              </a:spcAft>
              <a:buClr>
                <a:srgbClr val="000000"/>
              </a:buClr>
              <a:buSzPts val="1200"/>
              <a:buFont typeface="Arial"/>
              <a:buChar char="●"/>
            </a:pPr>
            <a:r>
              <a:rPr lang="en" sz="1200">
                <a:solidFill>
                  <a:srgbClr val="000000"/>
                </a:solidFill>
              </a:rPr>
              <a:t>One reason the media misrepresents black people, is that when you look up three black teens vs. three white teens, When you look up three black teens you see black teens in mugshots.When you look 3 white teens you will seen 3 white teens smiling.</a:t>
            </a:r>
            <a:endParaRPr sz="1200">
              <a:solidFill>
                <a:srgbClr val="000000"/>
              </a:solidFill>
            </a:endParaRPr>
          </a:p>
          <a:p>
            <a:pPr indent="-304800" lvl="0" marL="457200" rtl="0" algn="l">
              <a:lnSpc>
                <a:spcPct val="150000"/>
              </a:lnSpc>
              <a:spcBef>
                <a:spcPts val="0"/>
              </a:spcBef>
              <a:spcAft>
                <a:spcPts val="0"/>
              </a:spcAft>
              <a:buClr>
                <a:srgbClr val="000000"/>
              </a:buClr>
              <a:buSzPts val="1200"/>
              <a:buChar char="●"/>
            </a:pPr>
            <a:r>
              <a:rPr lang="en" sz="1200">
                <a:solidFill>
                  <a:srgbClr val="000000"/>
                </a:solidFill>
              </a:rPr>
              <a:t>When people of color commit the same crime they on average get 178 more days in jail than white people.</a:t>
            </a:r>
            <a:endParaRPr sz="1200">
              <a:solidFill>
                <a:srgbClr val="000000"/>
              </a:solidFill>
            </a:endParaRPr>
          </a:p>
        </p:txBody>
      </p:sp>
      <p:pic>
        <p:nvPicPr>
          <p:cNvPr descr="image" id="105" name="Google Shape;105;p17"/>
          <p:cNvPicPr preferRelativeResize="0"/>
          <p:nvPr/>
        </p:nvPicPr>
        <p:blipFill>
          <a:blip r:embed="rId4">
            <a:alphaModFix/>
          </a:blip>
          <a:stretch>
            <a:fillRect/>
          </a:stretch>
        </p:blipFill>
        <p:spPr>
          <a:xfrm>
            <a:off x="5178600" y="2317462"/>
            <a:ext cx="3965400" cy="22114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8"/>
          <p:cNvSpPr txBox="1"/>
          <p:nvPr>
            <p:ph idx="1" type="body"/>
          </p:nvPr>
        </p:nvSpPr>
        <p:spPr>
          <a:xfrm>
            <a:off x="58300" y="1817025"/>
            <a:ext cx="5035200" cy="30792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Everyday, African-American men and women are looked at differently because of stereotypes.</a:t>
            </a:r>
            <a:endParaRPr sz="1400">
              <a:solidFill>
                <a:srgbClr val="000000"/>
              </a:solidFill>
              <a:latin typeface="Arial"/>
              <a:ea typeface="Arial"/>
              <a:cs typeface="Arial"/>
              <a:sym typeface="Arial"/>
            </a:endParaRPr>
          </a:p>
          <a:p>
            <a:pPr indent="-317500" lvl="0" marL="457200" rtl="0" algn="l">
              <a:lnSpc>
                <a:spcPct val="115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Reality TV show, Basketball Wives, gives us misperceptions of black womens.</a:t>
            </a:r>
            <a:endParaRPr sz="1400">
              <a:solidFill>
                <a:srgbClr val="000000"/>
              </a:solidFill>
              <a:latin typeface="Arial"/>
              <a:ea typeface="Arial"/>
              <a:cs typeface="Arial"/>
              <a:sym typeface="Arial"/>
            </a:endParaRPr>
          </a:p>
          <a:p>
            <a:pPr indent="-317500" lvl="0" marL="457200" rtl="0" algn="l">
              <a:lnSpc>
                <a:spcPct val="115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Examples of such stereotypes include: black families are not stable, black women are sassy, loud and aggressive, and black men are nothing but thugs.</a:t>
            </a:r>
            <a:endParaRPr sz="1400">
              <a:solidFill>
                <a:srgbClr val="000000"/>
              </a:solidFill>
              <a:latin typeface="Arial"/>
              <a:ea typeface="Arial"/>
              <a:cs typeface="Arial"/>
              <a:sym typeface="Arial"/>
            </a:endParaRPr>
          </a:p>
          <a:p>
            <a:pPr indent="-317500" lvl="0" marL="457200" rtl="0" algn="l">
              <a:lnSpc>
                <a:spcPct val="115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The media is slowly corrupting the black community, making them turn against each other when they really should be coming together.</a:t>
            </a:r>
            <a:endParaRPr sz="1400">
              <a:solidFill>
                <a:srgbClr val="000000"/>
              </a:solidFill>
              <a:latin typeface="Arial"/>
              <a:ea typeface="Arial"/>
              <a:cs typeface="Arial"/>
              <a:sym typeface="Arial"/>
            </a:endParaRPr>
          </a:p>
          <a:p>
            <a:pPr indent="0" lvl="0" marL="0" rtl="0" algn="l">
              <a:lnSpc>
                <a:spcPct val="138000"/>
              </a:lnSpc>
              <a:spcBef>
                <a:spcPts val="0"/>
              </a:spcBef>
              <a:spcAft>
                <a:spcPts val="0"/>
              </a:spcAft>
              <a:buNone/>
            </a:pPr>
            <a:r>
              <a:t/>
            </a:r>
            <a:endParaRPr>
              <a:solidFill>
                <a:srgbClr val="FFFFFF"/>
              </a:solidFill>
            </a:endParaRPr>
          </a:p>
          <a:p>
            <a:pPr indent="0" lvl="0" marL="0" rtl="0" algn="l">
              <a:lnSpc>
                <a:spcPct val="138000"/>
              </a:lnSpc>
              <a:spcBef>
                <a:spcPts val="0"/>
              </a:spcBef>
              <a:spcAft>
                <a:spcPts val="0"/>
              </a:spcAft>
              <a:buNone/>
            </a:pPr>
            <a:r>
              <a:t/>
            </a:r>
            <a:endParaRPr>
              <a:solidFill>
                <a:srgbClr val="FFFFFF"/>
              </a:solidFill>
            </a:endParaRPr>
          </a:p>
          <a:p>
            <a:pPr indent="0" lvl="0" marL="0" rtl="0" algn="l">
              <a:lnSpc>
                <a:spcPct val="138000"/>
              </a:lnSpc>
              <a:spcBef>
                <a:spcPts val="0"/>
              </a:spcBef>
              <a:spcAft>
                <a:spcPts val="0"/>
              </a:spcAft>
              <a:buNone/>
            </a:pPr>
            <a:r>
              <a:t/>
            </a:r>
            <a:endParaRPr>
              <a:solidFill>
                <a:srgbClr val="FFFFFF"/>
              </a:solidFill>
            </a:endParaRPr>
          </a:p>
          <a:p>
            <a:pPr indent="0" lvl="0" marL="0" rtl="0" algn="l">
              <a:lnSpc>
                <a:spcPct val="138000"/>
              </a:lnSpc>
              <a:spcBef>
                <a:spcPts val="0"/>
              </a:spcBef>
              <a:spcAft>
                <a:spcPts val="0"/>
              </a:spcAft>
              <a:buNone/>
            </a:pPr>
            <a:r>
              <a:rPr lang="en">
                <a:solidFill>
                  <a:srgbClr val="F3F3F3"/>
                </a:solidFill>
              </a:rPr>
              <a:t>Due to stereotypes African American men and women lose their lives daily.</a:t>
            </a:r>
            <a:endParaRPr>
              <a:solidFill>
                <a:srgbClr val="F3F3F3"/>
              </a:solidFill>
            </a:endParaRPr>
          </a:p>
          <a:p>
            <a:pPr indent="-342900" lvl="0" marL="457200" rtl="0" algn="l">
              <a:lnSpc>
                <a:spcPct val="138000"/>
              </a:lnSpc>
              <a:spcBef>
                <a:spcPts val="0"/>
              </a:spcBef>
              <a:spcAft>
                <a:spcPts val="0"/>
              </a:spcAft>
              <a:buClr>
                <a:srgbClr val="FFFFFF"/>
              </a:buClr>
              <a:buSzPts val="1800"/>
              <a:buChar char="●"/>
            </a:pPr>
            <a:r>
              <a:rPr lang="en">
                <a:solidFill>
                  <a:srgbClr val="FFFFFF"/>
                </a:solidFill>
              </a:rPr>
              <a:t>The media is slowly corrupting the black community, making them turn against each other when they really should be coming together.</a:t>
            </a:r>
            <a:endParaRPr>
              <a:solidFill>
                <a:srgbClr val="FFFFFF"/>
              </a:solidFill>
            </a:endParaRPr>
          </a:p>
          <a:p>
            <a:pPr indent="0" lvl="0" marL="0" rtl="0" algn="l">
              <a:lnSpc>
                <a:spcPct val="138000"/>
              </a:lnSpc>
              <a:spcBef>
                <a:spcPts val="0"/>
              </a:spcBef>
              <a:spcAft>
                <a:spcPts val="0"/>
              </a:spcAft>
              <a:buNone/>
            </a:pPr>
            <a:r>
              <a:t/>
            </a:r>
            <a:endParaRPr/>
          </a:p>
          <a:p>
            <a:pPr indent="0" lvl="0" marL="0" rtl="0" algn="l">
              <a:lnSpc>
                <a:spcPct val="138000"/>
              </a:lnSpc>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1600"/>
              </a:spcAft>
              <a:buNone/>
            </a:pPr>
            <a:r>
              <a:t/>
            </a:r>
            <a:endParaRPr/>
          </a:p>
        </p:txBody>
      </p:sp>
      <p:sp>
        <p:nvSpPr>
          <p:cNvPr id="111" name="Google Shape;111;p18"/>
          <p:cNvSpPr txBox="1"/>
          <p:nvPr>
            <p:ph type="title"/>
          </p:nvPr>
        </p:nvSpPr>
        <p:spPr>
          <a:xfrm>
            <a:off x="244900" y="0"/>
            <a:ext cx="5376900" cy="164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t>Media Portrayal of African Americans</a:t>
            </a:r>
            <a:endParaRPr sz="4400"/>
          </a:p>
        </p:txBody>
      </p:sp>
      <p:pic>
        <p:nvPicPr>
          <p:cNvPr descr="Image result for Basketball Wives Fight" id="112" name="Google Shape;112;p18"/>
          <p:cNvPicPr preferRelativeResize="0"/>
          <p:nvPr/>
        </p:nvPicPr>
        <p:blipFill>
          <a:blip r:embed="rId3">
            <a:alphaModFix/>
          </a:blip>
          <a:stretch>
            <a:fillRect/>
          </a:stretch>
        </p:blipFill>
        <p:spPr>
          <a:xfrm>
            <a:off x="5726673" y="3032400"/>
            <a:ext cx="3417325" cy="2111100"/>
          </a:xfrm>
          <a:prstGeom prst="rect">
            <a:avLst/>
          </a:prstGeom>
          <a:noFill/>
          <a:ln>
            <a:noFill/>
          </a:ln>
        </p:spPr>
      </p:pic>
      <p:pic>
        <p:nvPicPr>
          <p:cNvPr descr="Image result for black men thugs" id="113" name="Google Shape;113;p18"/>
          <p:cNvPicPr preferRelativeResize="0"/>
          <p:nvPr/>
        </p:nvPicPr>
        <p:blipFill>
          <a:blip r:embed="rId4">
            <a:alphaModFix/>
          </a:blip>
          <a:stretch>
            <a:fillRect/>
          </a:stretch>
        </p:blipFill>
        <p:spPr>
          <a:xfrm>
            <a:off x="6547377" y="0"/>
            <a:ext cx="2596623" cy="3032400"/>
          </a:xfrm>
          <a:prstGeom prst="rect">
            <a:avLst/>
          </a:prstGeom>
          <a:noFill/>
          <a:ln>
            <a:noFill/>
          </a:ln>
        </p:spPr>
      </p:pic>
      <p:sp>
        <p:nvSpPr>
          <p:cNvPr id="114" name="Google Shape;114;p18"/>
          <p:cNvSpPr txBox="1"/>
          <p:nvPr/>
        </p:nvSpPr>
        <p:spPr>
          <a:xfrm>
            <a:off x="7099563" y="2591400"/>
            <a:ext cx="1891500" cy="44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a:t>Jeremy Meeks</a:t>
            </a:r>
            <a:endParaRPr b="1" i="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idx="1" type="body"/>
          </p:nvPr>
        </p:nvSpPr>
        <p:spPr>
          <a:xfrm>
            <a:off x="0" y="1656175"/>
            <a:ext cx="5196300" cy="3487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000000"/>
              </a:buClr>
              <a:buSzPts val="1300"/>
              <a:buChar char="●"/>
            </a:pPr>
            <a:r>
              <a:rPr lang="en" sz="1300">
                <a:solidFill>
                  <a:srgbClr val="000000"/>
                </a:solidFill>
              </a:rPr>
              <a:t>Asians* are arguably the more “privileged” minority in America.</a:t>
            </a:r>
            <a:endParaRPr sz="1300">
              <a:solidFill>
                <a:srgbClr val="000000"/>
              </a:solidFill>
            </a:endParaRPr>
          </a:p>
          <a:p>
            <a:pPr indent="-311150" lvl="0" marL="457200" rtl="0" algn="l">
              <a:spcBef>
                <a:spcPts val="0"/>
              </a:spcBef>
              <a:spcAft>
                <a:spcPts val="0"/>
              </a:spcAft>
              <a:buClr>
                <a:srgbClr val="000000"/>
              </a:buClr>
              <a:buSzPts val="1300"/>
              <a:buChar char="●"/>
            </a:pPr>
            <a:r>
              <a:rPr lang="en" sz="1300">
                <a:solidFill>
                  <a:srgbClr val="000000"/>
                </a:solidFill>
              </a:rPr>
              <a:t>*It is important to note, that in this case, the term Asians refers to those of East Asian or Southeast Asian descent, as well those from India, Pakistan, Nepal, Bhutan, and Bangladesh.</a:t>
            </a:r>
            <a:endParaRPr sz="1300">
              <a:solidFill>
                <a:srgbClr val="000000"/>
              </a:solidFill>
            </a:endParaRPr>
          </a:p>
          <a:p>
            <a:pPr indent="-311150" lvl="0" marL="457200" rtl="0" algn="l">
              <a:spcBef>
                <a:spcPts val="0"/>
              </a:spcBef>
              <a:spcAft>
                <a:spcPts val="0"/>
              </a:spcAft>
              <a:buClr>
                <a:srgbClr val="000000"/>
              </a:buClr>
              <a:buSzPts val="1300"/>
              <a:buChar char="●"/>
            </a:pPr>
            <a:r>
              <a:rPr lang="en" sz="1300">
                <a:solidFill>
                  <a:srgbClr val="000000"/>
                </a:solidFill>
              </a:rPr>
              <a:t>Chinese workers first arrived in the 1850s and quickly became competitive.</a:t>
            </a:r>
            <a:endParaRPr sz="1300">
              <a:solidFill>
                <a:srgbClr val="000000"/>
              </a:solidFill>
            </a:endParaRPr>
          </a:p>
          <a:p>
            <a:pPr indent="-311150" lvl="0" marL="457200" rtl="0" algn="l">
              <a:spcBef>
                <a:spcPts val="0"/>
              </a:spcBef>
              <a:spcAft>
                <a:spcPts val="0"/>
              </a:spcAft>
              <a:buClr>
                <a:srgbClr val="000000"/>
              </a:buClr>
              <a:buSzPts val="1300"/>
              <a:buChar char="●"/>
            </a:pPr>
            <a:r>
              <a:rPr lang="en" sz="1300">
                <a:solidFill>
                  <a:srgbClr val="000000"/>
                </a:solidFill>
              </a:rPr>
              <a:t>Protests &amp; 1882 Chinese Exclusion Act (First restriction upon immigration to the US; Repeal in 1943 left a strict limit)</a:t>
            </a:r>
            <a:endParaRPr i="1" sz="1300">
              <a:solidFill>
                <a:srgbClr val="000000"/>
              </a:solidFill>
            </a:endParaRPr>
          </a:p>
          <a:p>
            <a:pPr indent="-311150" lvl="0" marL="457200" rtl="0" algn="l">
              <a:spcBef>
                <a:spcPts val="0"/>
              </a:spcBef>
              <a:spcAft>
                <a:spcPts val="0"/>
              </a:spcAft>
              <a:buClr>
                <a:srgbClr val="000000"/>
              </a:buClr>
              <a:buSzPts val="1300"/>
              <a:buChar char="●"/>
            </a:pPr>
            <a:r>
              <a:rPr lang="en" sz="1300">
                <a:solidFill>
                  <a:srgbClr val="000000"/>
                </a:solidFill>
              </a:rPr>
              <a:t>442nd Infantry Regiment (all Nisei volunteer unit)</a:t>
            </a:r>
            <a:endParaRPr sz="1300">
              <a:solidFill>
                <a:srgbClr val="000000"/>
              </a:solidFill>
            </a:endParaRPr>
          </a:p>
          <a:p>
            <a:pPr indent="-311150" lvl="0" marL="457200" rtl="0" algn="l">
              <a:spcBef>
                <a:spcPts val="0"/>
              </a:spcBef>
              <a:spcAft>
                <a:spcPts val="0"/>
              </a:spcAft>
              <a:buClr>
                <a:srgbClr val="000000"/>
              </a:buClr>
              <a:buSzPts val="1300"/>
              <a:buChar char="●"/>
            </a:pPr>
            <a:r>
              <a:rPr lang="en" sz="1300">
                <a:solidFill>
                  <a:srgbClr val="000000"/>
                </a:solidFill>
              </a:rPr>
              <a:t>Confucian beliefs = model citizens</a:t>
            </a:r>
            <a:endParaRPr sz="1300">
              <a:solidFill>
                <a:srgbClr val="000000"/>
              </a:solidFill>
            </a:endParaRPr>
          </a:p>
          <a:p>
            <a:pPr indent="-311150" lvl="0" marL="457200" rtl="0" algn="l">
              <a:spcBef>
                <a:spcPts val="0"/>
              </a:spcBef>
              <a:spcAft>
                <a:spcPts val="0"/>
              </a:spcAft>
              <a:buClr>
                <a:srgbClr val="000000"/>
              </a:buClr>
              <a:buSzPts val="1300"/>
              <a:buChar char="●"/>
            </a:pPr>
            <a:r>
              <a:rPr lang="en" sz="1300">
                <a:solidFill>
                  <a:srgbClr val="000000"/>
                </a:solidFill>
              </a:rPr>
              <a:t>Negative impacts socially; Outsiders</a:t>
            </a:r>
            <a:endParaRPr sz="1300">
              <a:solidFill>
                <a:srgbClr val="000000"/>
              </a:solidFill>
            </a:endParaRPr>
          </a:p>
          <a:p>
            <a:pPr indent="-311150" lvl="0" marL="457200" rtl="0" algn="l">
              <a:spcBef>
                <a:spcPts val="0"/>
              </a:spcBef>
              <a:spcAft>
                <a:spcPts val="0"/>
              </a:spcAft>
              <a:buClr>
                <a:srgbClr val="000000"/>
              </a:buClr>
              <a:buSzPts val="1300"/>
              <a:buChar char="●"/>
            </a:pPr>
            <a:r>
              <a:rPr lang="en" sz="1300">
                <a:solidFill>
                  <a:srgbClr val="000000"/>
                </a:solidFill>
              </a:rPr>
              <a:t>Educational pressure (Harvard &amp; SAT)</a:t>
            </a:r>
            <a:endParaRPr sz="1300">
              <a:solidFill>
                <a:srgbClr val="000000"/>
              </a:solidFill>
            </a:endParaRPr>
          </a:p>
        </p:txBody>
      </p:sp>
      <p:sp>
        <p:nvSpPr>
          <p:cNvPr id="120" name="Google Shape;120;p19"/>
          <p:cNvSpPr txBox="1"/>
          <p:nvPr>
            <p:ph type="title"/>
          </p:nvPr>
        </p:nvSpPr>
        <p:spPr>
          <a:xfrm>
            <a:off x="0" y="0"/>
            <a:ext cx="9144000" cy="165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500"/>
              <a:t>The Model Minority: How the Media Influences the Treatment of Asians in the US</a:t>
            </a:r>
            <a:endParaRPr sz="3500"/>
          </a:p>
        </p:txBody>
      </p:sp>
      <p:pic>
        <p:nvPicPr>
          <p:cNvPr id="121" name="Google Shape;121;p19"/>
          <p:cNvPicPr preferRelativeResize="0"/>
          <p:nvPr/>
        </p:nvPicPr>
        <p:blipFill>
          <a:blip r:embed="rId4">
            <a:alphaModFix/>
          </a:blip>
          <a:stretch>
            <a:fillRect/>
          </a:stretch>
        </p:blipFill>
        <p:spPr>
          <a:xfrm>
            <a:off x="5112975" y="1704301"/>
            <a:ext cx="4031026" cy="33909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725850" y="207150"/>
            <a:ext cx="5525700" cy="1332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Conclusion</a:t>
            </a:r>
            <a:endParaRPr sz="6000"/>
          </a:p>
        </p:txBody>
      </p:sp>
      <p:sp>
        <p:nvSpPr>
          <p:cNvPr id="127" name="Google Shape;127;p20"/>
          <p:cNvSpPr txBox="1"/>
          <p:nvPr>
            <p:ph idx="1" type="body"/>
          </p:nvPr>
        </p:nvSpPr>
        <p:spPr>
          <a:xfrm>
            <a:off x="470025" y="1731900"/>
            <a:ext cx="7320900" cy="3328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434343"/>
                </a:solidFill>
              </a:rPr>
              <a:t>	Throughout our presentation, we hope you have seen how the media widens the gap between expectation and reality, ideal and unideal. Overall, the media has hurt many, while helping few. Thus we should all beware of what conclusions we draw from the news, TV, the radio, or any other form of media. Thank you.</a:t>
            </a:r>
            <a:endParaRPr sz="2400">
              <a:solidFill>
                <a:srgbClr val="43434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139950" y="163275"/>
            <a:ext cx="5551800" cy="134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7200"/>
              <a:t>Bibliography</a:t>
            </a:r>
            <a:endParaRPr sz="7200"/>
          </a:p>
        </p:txBody>
      </p:sp>
      <p:sp>
        <p:nvSpPr>
          <p:cNvPr id="133" name="Google Shape;133;p21"/>
          <p:cNvSpPr txBox="1"/>
          <p:nvPr>
            <p:ph idx="1" type="body"/>
          </p:nvPr>
        </p:nvSpPr>
        <p:spPr>
          <a:xfrm>
            <a:off x="0" y="1737825"/>
            <a:ext cx="9144000" cy="3405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000000"/>
                </a:solidFill>
                <a:latin typeface="Times New Roman"/>
                <a:ea typeface="Times New Roman"/>
                <a:cs typeface="Times New Roman"/>
                <a:sym typeface="Times New Roman"/>
              </a:rPr>
              <a:t>"FAQs." </a:t>
            </a:r>
            <a:r>
              <a:rPr i="1" lang="en" sz="1200">
                <a:solidFill>
                  <a:srgbClr val="000000"/>
                </a:solidFill>
                <a:latin typeface="Times New Roman"/>
                <a:ea typeface="Times New Roman"/>
                <a:cs typeface="Times New Roman"/>
                <a:sym typeface="Times New Roman"/>
              </a:rPr>
              <a:t>Chinese Railroad Workers in North America Project</a:t>
            </a:r>
            <a:r>
              <a:rPr lang="en" sz="1200">
                <a:solidFill>
                  <a:srgbClr val="000000"/>
                </a:solidFill>
                <a:latin typeface="Times New Roman"/>
                <a:ea typeface="Times New Roman"/>
                <a:cs typeface="Times New Roman"/>
                <a:sym typeface="Times New Roman"/>
              </a:rPr>
              <a:t>. N.p., n.d. Web. 31 July 2017.</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000000"/>
                </a:solidFill>
                <a:latin typeface="Times New Roman"/>
                <a:ea typeface="Times New Roman"/>
                <a:cs typeface="Times New Roman"/>
                <a:sym typeface="Times New Roman"/>
              </a:rPr>
              <a:t>Beach, Web Design. </a:t>
            </a:r>
            <a:r>
              <a:rPr i="1" lang="en" sz="1200">
                <a:solidFill>
                  <a:srgbClr val="000000"/>
                </a:solidFill>
                <a:latin typeface="Times New Roman"/>
                <a:ea typeface="Times New Roman"/>
                <a:cs typeface="Times New Roman"/>
                <a:sym typeface="Times New Roman"/>
              </a:rPr>
              <a:t>Asian American History Timeline</a:t>
            </a:r>
            <a:r>
              <a:rPr lang="en" sz="1200">
                <a:solidFill>
                  <a:srgbClr val="000000"/>
                </a:solidFill>
                <a:latin typeface="Times New Roman"/>
                <a:ea typeface="Times New Roman"/>
                <a:cs typeface="Times New Roman"/>
                <a:sym typeface="Times New Roman"/>
              </a:rPr>
              <a:t>. N.p., n.d. Web. 31 July 2017.</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000000"/>
                </a:solidFill>
                <a:latin typeface="Times New Roman"/>
                <a:ea typeface="Times New Roman"/>
                <a:cs typeface="Times New Roman"/>
                <a:sym typeface="Times New Roman"/>
              </a:rPr>
              <a:t>Mounk, Yascha. "Opinion | Is Harvard Unfair to Asian-Americans?" </a:t>
            </a:r>
            <a:r>
              <a:rPr i="1" lang="en" sz="1200">
                <a:solidFill>
                  <a:srgbClr val="000000"/>
                </a:solidFill>
                <a:latin typeface="Times New Roman"/>
                <a:ea typeface="Times New Roman"/>
                <a:cs typeface="Times New Roman"/>
                <a:sym typeface="Times New Roman"/>
              </a:rPr>
              <a:t>The New York Times</a:t>
            </a:r>
            <a:r>
              <a:rPr lang="en" sz="1200">
                <a:solidFill>
                  <a:srgbClr val="000000"/>
                </a:solidFill>
                <a:latin typeface="Times New Roman"/>
                <a:ea typeface="Times New Roman"/>
                <a:cs typeface="Times New Roman"/>
                <a:sym typeface="Times New Roman"/>
              </a:rPr>
              <a:t>. The New York Times, 24 Nov. 2014.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000000"/>
                </a:solidFill>
                <a:latin typeface="Times New Roman"/>
                <a:ea typeface="Times New Roman"/>
                <a:cs typeface="Times New Roman"/>
                <a:sym typeface="Times New Roman"/>
              </a:rPr>
              <a:t>Web. 31 July 2017.</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000000"/>
                </a:solidFill>
                <a:latin typeface="Times New Roman"/>
                <a:ea typeface="Times New Roman"/>
                <a:cs typeface="Times New Roman"/>
                <a:sym typeface="Times New Roman"/>
              </a:rPr>
              <a:t>Chow, Kat. "'Model Minority' Myth Again Used As A Racial Wedge Between Asians And Blacks." </a:t>
            </a:r>
            <a:r>
              <a:rPr i="1" lang="en" sz="1200">
                <a:solidFill>
                  <a:srgbClr val="000000"/>
                </a:solidFill>
                <a:latin typeface="Times New Roman"/>
                <a:ea typeface="Times New Roman"/>
                <a:cs typeface="Times New Roman"/>
                <a:sym typeface="Times New Roman"/>
              </a:rPr>
              <a:t>NPR</a:t>
            </a:r>
            <a:r>
              <a:rPr lang="en" sz="1200">
                <a:solidFill>
                  <a:srgbClr val="000000"/>
                </a:solidFill>
                <a:latin typeface="Times New Roman"/>
                <a:ea typeface="Times New Roman"/>
                <a:cs typeface="Times New Roman"/>
                <a:sym typeface="Times New Roman"/>
              </a:rPr>
              <a:t>. NPR, 19 Apr. 2017. Web. 31 July 2017.</a:t>
            </a:r>
            <a:endParaRPr i="1" sz="1200">
              <a:solidFill>
                <a:srgbClr val="000000"/>
              </a:solidFill>
              <a:latin typeface="Times New Roman"/>
              <a:ea typeface="Times New Roman"/>
              <a:cs typeface="Times New Roman"/>
              <a:sym typeface="Times New Roman"/>
            </a:endParaRPr>
          </a:p>
          <a:p>
            <a:pPr indent="0" lvl="0" marL="0" rtl="0" algn="l">
              <a:spcBef>
                <a:spcPts val="800"/>
              </a:spcBef>
              <a:spcAft>
                <a:spcPts val="0"/>
              </a:spcAft>
              <a:buNone/>
            </a:pPr>
            <a:r>
              <a:rPr lang="en" sz="1200">
                <a:solidFill>
                  <a:srgbClr val="000000"/>
                </a:solidFill>
                <a:latin typeface="Times New Roman"/>
                <a:ea typeface="Times New Roman"/>
                <a:cs typeface="Times New Roman"/>
                <a:sym typeface="Times New Roman"/>
              </a:rPr>
              <a:t>Guo, Jeff. "The real reasons the U.S. became less racist toward Asian Americans." </a:t>
            </a:r>
            <a:r>
              <a:rPr i="1" lang="en" sz="1200">
                <a:solidFill>
                  <a:srgbClr val="000000"/>
                </a:solidFill>
                <a:latin typeface="Times New Roman"/>
                <a:ea typeface="Times New Roman"/>
                <a:cs typeface="Times New Roman"/>
                <a:sym typeface="Times New Roman"/>
              </a:rPr>
              <a:t>The Washington Post</a:t>
            </a:r>
            <a:r>
              <a:rPr lang="en" sz="1200">
                <a:solidFill>
                  <a:srgbClr val="000000"/>
                </a:solidFill>
                <a:latin typeface="Times New Roman"/>
                <a:ea typeface="Times New Roman"/>
                <a:cs typeface="Times New Roman"/>
                <a:sym typeface="Times New Roman"/>
              </a:rPr>
              <a:t>. WP Company, 29 Nov. 2016. Web. 31 July 2017.</a:t>
            </a:r>
            <a:endParaRPr sz="12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i="1" sz="1200">
              <a:solidFill>
                <a:srgbClr val="000000"/>
              </a:solidFill>
              <a:latin typeface="Times New Roman"/>
              <a:ea typeface="Times New Roman"/>
              <a:cs typeface="Times New Roman"/>
              <a:sym typeface="Times New Roman"/>
            </a:endParaRPr>
          </a:p>
          <a:p>
            <a:pPr indent="0" lvl="0" marL="0" rtl="0" algn="l">
              <a:spcBef>
                <a:spcPts val="800"/>
              </a:spcBef>
              <a:spcAft>
                <a:spcPts val="1600"/>
              </a:spcAft>
              <a:buNone/>
            </a:pPr>
            <a:r>
              <a:rPr i="1" lang="en" sz="1200">
                <a:solidFill>
                  <a:srgbClr val="000000"/>
                </a:solidFill>
                <a:latin typeface="Times New Roman"/>
                <a:ea typeface="Times New Roman"/>
                <a:cs typeface="Times New Roman"/>
                <a:sym typeface="Times New Roman"/>
              </a:rPr>
              <a:t>Slide 7 :Faust, Marie (Faust)‐Eve, and Serge Carrier. "Women’s wear sizing: a new labelling system." Journal of Fashion Marketing and Management: An International Journal 14.1 (2010): 88-126. Web. 19 July 2017.</a:t>
            </a:r>
            <a:endParaRPr i="1" sz="1200">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