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notesSlide+xml" PartName="/ppt/notesSlides/notesSlide1.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9" r:id="rId4"/>
  </p:sldMasterIdLst>
  <p:notesMasterIdLst>
    <p:notesMasterId r:id="rId5"/>
  </p:notesMasterIdLst>
  <p:sldIdLst>
    <p:sldId id="256" r:id="rId6"/>
  </p:sldIdLst>
  <p:sldSz cy="16459200" cx="219456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Author clrIdx="0" id="0" initials="" lastIdx="1" name="Maren Shirelle"/>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commentAuthors" Target="commentAuthor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1" dt="2019-07-21T19:25:16.048">
    <p:pos x="9325" y="5477"/>
    <p:text>for news media to fully and accurately portray black men not positively or negatively but just to show accurate information in the media, use media not only to point out flaws of black men but make solutions to the problem, https://www.opportunityagenda.org/explore/resources-publications/improving-media-coverage-and-public-perceptions-african-american-men</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 name="Shape 25"/>
        <p:cNvGrpSpPr/>
        <p:nvPr/>
      </p:nvGrpSpPr>
      <p:grpSpPr>
        <a:xfrm>
          <a:off x="0" y="0"/>
          <a:ext cx="0" cy="0"/>
          <a:chOff x="0" y="0"/>
          <a:chExt cx="0" cy="0"/>
        </a:xfrm>
      </p:grpSpPr>
      <p:sp>
        <p:nvSpPr>
          <p:cNvPr id="26" name="Google Shape;26;p3: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6&quot; x 48&quot; Poster">
  <p:cSld name="36&quot; x 48&quot; Poster">
    <p:spTree>
      <p:nvGrpSpPr>
        <p:cNvPr id="6" name="Shape 6"/>
        <p:cNvGrpSpPr/>
        <p:nvPr/>
      </p:nvGrpSpPr>
      <p:grpSpPr>
        <a:xfrm>
          <a:off x="0" y="0"/>
          <a:ext cx="0" cy="0"/>
          <a:chOff x="0" y="0"/>
          <a:chExt cx="0" cy="0"/>
        </a:xfrm>
      </p:grpSpPr>
      <p:sp>
        <p:nvSpPr>
          <p:cNvPr id="7" name="Google Shape;7;p2"/>
          <p:cNvSpPr txBox="1"/>
          <p:nvPr>
            <p:ph type="title"/>
          </p:nvPr>
        </p:nvSpPr>
        <p:spPr>
          <a:xfrm>
            <a:off x="348343" y="304800"/>
            <a:ext cx="21249000" cy="1676400"/>
          </a:xfrm>
          <a:prstGeom prst="rect">
            <a:avLst/>
          </a:prstGeom>
          <a:solidFill>
            <a:srgbClr val="C4172F"/>
          </a:solidFill>
          <a:ln cap="flat" cmpd="sng" w="9525">
            <a:solidFill>
              <a:srgbClr val="C4172F"/>
            </a:solidFill>
            <a:prstDash val="solid"/>
            <a:round/>
            <a:headEnd len="sm" w="sm" type="none"/>
            <a:tailEnd len="sm" w="sm" type="none"/>
          </a:ln>
        </p:spPr>
        <p:txBody>
          <a:bodyPr anchorCtr="1" anchor="ctr" bIns="91425" lIns="91425" spcFirstLastPara="1" rIns="91425" wrap="square" tIns="91425">
            <a:noAutofit/>
          </a:bodyPr>
          <a:lstStyle>
            <a:lvl1pPr indent="0" lvl="0" marL="0" marR="0" rtl="0" algn="ctr">
              <a:spcBef>
                <a:spcPts val="0"/>
              </a:spcBef>
              <a:spcAft>
                <a:spcPts val="0"/>
              </a:spcAft>
              <a:buClr>
                <a:schemeClr val="lt1"/>
              </a:buClr>
              <a:buSzPts val="1400"/>
              <a:buFont typeface="Arial"/>
              <a:buNone/>
              <a:defRPr b="1" i="0" sz="3100" u="none" cap="none" strike="noStrike">
                <a:solidFill>
                  <a:schemeClr val="lt1"/>
                </a:solidFill>
                <a:latin typeface="Arial"/>
                <a:ea typeface="Arial"/>
                <a:cs typeface="Arial"/>
                <a:sym typeface="Arial"/>
              </a:defRPr>
            </a:lvl1pPr>
            <a:lvl2pPr indent="0" lvl="1" rtl="0">
              <a:spcBef>
                <a:spcPts val="0"/>
              </a:spcBef>
              <a:spcAft>
                <a:spcPts val="0"/>
              </a:spcAft>
              <a:buSzPts val="1400"/>
              <a:buNone/>
              <a:defRPr sz="1800"/>
            </a:lvl2pPr>
            <a:lvl3pPr indent="0" lvl="2" rtl="0">
              <a:spcBef>
                <a:spcPts val="0"/>
              </a:spcBef>
              <a:spcAft>
                <a:spcPts val="0"/>
              </a:spcAft>
              <a:buSzPts val="1400"/>
              <a:buNone/>
              <a:defRPr sz="1800"/>
            </a:lvl3pPr>
            <a:lvl4pPr indent="0" lvl="3" rtl="0">
              <a:spcBef>
                <a:spcPts val="0"/>
              </a:spcBef>
              <a:spcAft>
                <a:spcPts val="0"/>
              </a:spcAft>
              <a:buSzPts val="1400"/>
              <a:buNone/>
              <a:defRPr sz="1800"/>
            </a:lvl4pPr>
            <a:lvl5pPr indent="0" lvl="4" rtl="0">
              <a:spcBef>
                <a:spcPts val="0"/>
              </a:spcBef>
              <a:spcAft>
                <a:spcPts val="0"/>
              </a:spcAft>
              <a:buSzPts val="1400"/>
              <a:buNone/>
              <a:defRPr sz="1800"/>
            </a:lvl5pPr>
            <a:lvl6pPr indent="0" lvl="5" rtl="0">
              <a:spcBef>
                <a:spcPts val="0"/>
              </a:spcBef>
              <a:spcAft>
                <a:spcPts val="0"/>
              </a:spcAft>
              <a:buSzPts val="1400"/>
              <a:buNone/>
              <a:defRPr sz="1800"/>
            </a:lvl6pPr>
            <a:lvl7pPr indent="0" lvl="6" rtl="0">
              <a:spcBef>
                <a:spcPts val="0"/>
              </a:spcBef>
              <a:spcAft>
                <a:spcPts val="0"/>
              </a:spcAft>
              <a:buSzPts val="1400"/>
              <a:buNone/>
              <a:defRPr sz="1800"/>
            </a:lvl7pPr>
            <a:lvl8pPr indent="0" lvl="7" rtl="0">
              <a:spcBef>
                <a:spcPts val="0"/>
              </a:spcBef>
              <a:spcAft>
                <a:spcPts val="0"/>
              </a:spcAft>
              <a:buSzPts val="1400"/>
              <a:buNone/>
              <a:defRPr sz="1800"/>
            </a:lvl8pPr>
            <a:lvl9pPr indent="0" lvl="8" rtl="0">
              <a:spcBef>
                <a:spcPts val="0"/>
              </a:spcBef>
              <a:spcAft>
                <a:spcPts val="0"/>
              </a:spcAft>
              <a:buSzPts val="1400"/>
              <a:buNone/>
              <a:defRPr sz="1800"/>
            </a:lvl9pPr>
          </a:lstStyle>
          <a:p/>
        </p:txBody>
      </p:sp>
      <p:sp>
        <p:nvSpPr>
          <p:cNvPr id="8" name="Google Shape;8;p2"/>
          <p:cNvSpPr txBox="1"/>
          <p:nvPr>
            <p:ph idx="1" type="body"/>
          </p:nvPr>
        </p:nvSpPr>
        <p:spPr>
          <a:xfrm>
            <a:off x="348343" y="2133600"/>
            <a:ext cx="6792600"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9" name="Google Shape;9;p2"/>
          <p:cNvSpPr txBox="1"/>
          <p:nvPr>
            <p:ph idx="2" type="body"/>
          </p:nvPr>
        </p:nvSpPr>
        <p:spPr>
          <a:xfrm>
            <a:off x="348343" y="2819400"/>
            <a:ext cx="6792600" cy="43434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228600" lvl="2" marL="13716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0" name="Google Shape;10;p2"/>
          <p:cNvSpPr txBox="1"/>
          <p:nvPr>
            <p:ph idx="3" type="body"/>
          </p:nvPr>
        </p:nvSpPr>
        <p:spPr>
          <a:xfrm>
            <a:off x="348343" y="7315200"/>
            <a:ext cx="6792600"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1" name="Google Shape;11;p2"/>
          <p:cNvSpPr txBox="1"/>
          <p:nvPr>
            <p:ph idx="4" type="body"/>
          </p:nvPr>
        </p:nvSpPr>
        <p:spPr>
          <a:xfrm>
            <a:off x="348343" y="8001000"/>
            <a:ext cx="6792600"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2" name="Google Shape;12;p2"/>
          <p:cNvSpPr txBox="1"/>
          <p:nvPr>
            <p:ph idx="5" type="body"/>
          </p:nvPr>
        </p:nvSpPr>
        <p:spPr>
          <a:xfrm>
            <a:off x="348343" y="11811000"/>
            <a:ext cx="6792600"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3" name="Google Shape;13;p2"/>
          <p:cNvSpPr txBox="1"/>
          <p:nvPr>
            <p:ph idx="6" type="body"/>
          </p:nvPr>
        </p:nvSpPr>
        <p:spPr>
          <a:xfrm>
            <a:off x="348343" y="12496800"/>
            <a:ext cx="6792600" cy="36576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4" name="Google Shape;14;p2"/>
          <p:cNvSpPr txBox="1"/>
          <p:nvPr>
            <p:ph idx="7" type="body"/>
          </p:nvPr>
        </p:nvSpPr>
        <p:spPr>
          <a:xfrm>
            <a:off x="7576458" y="2133600"/>
            <a:ext cx="6792600"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5" name="Google Shape;15;p2"/>
          <p:cNvSpPr txBox="1"/>
          <p:nvPr>
            <p:ph idx="8" type="body"/>
          </p:nvPr>
        </p:nvSpPr>
        <p:spPr>
          <a:xfrm>
            <a:off x="14804572" y="12496800"/>
            <a:ext cx="6792600" cy="3657600"/>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6" name="Google Shape;16;p2"/>
          <p:cNvSpPr txBox="1"/>
          <p:nvPr>
            <p:ph idx="9" type="body"/>
          </p:nvPr>
        </p:nvSpPr>
        <p:spPr>
          <a:xfrm>
            <a:off x="14804572" y="2133600"/>
            <a:ext cx="6792600"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7" name="Google Shape;17;p2"/>
          <p:cNvSpPr txBox="1"/>
          <p:nvPr>
            <p:ph idx="13" type="body"/>
          </p:nvPr>
        </p:nvSpPr>
        <p:spPr>
          <a:xfrm>
            <a:off x="14804572" y="2819400"/>
            <a:ext cx="6792600" cy="8839200"/>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1pPr>
            <a:lvl2pPr indent="-317500" lvl="1" marL="9144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8" name="Google Shape;18;p2"/>
          <p:cNvSpPr txBox="1"/>
          <p:nvPr>
            <p:ph idx="14" type="body"/>
          </p:nvPr>
        </p:nvSpPr>
        <p:spPr>
          <a:xfrm>
            <a:off x="14804572" y="11811000"/>
            <a:ext cx="6792600" cy="533400"/>
          </a:xfrm>
          <a:prstGeom prst="rect">
            <a:avLst/>
          </a:prstGeom>
          <a:solidFill>
            <a:srgbClr val="C4172F"/>
          </a:solidFill>
          <a:ln cap="flat" cmpd="sng" w="9525">
            <a:solidFill>
              <a:srgbClr val="C4172F"/>
            </a:solidFill>
            <a:prstDash val="solid"/>
            <a:round/>
            <a:headEnd len="sm" w="sm" type="none"/>
            <a:tailEnd len="sm" w="sm" type="none"/>
          </a:ln>
        </p:spPr>
        <p:txBody>
          <a:bodyPr anchorCtr="0" anchor="t" bIns="91425" lIns="91425" spcFirstLastPara="1" rIns="91425" wrap="square" tIns="91425">
            <a:noAutofit/>
          </a:bodyPr>
          <a:lstStyle>
            <a:lvl1pPr indent="-228600" lvl="0" marL="457200" marR="0" rtl="0" algn="l">
              <a:spcBef>
                <a:spcPts val="420"/>
              </a:spcBef>
              <a:spcAft>
                <a:spcPts val="0"/>
              </a:spcAft>
              <a:buClr>
                <a:schemeClr val="lt1"/>
              </a:buClr>
              <a:buSzPts val="1400"/>
              <a:buFont typeface="Arial"/>
              <a:buNone/>
              <a:defRPr b="1" i="0" sz="2100" u="none" cap="none" strike="noStrike">
                <a:solidFill>
                  <a:schemeClr val="lt1"/>
                </a:solidFill>
                <a:latin typeface="Arial"/>
                <a:ea typeface="Arial"/>
                <a:cs typeface="Arial"/>
                <a:sym typeface="Arial"/>
              </a:defRPr>
            </a:lvl1pPr>
            <a:lvl2pPr indent="-565150" lvl="1" marL="91440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514350" lvl="2" marL="1371600"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76250" lvl="3" marL="1828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76250" lvl="4" marL="22860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19" name="Google Shape;19;p2"/>
          <p:cNvSpPr txBox="1"/>
          <p:nvPr>
            <p:ph idx="15" type="body"/>
          </p:nvPr>
        </p:nvSpPr>
        <p:spPr>
          <a:xfrm>
            <a:off x="7576458" y="2819400"/>
            <a:ext cx="6792600" cy="133350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228600" lvl="1" marL="91440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2pPr>
            <a:lvl3pPr indent="-317500" lvl="2" marL="13716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3pPr>
            <a:lvl4pPr indent="-317500" lvl="3" marL="18288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4pPr>
            <a:lvl5pPr indent="-317500" lvl="4" marL="2286000" marR="0" rtl="0" algn="l">
              <a:spcBef>
                <a:spcPts val="280"/>
              </a:spcBef>
              <a:spcAft>
                <a:spcPts val="0"/>
              </a:spcAft>
              <a:buClr>
                <a:schemeClr val="dk1"/>
              </a:buClr>
              <a:buSzPts val="1400"/>
              <a:buFont typeface="Arial"/>
              <a:buChar char="»"/>
              <a:defRPr b="0" i="0" sz="1400" u="none" cap="none" strike="noStrike">
                <a:solidFill>
                  <a:schemeClr val="dk1"/>
                </a:solidFill>
                <a:latin typeface="Times New Roman"/>
                <a:ea typeface="Times New Roman"/>
                <a:cs typeface="Times New Roman"/>
                <a:sym typeface="Times New Roman"/>
              </a:defRPr>
            </a:lvl5pPr>
            <a:lvl6pPr indent="-476250" lvl="5" marL="27432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76250" lvl="6" marL="32004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76250" lvl="7" marL="36576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76250" lvl="8" marL="4114800"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0" name="Google Shape;20;p2"/>
          <p:cNvSpPr/>
          <p:nvPr>
            <p:ph idx="16" type="pic"/>
          </p:nvPr>
        </p:nvSpPr>
        <p:spPr>
          <a:xfrm>
            <a:off x="609602" y="457200"/>
            <a:ext cx="1567500" cy="1371600"/>
          </a:xfrm>
          <a:prstGeom prst="rect">
            <a:avLst/>
          </a:prstGeom>
          <a:solidFill>
            <a:schemeClr val="lt1"/>
          </a:solidFill>
          <a:ln>
            <a:noFill/>
          </a:ln>
        </p:spPr>
        <p:txBody>
          <a:bodyPr anchorCtr="0" anchor="t" bIns="91425" lIns="91425" spcFirstLastPara="1" rIns="91425" wrap="square" tIns="91425">
            <a:noAutofit/>
          </a:bodyPr>
          <a:lstStyle>
            <a:lvl1pPr indent="0" lvl="0" marL="0" marR="0" rtl="0" algn="l">
              <a:spcBef>
                <a:spcPts val="200"/>
              </a:spcBef>
              <a:spcAft>
                <a:spcPts val="0"/>
              </a:spcAft>
              <a:buClr>
                <a:schemeClr val="dk1"/>
              </a:buClr>
              <a:buSzPts val="1400"/>
              <a:buFont typeface="Arial"/>
              <a:buNone/>
              <a:defRPr b="0" i="0" sz="10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4"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5"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7"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1" name="Google Shape;21;p2"/>
          <p:cNvSpPr/>
          <p:nvPr>
            <p:ph idx="17" type="pic"/>
          </p:nvPr>
        </p:nvSpPr>
        <p:spPr>
          <a:xfrm>
            <a:off x="19855545" y="457200"/>
            <a:ext cx="1567500" cy="1371600"/>
          </a:xfrm>
          <a:prstGeom prst="rect">
            <a:avLst/>
          </a:prstGeom>
          <a:solidFill>
            <a:schemeClr val="lt1"/>
          </a:solidFill>
          <a:ln>
            <a:noFill/>
          </a:ln>
        </p:spPr>
        <p:txBody>
          <a:bodyPr anchorCtr="0" anchor="t" bIns="91425" lIns="91425" spcFirstLastPara="1" rIns="91425" wrap="square" tIns="91425">
            <a:noAutofit/>
          </a:bodyPr>
          <a:lstStyle>
            <a:lvl1pPr indent="0" lvl="0" marL="0" marR="0" rtl="0" algn="l">
              <a:spcBef>
                <a:spcPts val="200"/>
              </a:spcBef>
              <a:spcAft>
                <a:spcPts val="0"/>
              </a:spcAft>
              <a:buClr>
                <a:schemeClr val="dk1"/>
              </a:buClr>
              <a:buSzPts val="1400"/>
              <a:buFont typeface="Arial"/>
              <a:buNone/>
              <a:defRPr b="0" i="0" sz="10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4"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5"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7"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2" name="Google Shape;22;p2"/>
          <p:cNvSpPr/>
          <p:nvPr>
            <p:ph idx="18" type="chart"/>
          </p:nvPr>
        </p:nvSpPr>
        <p:spPr>
          <a:xfrm>
            <a:off x="8098974" y="8077200"/>
            <a:ext cx="5747700" cy="3352800"/>
          </a:xfrm>
          <a:prstGeom prst="rect">
            <a:avLst/>
          </a:prstGeom>
          <a:noFill/>
          <a:ln>
            <a:noFill/>
          </a:ln>
        </p:spPr>
        <p:txBody>
          <a:bodyPr anchorCtr="0" anchor="t" bIns="91425" lIns="91425" spcFirstLastPara="1" rIns="91425" wrap="square" tIns="91425">
            <a:noAutofit/>
          </a:bodyPr>
          <a:lstStyle>
            <a:lvl1pPr indent="0" lvl="0" marL="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4"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5"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7"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sp>
        <p:nvSpPr>
          <p:cNvPr id="23" name="Google Shape;23;p2"/>
          <p:cNvSpPr/>
          <p:nvPr>
            <p:ph idx="19" type="chart"/>
          </p:nvPr>
        </p:nvSpPr>
        <p:spPr>
          <a:xfrm>
            <a:off x="8098974" y="12268200"/>
            <a:ext cx="5747700" cy="3352800"/>
          </a:xfrm>
          <a:prstGeom prst="rect">
            <a:avLst/>
          </a:prstGeom>
          <a:noFill/>
          <a:ln>
            <a:noFill/>
          </a:ln>
        </p:spPr>
        <p:txBody>
          <a:bodyPr anchorCtr="0" anchor="t" bIns="91425" lIns="91425" spcFirstLastPara="1" rIns="91425" wrap="square" tIns="91425">
            <a:noAutofit/>
          </a:bodyPr>
          <a:lstStyle>
            <a:lvl1pPr indent="0" lvl="0" marL="0" marR="0" rtl="0" algn="l">
              <a:spcBef>
                <a:spcPts val="280"/>
              </a:spcBef>
              <a:spcAft>
                <a:spcPts val="0"/>
              </a:spcAft>
              <a:buClr>
                <a:schemeClr val="dk1"/>
              </a:buClr>
              <a:buSzPts val="1400"/>
              <a:buFont typeface="Arial"/>
              <a:buNone/>
              <a:defRPr b="0" i="0" sz="1400" u="none" cap="none" strike="noStrike">
                <a:solidFill>
                  <a:schemeClr val="dk1"/>
                </a:solidFill>
                <a:latin typeface="Times New Roman"/>
                <a:ea typeface="Times New Roman"/>
                <a:cs typeface="Times New Roman"/>
                <a:sym typeface="Times New Roman"/>
              </a:defRPr>
            </a:lvl1pPr>
            <a:lvl2pPr indent="-555470" lvl="1" marL="1419070" marR="0" rtl="0" algn="l">
              <a:spcBef>
                <a:spcPts val="1060"/>
              </a:spcBef>
              <a:spcAft>
                <a:spcPts val="0"/>
              </a:spcAft>
              <a:buClr>
                <a:schemeClr val="dk1"/>
              </a:buClr>
              <a:buSzPts val="5300"/>
              <a:buFont typeface="Arial"/>
              <a:buChar char="–"/>
              <a:defRPr b="0" i="0" sz="5300" u="none" cap="none" strike="noStrike">
                <a:solidFill>
                  <a:schemeClr val="dk1"/>
                </a:solidFill>
                <a:latin typeface="Times New Roman"/>
                <a:ea typeface="Times New Roman"/>
                <a:cs typeface="Times New Roman"/>
                <a:sym typeface="Times New Roman"/>
              </a:defRPr>
            </a:lvl2pPr>
            <a:lvl3pPr indent="-443284" lvl="2" marL="2183184" marR="0" rtl="0" algn="l">
              <a:spcBef>
                <a:spcPts val="900"/>
              </a:spcBef>
              <a:spcAft>
                <a:spcPts val="0"/>
              </a:spcAft>
              <a:buClr>
                <a:schemeClr val="dk1"/>
              </a:buClr>
              <a:buSzPts val="4500"/>
              <a:buFont typeface="Arial"/>
              <a:buChar char="•"/>
              <a:defRPr b="0" i="0" sz="4500" u="none" cap="none" strike="noStrike">
                <a:solidFill>
                  <a:schemeClr val="dk1"/>
                </a:solidFill>
                <a:latin typeface="Times New Roman"/>
                <a:ea typeface="Times New Roman"/>
                <a:cs typeface="Times New Roman"/>
                <a:sym typeface="Times New Roman"/>
              </a:defRPr>
            </a:lvl3pPr>
            <a:lvl4pPr indent="-440258" lvl="3" marL="3056458"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4pPr>
            <a:lvl5pPr indent="-437231" lvl="4" marL="3929731"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5pPr>
            <a:lvl6pPr indent="-446905" lvl="5" marL="4803005"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6pPr>
            <a:lvl7pPr indent="-443877" lvl="6" marL="5676277"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7pPr>
            <a:lvl8pPr indent="-440852" lvl="7" marL="6549553"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8pPr>
            <a:lvl9pPr indent="-437826" lvl="8" marL="7422826" marR="0" rtl="0" algn="l">
              <a:spcBef>
                <a:spcPts val="780"/>
              </a:spcBef>
              <a:spcAft>
                <a:spcPts val="0"/>
              </a:spcAft>
              <a:buClr>
                <a:schemeClr val="dk1"/>
              </a:buClr>
              <a:buSzPts val="3900"/>
              <a:buFont typeface="Arial"/>
              <a:buChar char="•"/>
              <a:defRPr b="0" i="0" sz="3900" u="none" cap="none" strike="noStrike">
                <a:solidFill>
                  <a:schemeClr val="dk1"/>
                </a:solidFill>
                <a:latin typeface="Times New Roman"/>
                <a:ea typeface="Times New Roman"/>
                <a:cs typeface="Times New Roman"/>
                <a:sym typeface="Times New Roman"/>
              </a:defRPr>
            </a:lvl9pPr>
          </a:lstStyle>
          <a:p/>
        </p:txBody>
      </p:sp>
      <p:pic>
        <p:nvPicPr>
          <p:cNvPr descr="Logo.jpg" id="24" name="Google Shape;24;p2"/>
          <p:cNvPicPr preferRelativeResize="0"/>
          <p:nvPr/>
        </p:nvPicPr>
        <p:blipFill rotWithShape="1">
          <a:blip r:embed="rId2">
            <a:alphaModFix/>
          </a:blip>
          <a:srcRect b="0" l="0" r="0" t="0"/>
          <a:stretch/>
        </p:blipFill>
        <p:spPr>
          <a:xfrm>
            <a:off x="20269200" y="16208386"/>
            <a:ext cx="1371600" cy="219600"/>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comments" Target="../comments/comment1.xml"/><Relationship Id="rId4" Type="http://schemas.openxmlformats.org/officeDocument/2006/relationships/image" Target="../media/image1.png"/><Relationship Id="rId5"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8" name="Shape 28"/>
        <p:cNvGrpSpPr/>
        <p:nvPr/>
      </p:nvGrpSpPr>
      <p:grpSpPr>
        <a:xfrm>
          <a:off x="0" y="0"/>
          <a:ext cx="0" cy="0"/>
          <a:chOff x="0" y="0"/>
          <a:chExt cx="0" cy="0"/>
        </a:xfrm>
      </p:grpSpPr>
      <p:sp>
        <p:nvSpPr>
          <p:cNvPr id="29" name="Google Shape;29;p3"/>
          <p:cNvSpPr txBox="1"/>
          <p:nvPr>
            <p:ph type="title"/>
          </p:nvPr>
        </p:nvSpPr>
        <p:spPr>
          <a:xfrm>
            <a:off x="348350" y="0"/>
            <a:ext cx="21249000" cy="2133600"/>
          </a:xfrm>
          <a:prstGeom prst="rect">
            <a:avLst/>
          </a:prstGeom>
          <a:solidFill>
            <a:srgbClr val="8E7CC3"/>
          </a:solidFill>
          <a:ln cap="flat" cmpd="sng" w="9525">
            <a:solidFill>
              <a:srgbClr val="09306B"/>
            </a:solidFill>
            <a:prstDash val="solid"/>
            <a:round/>
            <a:headEnd len="sm" w="sm" type="none"/>
            <a:tailEnd len="sm" w="sm" type="none"/>
          </a:ln>
        </p:spPr>
        <p:txBody>
          <a:bodyPr anchorCtr="1" anchor="ctr" bIns="39175" lIns="78350" spcFirstLastPara="1" rIns="78350" wrap="square" tIns="39175">
            <a:noAutofit/>
          </a:bodyPr>
          <a:lstStyle/>
          <a:p>
            <a:pPr indent="0" lvl="0" marL="0" rtl="0" algn="ctr">
              <a:spcBef>
                <a:spcPts val="0"/>
              </a:spcBef>
              <a:spcAft>
                <a:spcPts val="0"/>
              </a:spcAft>
              <a:buClr>
                <a:schemeClr val="lt1"/>
              </a:buClr>
              <a:buFont typeface="Arial"/>
              <a:buNone/>
            </a:pPr>
            <a:r>
              <a:rPr lang="en-US" sz="4800"/>
              <a:t>Stereotypes of Black Men in the Media</a:t>
            </a:r>
            <a:endParaRPr sz="4800"/>
          </a:p>
          <a:p>
            <a:pPr indent="0" lvl="0" marL="0" rtl="0" algn="ctr">
              <a:spcBef>
                <a:spcPts val="0"/>
              </a:spcBef>
              <a:spcAft>
                <a:spcPts val="0"/>
              </a:spcAft>
              <a:buClr>
                <a:schemeClr val="lt1"/>
              </a:buClr>
              <a:buFont typeface="Arial"/>
              <a:buNone/>
            </a:pPr>
            <a:r>
              <a:rPr lang="en-US" sz="3000"/>
              <a:t>Maren Henry || JD Clement Early College High School</a:t>
            </a:r>
            <a:endParaRPr sz="3000"/>
          </a:p>
          <a:p>
            <a:pPr indent="0" lvl="0" marL="0" rtl="0" algn="ctr">
              <a:spcBef>
                <a:spcPts val="0"/>
              </a:spcBef>
              <a:spcAft>
                <a:spcPts val="0"/>
              </a:spcAft>
              <a:buClr>
                <a:schemeClr val="lt1"/>
              </a:buClr>
              <a:buFont typeface="Arial"/>
              <a:buNone/>
            </a:pPr>
            <a:r>
              <a:t/>
            </a:r>
            <a:endParaRPr/>
          </a:p>
        </p:txBody>
      </p:sp>
      <p:sp>
        <p:nvSpPr>
          <p:cNvPr id="30" name="Google Shape;30;p3"/>
          <p:cNvSpPr txBox="1"/>
          <p:nvPr>
            <p:ph idx="1" type="body"/>
          </p:nvPr>
        </p:nvSpPr>
        <p:spPr>
          <a:xfrm>
            <a:off x="348343" y="2342263"/>
            <a:ext cx="6792600" cy="533400"/>
          </a:xfrm>
          <a:prstGeom prst="rect">
            <a:avLst/>
          </a:prstGeom>
          <a:solidFill>
            <a:srgbClr val="073763"/>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sz="3600"/>
              <a:t>Introduction</a:t>
            </a:r>
            <a:endParaRPr b="1" i="0" sz="3600" u="none" cap="none" strike="noStrike">
              <a:solidFill>
                <a:schemeClr val="lt1"/>
              </a:solidFill>
              <a:latin typeface="Arial"/>
              <a:ea typeface="Arial"/>
              <a:cs typeface="Arial"/>
              <a:sym typeface="Arial"/>
            </a:endParaRPr>
          </a:p>
        </p:txBody>
      </p:sp>
      <p:sp>
        <p:nvSpPr>
          <p:cNvPr id="31" name="Google Shape;31;p3"/>
          <p:cNvSpPr txBox="1"/>
          <p:nvPr>
            <p:ph idx="2" type="body"/>
          </p:nvPr>
        </p:nvSpPr>
        <p:spPr>
          <a:xfrm>
            <a:off x="348425" y="3084325"/>
            <a:ext cx="6792600" cy="2590800"/>
          </a:xfrm>
          <a:prstGeom prst="rect">
            <a:avLst/>
          </a:prstGeom>
          <a:noFill/>
          <a:ln>
            <a:noFill/>
          </a:ln>
        </p:spPr>
        <p:txBody>
          <a:bodyPr anchorCtr="0" anchor="t" bIns="39175" lIns="78350" spcFirstLastPara="1" rIns="78350" wrap="square" tIns="39175">
            <a:noAutofit/>
          </a:bodyPr>
          <a:lstStyle/>
          <a:p>
            <a:pPr indent="0" lvl="0" marL="0" rtl="0" algn="l">
              <a:spcBef>
                <a:spcPts val="0"/>
              </a:spcBef>
              <a:spcAft>
                <a:spcPts val="0"/>
              </a:spcAft>
              <a:buNone/>
            </a:pPr>
            <a:r>
              <a:rPr b="1" lang="en-US" sz="2400">
                <a:solidFill>
                  <a:srgbClr val="000000"/>
                </a:solidFill>
                <a:latin typeface="Arial"/>
                <a:ea typeface="Arial"/>
                <a:cs typeface="Arial"/>
                <a:sym typeface="Arial"/>
              </a:rPr>
              <a:t>Do the stereotypes of black men and the criminal roles they play in the media affect their criminality?</a:t>
            </a:r>
            <a:endParaRPr b="1" sz="2400">
              <a:solidFill>
                <a:srgbClr val="000000"/>
              </a:solidFill>
              <a:latin typeface="Arial"/>
              <a:ea typeface="Arial"/>
              <a:cs typeface="Arial"/>
              <a:sym typeface="Arial"/>
            </a:endParaRPr>
          </a:p>
          <a:p>
            <a:pPr indent="0" lvl="0" marL="0" rtl="0" algn="l">
              <a:spcBef>
                <a:spcPts val="0"/>
              </a:spcBef>
              <a:spcAft>
                <a:spcPts val="0"/>
              </a:spcAft>
              <a:buNone/>
            </a:pPr>
            <a:r>
              <a:t/>
            </a:r>
            <a:endParaRPr sz="2400">
              <a:solidFill>
                <a:srgbClr val="000000"/>
              </a:solidFill>
              <a:latin typeface="Arial"/>
              <a:ea typeface="Arial"/>
              <a:cs typeface="Arial"/>
              <a:sym typeface="Arial"/>
            </a:endParaRPr>
          </a:p>
          <a:p>
            <a:pPr indent="0" lvl="0" marL="0" rtl="0" algn="l">
              <a:spcBef>
                <a:spcPts val="0"/>
              </a:spcBef>
              <a:spcAft>
                <a:spcPts val="0"/>
              </a:spcAft>
              <a:buNone/>
            </a:pPr>
            <a:r>
              <a:rPr lang="en-US" sz="2400">
                <a:solidFill>
                  <a:srgbClr val="000000"/>
                </a:solidFill>
                <a:latin typeface="Arial"/>
                <a:ea typeface="Arial"/>
                <a:cs typeface="Arial"/>
                <a:sym typeface="Arial"/>
              </a:rPr>
              <a:t>Media stereotypes </a:t>
            </a:r>
            <a:r>
              <a:rPr lang="en-US" sz="2400">
                <a:solidFill>
                  <a:srgbClr val="000000"/>
                </a:solidFill>
                <a:latin typeface="Arial"/>
                <a:ea typeface="Arial"/>
                <a:cs typeface="Arial"/>
                <a:sym typeface="Arial"/>
              </a:rPr>
              <a:t>of black men influence their mental health, and the way they </a:t>
            </a:r>
            <a:r>
              <a:rPr lang="en-US" sz="2400">
                <a:solidFill>
                  <a:srgbClr val="000000"/>
                </a:solidFill>
                <a:latin typeface="Arial"/>
                <a:ea typeface="Arial"/>
                <a:cs typeface="Arial"/>
                <a:sym typeface="Arial"/>
              </a:rPr>
              <a:t>perceive</a:t>
            </a:r>
            <a:r>
              <a:rPr lang="en-US" sz="2400">
                <a:solidFill>
                  <a:srgbClr val="000000"/>
                </a:solidFill>
                <a:latin typeface="Arial"/>
                <a:ea typeface="Arial"/>
                <a:cs typeface="Arial"/>
                <a:sym typeface="Arial"/>
              </a:rPr>
              <a:t> themselves. This results in major issues which are caused by how the media discriminates black men, and exploited instances of black mens criminality and their lives in a negative connotation. </a:t>
            </a:r>
            <a:r>
              <a:rPr lang="en-US" sz="2400">
                <a:latin typeface="Arial"/>
                <a:ea typeface="Arial"/>
                <a:cs typeface="Arial"/>
                <a:sym typeface="Arial"/>
              </a:rPr>
              <a:t>The media targets black men on news sites portraying them as a threat to American society. As the media continues to abuse their right, they alter black men's mental state, and everyday life. Misinterpreting black men is a negative way for people who differ from black men to invoke prejudice. </a:t>
            </a:r>
            <a:endParaRPr sz="2400">
              <a:solidFill>
                <a:srgbClr val="000000"/>
              </a:solidFill>
              <a:latin typeface="Arial"/>
              <a:ea typeface="Arial"/>
              <a:cs typeface="Arial"/>
              <a:sym typeface="Arial"/>
            </a:endParaRPr>
          </a:p>
          <a:p>
            <a:pPr indent="0" lvl="0" marL="0" rtl="0" algn="l">
              <a:spcBef>
                <a:spcPts val="0"/>
              </a:spcBef>
              <a:spcAft>
                <a:spcPts val="0"/>
              </a:spcAft>
              <a:buNone/>
            </a:pPr>
            <a:r>
              <a:t/>
            </a:r>
            <a:endParaRPr sz="1050">
              <a:latin typeface="Arial"/>
              <a:ea typeface="Arial"/>
              <a:cs typeface="Arial"/>
              <a:sym typeface="Arial"/>
            </a:endParaRPr>
          </a:p>
          <a:p>
            <a:pPr indent="0" lvl="0" marL="0" marR="0" rtl="0" algn="l">
              <a:spcBef>
                <a:spcPts val="0"/>
              </a:spcBef>
              <a:spcAft>
                <a:spcPts val="0"/>
              </a:spcAft>
              <a:buNone/>
            </a:pPr>
            <a:r>
              <a:t/>
            </a:r>
            <a:endParaRPr sz="3000"/>
          </a:p>
        </p:txBody>
      </p:sp>
      <p:sp>
        <p:nvSpPr>
          <p:cNvPr id="32" name="Google Shape;32;p3"/>
          <p:cNvSpPr txBox="1"/>
          <p:nvPr>
            <p:ph idx="5" type="body"/>
          </p:nvPr>
        </p:nvSpPr>
        <p:spPr>
          <a:xfrm>
            <a:off x="14804493" y="2342275"/>
            <a:ext cx="6792600" cy="533400"/>
          </a:xfrm>
          <a:prstGeom prst="rect">
            <a:avLst/>
          </a:prstGeom>
          <a:solidFill>
            <a:srgbClr val="073763"/>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sz="3600"/>
              <a:t>Methodology</a:t>
            </a:r>
            <a:endParaRPr b="1" i="0" sz="3600" u="none" cap="none" strike="noStrike">
              <a:solidFill>
                <a:schemeClr val="lt1"/>
              </a:solidFill>
              <a:latin typeface="Arial"/>
              <a:ea typeface="Arial"/>
              <a:cs typeface="Arial"/>
              <a:sym typeface="Arial"/>
            </a:endParaRPr>
          </a:p>
        </p:txBody>
      </p:sp>
      <p:sp>
        <p:nvSpPr>
          <p:cNvPr id="33" name="Google Shape;33;p3"/>
          <p:cNvSpPr txBox="1"/>
          <p:nvPr>
            <p:ph idx="7" type="body"/>
          </p:nvPr>
        </p:nvSpPr>
        <p:spPr>
          <a:xfrm>
            <a:off x="348350" y="9753050"/>
            <a:ext cx="6792600" cy="533400"/>
          </a:xfrm>
          <a:prstGeom prst="rect">
            <a:avLst/>
          </a:prstGeom>
          <a:solidFill>
            <a:srgbClr val="073763"/>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sz="3600"/>
              <a:t>Background Information</a:t>
            </a:r>
            <a:endParaRPr b="1" i="0" sz="3600" u="none" cap="none" strike="noStrike">
              <a:solidFill>
                <a:schemeClr val="lt1"/>
              </a:solidFill>
              <a:latin typeface="Arial"/>
              <a:ea typeface="Arial"/>
              <a:cs typeface="Arial"/>
              <a:sym typeface="Arial"/>
            </a:endParaRPr>
          </a:p>
        </p:txBody>
      </p:sp>
      <p:sp>
        <p:nvSpPr>
          <p:cNvPr id="34" name="Google Shape;34;p3"/>
          <p:cNvSpPr txBox="1"/>
          <p:nvPr>
            <p:ph idx="8" type="body"/>
          </p:nvPr>
        </p:nvSpPr>
        <p:spPr>
          <a:xfrm>
            <a:off x="14804597" y="8696150"/>
            <a:ext cx="6792600" cy="3657600"/>
          </a:xfrm>
          <a:prstGeom prst="rect">
            <a:avLst/>
          </a:prstGeom>
          <a:noFill/>
          <a:ln>
            <a:noFill/>
          </a:ln>
        </p:spPr>
        <p:txBody>
          <a:bodyPr anchorCtr="0" anchor="t" bIns="39175" lIns="78350" spcFirstLastPara="1" rIns="78350" wrap="square" tIns="39175">
            <a:noAutofit/>
          </a:bodyPr>
          <a:lstStyle/>
          <a:p>
            <a:pPr indent="0" lvl="0" marL="88900" marR="0" rtl="0" algn="l">
              <a:spcBef>
                <a:spcPts val="0"/>
              </a:spcBef>
              <a:spcAft>
                <a:spcPts val="0"/>
              </a:spcAft>
              <a:buClr>
                <a:schemeClr val="dk1"/>
              </a:buClr>
              <a:buSzPts val="1400"/>
              <a:buFont typeface="Arial"/>
              <a:buNone/>
            </a:pPr>
            <a:r>
              <a:rPr lang="en-US" sz="2400">
                <a:latin typeface="Arial"/>
                <a:ea typeface="Arial"/>
                <a:cs typeface="Arial"/>
                <a:sym typeface="Arial"/>
              </a:rPr>
              <a:t>Overall</a:t>
            </a:r>
            <a:r>
              <a:rPr lang="en-US" sz="2400">
                <a:latin typeface="Arial"/>
                <a:ea typeface="Arial"/>
                <a:cs typeface="Arial"/>
                <a:sym typeface="Arial"/>
              </a:rPr>
              <a:t>, f</a:t>
            </a:r>
            <a:r>
              <a:rPr lang="en-US" sz="2400">
                <a:latin typeface="Arial"/>
                <a:ea typeface="Arial"/>
                <a:cs typeface="Arial"/>
                <a:sym typeface="Arial"/>
              </a:rPr>
              <a:t>rom the data we have produced, shows t</a:t>
            </a:r>
            <a:r>
              <a:rPr lang="en-US" sz="2400">
                <a:latin typeface="Arial"/>
                <a:ea typeface="Arial"/>
                <a:cs typeface="Arial"/>
                <a:sym typeface="Arial"/>
              </a:rPr>
              <a:t>hat when black men are targeted and falsely shown in the media and wrongly judged being a threat or a criminal can cause them to create mental damage by media and cause diagnosable mental illnesses </a:t>
            </a:r>
            <a:endParaRPr i="0" sz="2400" u="none" cap="none" strike="noStrike">
              <a:solidFill>
                <a:schemeClr val="dk1"/>
              </a:solidFill>
              <a:latin typeface="Arial"/>
              <a:ea typeface="Arial"/>
              <a:cs typeface="Arial"/>
              <a:sym typeface="Arial"/>
            </a:endParaRPr>
          </a:p>
        </p:txBody>
      </p:sp>
      <p:sp>
        <p:nvSpPr>
          <p:cNvPr id="35" name="Google Shape;35;p3"/>
          <p:cNvSpPr txBox="1"/>
          <p:nvPr>
            <p:ph idx="9" type="body"/>
          </p:nvPr>
        </p:nvSpPr>
        <p:spPr>
          <a:xfrm>
            <a:off x="7576422" y="2342263"/>
            <a:ext cx="6792600" cy="533400"/>
          </a:xfrm>
          <a:prstGeom prst="rect">
            <a:avLst/>
          </a:prstGeom>
          <a:solidFill>
            <a:srgbClr val="073763"/>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sz="3600"/>
              <a:t>Data &amp; </a:t>
            </a:r>
            <a:r>
              <a:rPr lang="en-US" sz="3600"/>
              <a:t>Results</a:t>
            </a:r>
            <a:endParaRPr b="1" i="0" sz="3600" u="none" cap="none" strike="noStrike">
              <a:solidFill>
                <a:schemeClr val="lt1"/>
              </a:solidFill>
              <a:latin typeface="Arial"/>
              <a:ea typeface="Arial"/>
              <a:cs typeface="Arial"/>
              <a:sym typeface="Arial"/>
            </a:endParaRPr>
          </a:p>
        </p:txBody>
      </p:sp>
      <p:sp>
        <p:nvSpPr>
          <p:cNvPr id="36" name="Google Shape;36;p3"/>
          <p:cNvSpPr txBox="1"/>
          <p:nvPr>
            <p:ph idx="13" type="body"/>
          </p:nvPr>
        </p:nvSpPr>
        <p:spPr>
          <a:xfrm>
            <a:off x="14804450" y="2819400"/>
            <a:ext cx="6792600" cy="4049400"/>
          </a:xfrm>
          <a:prstGeom prst="rect">
            <a:avLst/>
          </a:prstGeom>
          <a:noFill/>
          <a:ln>
            <a:noFill/>
          </a:ln>
        </p:spPr>
        <p:txBody>
          <a:bodyPr anchorCtr="0" anchor="t" bIns="39175" lIns="78350" spcFirstLastPara="1" rIns="78350" wrap="square" tIns="39175">
            <a:noAutofit/>
          </a:bodyPr>
          <a:lstStyle/>
          <a:p>
            <a:pPr indent="0" lvl="0" marL="0" rtl="0" algn="l">
              <a:spcBef>
                <a:spcPts val="280"/>
              </a:spcBef>
              <a:spcAft>
                <a:spcPts val="0"/>
              </a:spcAft>
              <a:buClr>
                <a:schemeClr val="dk1"/>
              </a:buClr>
              <a:buSzPts val="1100"/>
              <a:buFont typeface="Arial"/>
              <a:buNone/>
            </a:pPr>
            <a:r>
              <a:rPr lang="en-US" sz="2400">
                <a:latin typeface="Arial"/>
                <a:ea typeface="Arial"/>
                <a:cs typeface="Arial"/>
                <a:sym typeface="Arial"/>
              </a:rPr>
              <a:t>I found my research by using scholarly sources including, mental health data sites, and scholarly sources such as Duke Library, Proquest and statistic articles of minority mental health of 2014 research on black men’s mental health compared to others  and Mental Health of America articles that related and included information on causes/solutions of mental health and success of black men. Using keywords including mental health, stereotypes of men, criminality in media and more. Regarding how the media falsely represents black men’s masculinity which alters their well being overall</a:t>
            </a:r>
            <a:r>
              <a:rPr lang="en-US" sz="2400"/>
              <a:t> </a:t>
            </a:r>
            <a:r>
              <a:rPr lang="en-US" sz="2400">
                <a:latin typeface="Arial"/>
                <a:ea typeface="Arial"/>
                <a:cs typeface="Arial"/>
                <a:sym typeface="Arial"/>
              </a:rPr>
              <a:t>because of societal views.</a:t>
            </a:r>
            <a:endParaRPr sz="2400">
              <a:latin typeface="Arial"/>
              <a:ea typeface="Arial"/>
              <a:cs typeface="Arial"/>
              <a:sym typeface="Arial"/>
            </a:endParaRPr>
          </a:p>
          <a:p>
            <a:pPr indent="0" lvl="0" marL="0" rtl="0" algn="l">
              <a:lnSpc>
                <a:spcPct val="115000"/>
              </a:lnSpc>
              <a:spcBef>
                <a:spcPts val="0"/>
              </a:spcBef>
              <a:spcAft>
                <a:spcPts val="0"/>
              </a:spcAft>
              <a:buNone/>
            </a:pPr>
            <a:r>
              <a:t/>
            </a:r>
            <a:endParaRPr sz="3000"/>
          </a:p>
        </p:txBody>
      </p:sp>
      <p:sp>
        <p:nvSpPr>
          <p:cNvPr id="37" name="Google Shape;37;p3"/>
          <p:cNvSpPr txBox="1"/>
          <p:nvPr>
            <p:ph idx="14" type="body"/>
          </p:nvPr>
        </p:nvSpPr>
        <p:spPr>
          <a:xfrm>
            <a:off x="14804597" y="8088000"/>
            <a:ext cx="6792600" cy="533400"/>
          </a:xfrm>
          <a:prstGeom prst="rect">
            <a:avLst/>
          </a:prstGeom>
          <a:solidFill>
            <a:srgbClr val="073763"/>
          </a:solidFill>
          <a:ln cap="flat" cmpd="sng" w="9525">
            <a:solidFill>
              <a:srgbClr val="09306B"/>
            </a:solidFill>
            <a:prstDash val="solid"/>
            <a:round/>
            <a:headEnd len="sm" w="sm" type="none"/>
            <a:tailEnd len="sm" w="sm" type="none"/>
          </a:ln>
        </p:spPr>
        <p:txBody>
          <a:bodyPr anchorCtr="0" anchor="t" bIns="39175" lIns="78350" spcFirstLastPara="1" rIns="78350" wrap="square" tIns="39175">
            <a:noAutofit/>
          </a:bodyPr>
          <a:lstStyle/>
          <a:p>
            <a:pPr indent="0" lvl="0" marL="0" marR="0" rtl="0" algn="ctr">
              <a:spcBef>
                <a:spcPts val="0"/>
              </a:spcBef>
              <a:spcAft>
                <a:spcPts val="0"/>
              </a:spcAft>
              <a:buClr>
                <a:schemeClr val="lt1"/>
              </a:buClr>
              <a:buFont typeface="Arial"/>
              <a:buNone/>
            </a:pPr>
            <a:r>
              <a:rPr lang="en-US" sz="3600"/>
              <a:t>Conclusion</a:t>
            </a:r>
            <a:endParaRPr b="1" i="0" sz="3600" u="none" cap="none" strike="noStrike">
              <a:solidFill>
                <a:schemeClr val="lt1"/>
              </a:solidFill>
              <a:latin typeface="Arial"/>
              <a:ea typeface="Arial"/>
              <a:cs typeface="Arial"/>
              <a:sym typeface="Arial"/>
            </a:endParaRPr>
          </a:p>
        </p:txBody>
      </p:sp>
      <p:sp>
        <p:nvSpPr>
          <p:cNvPr id="38" name="Google Shape;38;p3"/>
          <p:cNvSpPr txBox="1"/>
          <p:nvPr>
            <p:ph idx="15" type="body"/>
          </p:nvPr>
        </p:nvSpPr>
        <p:spPr>
          <a:xfrm>
            <a:off x="7576425" y="3058250"/>
            <a:ext cx="6792600" cy="5637900"/>
          </a:xfrm>
          <a:prstGeom prst="rect">
            <a:avLst/>
          </a:prstGeom>
          <a:noFill/>
          <a:ln>
            <a:noFill/>
          </a:ln>
        </p:spPr>
        <p:txBody>
          <a:bodyPr anchorCtr="0" anchor="t" bIns="39175" lIns="78350" spcFirstLastPara="1" rIns="78350" wrap="square" tIns="39175">
            <a:noAutofit/>
          </a:bodyPr>
          <a:lstStyle/>
          <a:p>
            <a:pPr indent="0" lvl="0" marL="0" rtl="0" algn="l">
              <a:lnSpc>
                <a:spcPct val="115000"/>
              </a:lnSpc>
              <a:spcBef>
                <a:spcPts val="0"/>
              </a:spcBef>
              <a:spcAft>
                <a:spcPts val="0"/>
              </a:spcAft>
              <a:buClr>
                <a:schemeClr val="dk1"/>
              </a:buClr>
              <a:buSzPts val="1100"/>
              <a:buFont typeface="Arial"/>
              <a:buNone/>
            </a:pPr>
            <a:r>
              <a:rPr lang="en-US" sz="2400">
                <a:latin typeface="Arial"/>
                <a:ea typeface="Arial"/>
                <a:cs typeface="Arial"/>
                <a:sym typeface="Arial"/>
              </a:rPr>
              <a:t>Negative representation of black men in the media increases mental health issues which can affect their success rate and future opportunities including going to college and finding occupations. Statistics have shown that many mental health issues black men experience have ranked higher than any other race. Many black men experience more feelings of hopelessness and unworthiness,than others</a:t>
            </a:r>
            <a:endParaRPr sz="2400">
              <a:latin typeface="Arial"/>
              <a:ea typeface="Arial"/>
              <a:cs typeface="Arial"/>
              <a:sym typeface="Arial"/>
            </a:endParaRPr>
          </a:p>
          <a:p>
            <a:pPr indent="0" lvl="0" marL="0" rtl="0" algn="l">
              <a:lnSpc>
                <a:spcPct val="115000"/>
              </a:lnSpc>
              <a:spcBef>
                <a:spcPts val="0"/>
              </a:spcBef>
              <a:spcAft>
                <a:spcPts val="0"/>
              </a:spcAft>
              <a:buNone/>
            </a:pPr>
            <a:r>
              <a:rPr lang="en-US" sz="2400">
                <a:latin typeface="Arial"/>
                <a:ea typeface="Arial"/>
                <a:cs typeface="Arial"/>
                <a:sym typeface="Arial"/>
              </a:rPr>
              <a:t>Inaccurate depictions can also affect black males self perceptions and lead to diminished self esteem </a:t>
            </a:r>
            <a:endParaRPr sz="2400">
              <a:latin typeface="Arial"/>
              <a:ea typeface="Arial"/>
              <a:cs typeface="Arial"/>
              <a:sym typeface="Arial"/>
            </a:endParaRPr>
          </a:p>
          <a:p>
            <a:pPr indent="0" lvl="0" marL="457200" rtl="0" algn="l">
              <a:lnSpc>
                <a:spcPct val="115000"/>
              </a:lnSpc>
              <a:spcBef>
                <a:spcPts val="0"/>
              </a:spcBef>
              <a:spcAft>
                <a:spcPts val="0"/>
              </a:spcAft>
              <a:buNone/>
            </a:pPr>
            <a:r>
              <a:t/>
            </a:r>
            <a:endParaRPr sz="3000">
              <a:latin typeface="Arial"/>
              <a:ea typeface="Arial"/>
              <a:cs typeface="Arial"/>
              <a:sym typeface="Arial"/>
            </a:endParaRPr>
          </a:p>
          <a:p>
            <a:pPr indent="0" lvl="0" marL="0" marR="0" rtl="0" algn="l">
              <a:spcBef>
                <a:spcPts val="0"/>
              </a:spcBef>
              <a:spcAft>
                <a:spcPts val="0"/>
              </a:spcAft>
              <a:buNone/>
            </a:pPr>
            <a:r>
              <a:t/>
            </a:r>
            <a:endParaRPr sz="3000"/>
          </a:p>
        </p:txBody>
      </p:sp>
      <p:sp>
        <p:nvSpPr>
          <p:cNvPr id="39" name="Google Shape;39;p3"/>
          <p:cNvSpPr txBox="1"/>
          <p:nvPr/>
        </p:nvSpPr>
        <p:spPr>
          <a:xfrm>
            <a:off x="348350" y="10578425"/>
            <a:ext cx="6792600" cy="5048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US" sz="2400">
                <a:solidFill>
                  <a:schemeClr val="dk1"/>
                </a:solidFill>
              </a:rPr>
              <a:t>Stereotypes are perceived opinions about a person or a group of people. Some of these stereotypes may be racist towards specific ethnicities. Criminal roles are represented as having criminal like tendencies and actions which are seemed to be against by criminal law, which can be caused by the roles in the media that black men play. This concept can also be defined by the word, criminality. </a:t>
            </a:r>
            <a:endParaRPr sz="2400">
              <a:solidFill>
                <a:schemeClr val="dk1"/>
              </a:solidFill>
            </a:endParaRPr>
          </a:p>
        </p:txBody>
      </p:sp>
      <p:pic>
        <p:nvPicPr>
          <p:cNvPr id="40" name="Google Shape;40;p3"/>
          <p:cNvPicPr preferRelativeResize="0"/>
          <p:nvPr/>
        </p:nvPicPr>
        <p:blipFill>
          <a:blip r:embed="rId4">
            <a:alphaModFix/>
          </a:blip>
          <a:stretch>
            <a:fillRect/>
          </a:stretch>
        </p:blipFill>
        <p:spPr>
          <a:xfrm>
            <a:off x="15381882" y="10872150"/>
            <a:ext cx="5637743" cy="5255225"/>
          </a:xfrm>
          <a:prstGeom prst="rect">
            <a:avLst/>
          </a:prstGeom>
          <a:noFill/>
          <a:ln>
            <a:noFill/>
          </a:ln>
        </p:spPr>
      </p:pic>
      <p:pic>
        <p:nvPicPr>
          <p:cNvPr id="41" name="Google Shape;41;p3"/>
          <p:cNvPicPr preferRelativeResize="0"/>
          <p:nvPr/>
        </p:nvPicPr>
        <p:blipFill>
          <a:blip r:embed="rId5">
            <a:alphaModFix/>
          </a:blip>
          <a:stretch>
            <a:fillRect/>
          </a:stretch>
        </p:blipFill>
        <p:spPr>
          <a:xfrm>
            <a:off x="7789225" y="8088000"/>
            <a:ext cx="6367108" cy="5637900"/>
          </a:xfrm>
          <a:prstGeom prst="rect">
            <a:avLst/>
          </a:prstGeom>
          <a:noFill/>
          <a:ln>
            <a:noFill/>
          </a:ln>
        </p:spPr>
      </p:pic>
      <p:sp>
        <p:nvSpPr>
          <p:cNvPr id="42" name="Google Shape;42;p3"/>
          <p:cNvSpPr txBox="1"/>
          <p:nvPr/>
        </p:nvSpPr>
        <p:spPr>
          <a:xfrm>
            <a:off x="7358900" y="12991525"/>
            <a:ext cx="7227900" cy="2410200"/>
          </a:xfrm>
          <a:prstGeom prst="rect">
            <a:avLst/>
          </a:prstGeom>
          <a:noFill/>
          <a:ln>
            <a:noFill/>
          </a:ln>
        </p:spPr>
        <p:txBody>
          <a:bodyPr anchorCtr="0" anchor="t" bIns="91425" lIns="91425" spcFirstLastPara="1" rIns="91425" wrap="square" tIns="91425">
            <a:noAutofit/>
          </a:bodyPr>
          <a:lstStyle/>
          <a:p>
            <a:pPr indent="-381000" lvl="0" marL="457200" rtl="0" algn="l">
              <a:spcBef>
                <a:spcPts val="0"/>
              </a:spcBef>
              <a:spcAft>
                <a:spcPts val="0"/>
              </a:spcAft>
              <a:buClr>
                <a:schemeClr val="dk1"/>
              </a:buClr>
              <a:buSzPts val="2400"/>
              <a:buChar char="-"/>
            </a:pPr>
            <a:r>
              <a:rPr lang="en-US" sz="2400">
                <a:solidFill>
                  <a:schemeClr val="dk1"/>
                </a:solidFill>
              </a:rPr>
              <a:t>Adult black men are 20% more likely to report serious psychological distress than white adults</a:t>
            </a:r>
            <a:endParaRPr sz="2400">
              <a:solidFill>
                <a:schemeClr val="dk1"/>
              </a:solidFill>
            </a:endParaRPr>
          </a:p>
          <a:p>
            <a:pPr indent="-381000" lvl="0" marL="457200" rtl="0" algn="l">
              <a:spcBef>
                <a:spcPts val="0"/>
              </a:spcBef>
              <a:spcAft>
                <a:spcPts val="0"/>
              </a:spcAft>
              <a:buClr>
                <a:schemeClr val="dk1"/>
              </a:buClr>
              <a:buSzPts val="2400"/>
              <a:buChar char="-"/>
            </a:pPr>
            <a:r>
              <a:rPr lang="en-US" sz="2400">
                <a:solidFill>
                  <a:schemeClr val="dk1"/>
                </a:solidFill>
              </a:rPr>
              <a:t>7.2% of black men students have attempted suicide, higher than the white percentage </a:t>
            </a:r>
            <a:endParaRPr sz="2400">
              <a:solidFill>
                <a:schemeClr val="dk1"/>
              </a:solidFill>
            </a:endParaRPr>
          </a:p>
          <a:p>
            <a:pPr indent="0" lvl="0" marL="457200" rtl="0" algn="l">
              <a:spcBef>
                <a:spcPts val="0"/>
              </a:spcBef>
              <a:spcAft>
                <a:spcPts val="0"/>
              </a:spcAft>
              <a:buClr>
                <a:schemeClr val="dk1"/>
              </a:buClr>
              <a:buSzPts val="1100"/>
              <a:buFont typeface="Arial"/>
              <a:buNone/>
            </a:pPr>
            <a:r>
              <a:rPr lang="en-US" sz="2400">
                <a:solidFill>
                  <a:schemeClr val="dk1"/>
                </a:solidFill>
              </a:rPr>
              <a:t>(3.7%)</a:t>
            </a:r>
            <a:endParaRPr sz="2400">
              <a:solidFill>
                <a:schemeClr val="dk1"/>
              </a:solidFill>
            </a:endParaRPr>
          </a:p>
          <a:p>
            <a:pPr indent="-381000" lvl="0" marL="457200" rtl="0" algn="l">
              <a:spcBef>
                <a:spcPts val="0"/>
              </a:spcBef>
              <a:spcAft>
                <a:spcPts val="0"/>
              </a:spcAft>
              <a:buClr>
                <a:schemeClr val="dk1"/>
              </a:buClr>
              <a:buSzPts val="2400"/>
              <a:buChar char="-"/>
            </a:pPr>
            <a:r>
              <a:rPr lang="en-US" sz="2400">
                <a:solidFill>
                  <a:schemeClr val="dk1"/>
                </a:solidFill>
              </a:rPr>
              <a:t>Too often studies on Black men typically focus on ‘ghetto culture’ which reduces Black masculinity to classed and sexualized depictions of violent hustlers, drug dealers, and pimps.</a:t>
            </a:r>
            <a:endParaRPr sz="2400">
              <a:solidFill>
                <a:schemeClr val="dk1"/>
              </a:solidFill>
            </a:endParaRPr>
          </a:p>
          <a:p>
            <a:pPr indent="0" lvl="0" marL="0" rtl="0" algn="l">
              <a:spcBef>
                <a:spcPts val="0"/>
              </a:spcBef>
              <a:spcAft>
                <a:spcPts val="0"/>
              </a:spcAft>
              <a:buNone/>
            </a:pPr>
            <a:r>
              <a:rPr lang="en-US"/>
              <a:t>-</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