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3"/>
  </p:sldMasterIdLst>
  <p:notesMasterIdLst>
    <p:notesMasterId r:id="rId4"/>
  </p:notesMasterIdLst>
  <p:sldIdLst>
    <p:sldId id="256" r:id="rId5"/>
    <p:sldId id="257" r:id="rId6"/>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 name="Shape 41"/>
        <p:cNvGrpSpPr/>
        <p:nvPr/>
      </p:nvGrpSpPr>
      <p:grpSpPr>
        <a:xfrm>
          <a:off x="0" y="0"/>
          <a:ext cx="0" cy="0"/>
          <a:chOff x="0" y="0"/>
          <a:chExt cx="0" cy="0"/>
        </a:xfrm>
      </p:grpSpPr>
      <p:sp>
        <p:nvSpPr>
          <p:cNvPr id="42" name="Google Shape;42;g5ed03b1147_0_15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3" name="Google Shape;43;g5ed03b1147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type="title"/>
          </p:nvPr>
        </p:nvSpPr>
        <p:spPr>
          <a:xfrm>
            <a:off x="348300" y="304650"/>
            <a:ext cx="21249000" cy="1645500"/>
          </a:xfrm>
          <a:prstGeom prst="rect">
            <a:avLst/>
          </a:prstGeom>
          <a:solidFill>
            <a:srgbClr val="CC0000"/>
          </a:solidFill>
          <a:ln cap="flat" cmpd="sng" w="9525">
            <a:solidFill>
              <a:srgbClr val="FFFFFF"/>
            </a:solidFill>
            <a:prstDash val="solid"/>
            <a:round/>
            <a:headEnd len="sm" w="sm" type="none"/>
            <a:tailEnd len="sm" w="sm" type="none"/>
          </a:ln>
        </p:spPr>
        <p:txBody>
          <a:bodyPr anchorCtr="1" anchor="ctr" bIns="39175" lIns="78350" spcFirstLastPara="1" rIns="78350" wrap="square" tIns="39175">
            <a:noAutofit/>
          </a:bodyPr>
          <a:lstStyle/>
          <a:p>
            <a:pPr indent="0" lvl="0" marL="457200" rtl="0" algn="ctr">
              <a:lnSpc>
                <a:spcPct val="115000"/>
              </a:lnSpc>
              <a:spcBef>
                <a:spcPts val="0"/>
              </a:spcBef>
              <a:spcAft>
                <a:spcPts val="0"/>
              </a:spcAft>
              <a:buNone/>
            </a:pPr>
            <a:r>
              <a:rPr lang="en-US" sz="6000">
                <a:solidFill>
                  <a:srgbClr val="FFFFFF"/>
                </a:solidFill>
                <a:latin typeface="Times New Roman"/>
                <a:ea typeface="Times New Roman"/>
                <a:cs typeface="Times New Roman"/>
                <a:sym typeface="Times New Roman"/>
              </a:rPr>
              <a:t>White Washing Black Identity</a:t>
            </a:r>
            <a:endParaRPr sz="6000">
              <a:solidFill>
                <a:srgbClr val="FFFFFF"/>
              </a:solidFill>
              <a:latin typeface="Times New Roman"/>
              <a:ea typeface="Times New Roman"/>
              <a:cs typeface="Times New Roman"/>
              <a:sym typeface="Times New Roman"/>
            </a:endParaRPr>
          </a:p>
          <a:p>
            <a:pPr indent="0" lvl="0" marL="0" marR="0" rtl="0" algn="ctr">
              <a:spcBef>
                <a:spcPts val="0"/>
              </a:spcBef>
              <a:spcAft>
                <a:spcPts val="0"/>
              </a:spcAft>
              <a:buClr>
                <a:schemeClr val="lt1"/>
              </a:buClr>
              <a:buFont typeface="Arial"/>
              <a:buNone/>
            </a:pPr>
            <a:r>
              <a:rPr lang="en-US" sz="3600">
                <a:solidFill>
                  <a:srgbClr val="FFFFFF"/>
                </a:solidFill>
                <a:latin typeface="Times New Roman"/>
                <a:ea typeface="Times New Roman"/>
                <a:cs typeface="Times New Roman"/>
                <a:sym typeface="Times New Roman"/>
              </a:rPr>
              <a:t>Langston Brooks || C.E Jordan High School</a:t>
            </a:r>
            <a:endParaRPr sz="3600">
              <a:solidFill>
                <a:srgbClr val="FFFFFF"/>
              </a:solidFill>
              <a:latin typeface="Times New Roman"/>
              <a:ea typeface="Times New Roman"/>
              <a:cs typeface="Times New Roman"/>
              <a:sym typeface="Times New Roman"/>
            </a:endParaRPr>
          </a:p>
        </p:txBody>
      </p:sp>
      <p:sp>
        <p:nvSpPr>
          <p:cNvPr id="30" name="Google Shape;30;p3"/>
          <p:cNvSpPr txBox="1"/>
          <p:nvPr>
            <p:ph idx="1" type="body"/>
          </p:nvPr>
        </p:nvSpPr>
        <p:spPr>
          <a:xfrm>
            <a:off x="348343" y="2133600"/>
            <a:ext cx="6792685" cy="533400"/>
          </a:xfrm>
          <a:prstGeom prst="rect">
            <a:avLst/>
          </a:prstGeom>
          <a:solidFill>
            <a:srgbClr val="C4172F"/>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    Introduction </a:t>
            </a:r>
            <a:endParaRPr b="1" i="0" sz="2100" u="none" cap="none" strike="noStrike">
              <a:solidFill>
                <a:schemeClr val="lt1"/>
              </a:solidFill>
              <a:latin typeface="Arial"/>
              <a:ea typeface="Arial"/>
              <a:cs typeface="Arial"/>
              <a:sym typeface="Arial"/>
            </a:endParaRPr>
          </a:p>
        </p:txBody>
      </p:sp>
      <p:sp>
        <p:nvSpPr>
          <p:cNvPr id="31" name="Google Shape;31;p3"/>
          <p:cNvSpPr txBox="1"/>
          <p:nvPr>
            <p:ph idx="2" type="body"/>
          </p:nvPr>
        </p:nvSpPr>
        <p:spPr>
          <a:xfrm>
            <a:off x="306025" y="2804350"/>
            <a:ext cx="7031700" cy="5749200"/>
          </a:xfrm>
          <a:prstGeom prst="rect">
            <a:avLst/>
          </a:prstGeom>
          <a:noFill/>
          <a:ln>
            <a:noFill/>
          </a:ln>
        </p:spPr>
        <p:txBody>
          <a:bodyPr anchorCtr="0" anchor="t" bIns="39175" lIns="78350" spcFirstLastPara="1" rIns="78350" wrap="square" tIns="39175">
            <a:noAutofit/>
          </a:bodyPr>
          <a:lstStyle/>
          <a:p>
            <a:pPr indent="457200" lvl="0" marL="0" rtl="0" algn="l">
              <a:lnSpc>
                <a:spcPct val="115000"/>
              </a:lnSpc>
              <a:spcBef>
                <a:spcPts val="0"/>
              </a:spcBef>
              <a:spcAft>
                <a:spcPts val="0"/>
              </a:spcAft>
              <a:buClr>
                <a:schemeClr val="dk1"/>
              </a:buClr>
              <a:buSzPts val="1100"/>
              <a:buFont typeface="Arial"/>
              <a:buNone/>
            </a:pPr>
            <a:r>
              <a:rPr b="1" lang="en-US" sz="3000"/>
              <a:t>How does colorism in television media today impact Children of Color</a:t>
            </a:r>
            <a:r>
              <a:rPr b="1" lang="en-US" sz="3000"/>
              <a:t>? </a:t>
            </a:r>
            <a:endParaRPr b="1" sz="3000"/>
          </a:p>
          <a:p>
            <a:pPr indent="457200" lvl="0" marL="0" rtl="0" algn="l">
              <a:lnSpc>
                <a:spcPct val="115000"/>
              </a:lnSpc>
              <a:spcBef>
                <a:spcPts val="0"/>
              </a:spcBef>
              <a:spcAft>
                <a:spcPts val="0"/>
              </a:spcAft>
              <a:buClr>
                <a:schemeClr val="dk1"/>
              </a:buClr>
              <a:buSzPts val="1100"/>
              <a:buFont typeface="Arial"/>
              <a:buNone/>
            </a:pPr>
            <a:r>
              <a:rPr lang="en-US" sz="2900">
                <a:solidFill>
                  <a:srgbClr val="000000"/>
                </a:solidFill>
              </a:rPr>
              <a:t>Colorism is the allocation of privilege and disadvantage according to the lightness or darkness of one's skin. </a:t>
            </a:r>
            <a:r>
              <a:rPr lang="en-US" sz="2900">
                <a:solidFill>
                  <a:srgbClr val="000000"/>
                </a:solidFill>
                <a:highlight>
                  <a:srgbClr val="FFFFFF"/>
                </a:highlight>
              </a:rPr>
              <a:t>This discrimination within the Black community, finds its roots in history. During slavery, white slaveholders created distinctions by placing slaves with lighter skin in the house, and darker skin in the fields.</a:t>
            </a:r>
            <a:endParaRPr sz="2900">
              <a:solidFill>
                <a:srgbClr val="000000"/>
              </a:solidFill>
            </a:endParaRPr>
          </a:p>
        </p:txBody>
      </p:sp>
      <p:sp>
        <p:nvSpPr>
          <p:cNvPr id="32" name="Google Shape;32;p3"/>
          <p:cNvSpPr txBox="1"/>
          <p:nvPr>
            <p:ph idx="3" type="body"/>
          </p:nvPr>
        </p:nvSpPr>
        <p:spPr>
          <a:xfrm>
            <a:off x="348318" y="8371725"/>
            <a:ext cx="6792600" cy="533400"/>
          </a:xfrm>
          <a:prstGeom prst="rect">
            <a:avLst/>
          </a:prstGeom>
          <a:solidFill>
            <a:srgbClr val="C4172F"/>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Background</a:t>
            </a:r>
            <a:endParaRPr b="1" i="0" sz="2100" u="none" cap="none" strike="noStrike">
              <a:solidFill>
                <a:schemeClr val="lt1"/>
              </a:solidFill>
              <a:latin typeface="Arial"/>
              <a:ea typeface="Arial"/>
              <a:cs typeface="Arial"/>
              <a:sym typeface="Arial"/>
            </a:endParaRPr>
          </a:p>
        </p:txBody>
      </p:sp>
      <p:sp>
        <p:nvSpPr>
          <p:cNvPr id="33" name="Google Shape;33;p3"/>
          <p:cNvSpPr txBox="1"/>
          <p:nvPr>
            <p:ph idx="4" type="body"/>
          </p:nvPr>
        </p:nvSpPr>
        <p:spPr>
          <a:xfrm>
            <a:off x="305925" y="8905125"/>
            <a:ext cx="6792600" cy="7509600"/>
          </a:xfrm>
          <a:prstGeom prst="rect">
            <a:avLst/>
          </a:prstGeom>
          <a:noFill/>
          <a:ln>
            <a:noFill/>
          </a:ln>
        </p:spPr>
        <p:txBody>
          <a:bodyPr anchorCtr="0" anchor="t" bIns="39175" lIns="78350" spcFirstLastPara="1" rIns="78350" wrap="square" tIns="39175">
            <a:noAutofit/>
          </a:bodyPr>
          <a:lstStyle/>
          <a:p>
            <a:pPr indent="457200" lvl="0" marL="0" marR="0" rtl="0" algn="l">
              <a:lnSpc>
                <a:spcPct val="100000"/>
              </a:lnSpc>
              <a:spcBef>
                <a:spcPts val="0"/>
              </a:spcBef>
              <a:spcAft>
                <a:spcPts val="0"/>
              </a:spcAft>
              <a:buClr>
                <a:schemeClr val="dk1"/>
              </a:buClr>
              <a:buFont typeface="Arial"/>
              <a:buNone/>
            </a:pPr>
            <a:r>
              <a:rPr lang="en-US" sz="2900"/>
              <a:t>In</a:t>
            </a:r>
            <a:r>
              <a:rPr lang="en-US" sz="2900"/>
              <a:t> US cultu</a:t>
            </a:r>
            <a:r>
              <a:rPr lang="en-US" sz="2900"/>
              <a:t>re, lighter skin tone has been known as superior to other shades of skin. </a:t>
            </a:r>
            <a:r>
              <a:rPr lang="en-US" sz="2900">
                <a:solidFill>
                  <a:srgbClr val="000000"/>
                </a:solidFill>
                <a:highlight>
                  <a:srgbClr val="FFFFFF"/>
                </a:highlight>
              </a:rPr>
              <a:t>Mental health issues in African American children may stem from a culture rooted in colorism and the disruption of</a:t>
            </a:r>
            <a:r>
              <a:rPr lang="en-US" sz="2900">
                <a:solidFill>
                  <a:srgbClr val="000000"/>
                </a:solidFill>
                <a:highlight>
                  <a:srgbClr val="FFFFFF"/>
                </a:highlight>
              </a:rPr>
              <a:t> </a:t>
            </a:r>
            <a:r>
              <a:rPr lang="en-US" sz="2900">
                <a:solidFill>
                  <a:srgbClr val="000000"/>
                </a:solidFill>
                <a:highlight>
                  <a:srgbClr val="FFFFFF"/>
                </a:highlight>
              </a:rPr>
              <a:t>identity.</a:t>
            </a:r>
            <a:r>
              <a:rPr lang="en-US" sz="2900"/>
              <a:t>Through television and other media outlets, young minorities are constantly exposed to this skin </a:t>
            </a:r>
            <a:r>
              <a:rPr lang="en-US" sz="2900"/>
              <a:t>hierarchy</a:t>
            </a:r>
            <a:r>
              <a:rPr lang="en-US" sz="2900"/>
              <a:t>, specifically African Americans. An Example of this would be the show Black-ish. The show stars Anthony Anderson, who is light- skinned and Tracee Ellis Ross, who is biracial. Although the show covers multiple subjects that African Americans face every day, the show’s main cast is light-skinned while the darkest character is Diane, who is  a medium complexion.</a:t>
            </a:r>
            <a:endParaRPr sz="2900">
              <a:latin typeface="Arial"/>
              <a:ea typeface="Arial"/>
              <a:cs typeface="Arial"/>
              <a:sym typeface="Arial"/>
            </a:endParaRPr>
          </a:p>
          <a:p>
            <a:pPr indent="457200" lvl="0" marL="0" marR="0" rtl="0" algn="l">
              <a:lnSpc>
                <a:spcPct val="100000"/>
              </a:lnSpc>
              <a:spcBef>
                <a:spcPts val="0"/>
              </a:spcBef>
              <a:spcAft>
                <a:spcPts val="0"/>
              </a:spcAft>
              <a:buClr>
                <a:schemeClr val="dk1"/>
              </a:buClr>
              <a:buFont typeface="Arial"/>
              <a:buNone/>
            </a:pPr>
            <a:r>
              <a:t/>
            </a:r>
            <a:endParaRPr sz="3100"/>
          </a:p>
        </p:txBody>
      </p:sp>
      <p:sp>
        <p:nvSpPr>
          <p:cNvPr id="34" name="Google Shape;34;p3"/>
          <p:cNvSpPr txBox="1"/>
          <p:nvPr>
            <p:ph idx="7" type="body"/>
          </p:nvPr>
        </p:nvSpPr>
        <p:spPr>
          <a:xfrm>
            <a:off x="7576458" y="2133600"/>
            <a:ext cx="6792685" cy="533400"/>
          </a:xfrm>
          <a:prstGeom prst="rect">
            <a:avLst/>
          </a:prstGeom>
          <a:solidFill>
            <a:srgbClr val="C4172F"/>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Data and Results</a:t>
            </a:r>
            <a:endParaRPr b="1" i="0" sz="2100" u="none" cap="none" strike="noStrike">
              <a:solidFill>
                <a:schemeClr val="lt1"/>
              </a:solidFill>
              <a:latin typeface="Arial"/>
              <a:ea typeface="Arial"/>
              <a:cs typeface="Arial"/>
              <a:sym typeface="Arial"/>
            </a:endParaRPr>
          </a:p>
        </p:txBody>
      </p:sp>
      <p:sp>
        <p:nvSpPr>
          <p:cNvPr id="35" name="Google Shape;35;p3"/>
          <p:cNvSpPr txBox="1"/>
          <p:nvPr>
            <p:ph idx="9" type="body"/>
          </p:nvPr>
        </p:nvSpPr>
        <p:spPr>
          <a:xfrm>
            <a:off x="14804572" y="2133600"/>
            <a:ext cx="6792685" cy="533400"/>
          </a:xfrm>
          <a:prstGeom prst="rect">
            <a:avLst/>
          </a:prstGeom>
          <a:solidFill>
            <a:srgbClr val="C4172F"/>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Methodology</a:t>
            </a:r>
            <a:endParaRPr b="1" i="0" sz="2100" u="none" cap="none" strike="noStrike">
              <a:solidFill>
                <a:schemeClr val="lt1"/>
              </a:solidFill>
              <a:latin typeface="Arial"/>
              <a:ea typeface="Arial"/>
              <a:cs typeface="Arial"/>
              <a:sym typeface="Arial"/>
            </a:endParaRPr>
          </a:p>
        </p:txBody>
      </p:sp>
      <p:sp>
        <p:nvSpPr>
          <p:cNvPr id="36" name="Google Shape;36;p3"/>
          <p:cNvSpPr txBox="1"/>
          <p:nvPr>
            <p:ph idx="13" type="body"/>
          </p:nvPr>
        </p:nvSpPr>
        <p:spPr>
          <a:xfrm>
            <a:off x="14846975" y="3030175"/>
            <a:ext cx="6792600" cy="9447000"/>
          </a:xfrm>
          <a:prstGeom prst="rect">
            <a:avLst/>
          </a:prstGeom>
          <a:noFill/>
          <a:ln>
            <a:noFill/>
          </a:ln>
        </p:spPr>
        <p:txBody>
          <a:bodyPr anchorCtr="0" anchor="t" bIns="39175" lIns="78350" spcFirstLastPara="1" rIns="78350" wrap="square" tIns="39175">
            <a:noAutofit/>
          </a:bodyPr>
          <a:lstStyle/>
          <a:p>
            <a:pPr indent="457200" lvl="0" marL="0" rtl="0" algn="l">
              <a:spcBef>
                <a:spcPts val="0"/>
              </a:spcBef>
              <a:spcAft>
                <a:spcPts val="0"/>
              </a:spcAft>
              <a:buClr>
                <a:schemeClr val="dk1"/>
              </a:buClr>
              <a:buSzPts val="1100"/>
              <a:buFont typeface="Arial"/>
              <a:buNone/>
            </a:pPr>
            <a:r>
              <a:rPr lang="en-US" sz="2900"/>
              <a:t>When acquiring and collecting data, I </a:t>
            </a:r>
            <a:r>
              <a:rPr lang="en-US" sz="2900"/>
              <a:t>was reliant </a:t>
            </a:r>
            <a:r>
              <a:rPr lang="en-US" sz="2900"/>
              <a:t>on educational resources such as Google Scholar and the Boston University Arts and Sciences Writing Program. I gathered data from the 1970s to the 2010s and found that although there have been more shows with a dominant African American lead, still the majority of actors playing these roles have light to fair skin tones.</a:t>
            </a:r>
            <a:endParaRPr sz="2900"/>
          </a:p>
          <a:p>
            <a:pPr indent="0" lvl="0" marL="0" rtl="0" algn="l">
              <a:spcBef>
                <a:spcPts val="0"/>
              </a:spcBef>
              <a:spcAft>
                <a:spcPts val="0"/>
              </a:spcAft>
              <a:buClr>
                <a:schemeClr val="dk1"/>
              </a:buClr>
              <a:buSzPts val="1100"/>
              <a:buFont typeface="Arial"/>
              <a:buNone/>
            </a:pPr>
            <a:r>
              <a:t/>
            </a:r>
            <a:endParaRPr sz="3000"/>
          </a:p>
          <a:p>
            <a:pPr indent="457200" lvl="0" marL="0" rtl="0" algn="l">
              <a:spcBef>
                <a:spcPts val="0"/>
              </a:spcBef>
              <a:spcAft>
                <a:spcPts val="0"/>
              </a:spcAft>
              <a:buClr>
                <a:schemeClr val="dk1"/>
              </a:buClr>
              <a:buSzPts val="1100"/>
              <a:buFont typeface="Arial"/>
              <a:buNone/>
            </a:pPr>
            <a:r>
              <a:t/>
            </a:r>
            <a:endParaRPr sz="3000"/>
          </a:p>
          <a:p>
            <a:pPr indent="457200" lvl="0" marL="0" rtl="0" algn="l">
              <a:spcBef>
                <a:spcPts val="0"/>
              </a:spcBef>
              <a:spcAft>
                <a:spcPts val="0"/>
              </a:spcAft>
              <a:buClr>
                <a:schemeClr val="dk1"/>
              </a:buClr>
              <a:buSzPts val="1100"/>
              <a:buFont typeface="Arial"/>
              <a:buNone/>
            </a:pPr>
            <a:r>
              <a:rPr lang="en-US" sz="2900"/>
              <a:t> </a:t>
            </a:r>
            <a:endParaRPr sz="2900"/>
          </a:p>
          <a:p>
            <a:pPr indent="457200" lvl="0" marL="0" rtl="0" algn="l">
              <a:spcBef>
                <a:spcPts val="0"/>
              </a:spcBef>
              <a:spcAft>
                <a:spcPts val="0"/>
              </a:spcAft>
              <a:buClr>
                <a:schemeClr val="dk1"/>
              </a:buClr>
              <a:buSzPts val="1100"/>
              <a:buFont typeface="Arial"/>
              <a:buNone/>
            </a:pPr>
            <a:r>
              <a:rPr lang="en-US" sz="2900"/>
              <a:t>Society is pushing </a:t>
            </a:r>
            <a:r>
              <a:rPr lang="en-US" sz="2900"/>
              <a:t>issues of colorism into the media and is expanding throughout cultures as well as becoming more prevalent in other countries</a:t>
            </a:r>
            <a:r>
              <a:rPr lang="en-US" sz="2900"/>
              <a:t>. </a:t>
            </a:r>
            <a:r>
              <a:rPr lang="en-US" sz="2900"/>
              <a:t>I decided to focus on colorism in the media to study its effects on young children of color. I wanted to explore how  external influences of colorism within the media affect the youth. </a:t>
            </a:r>
            <a:r>
              <a:rPr lang="en-US" sz="2900"/>
              <a:t>It is essential for us to understand that young children can be easily influenced at a young age. It is essential that the media effectively controls what our children see on television so they will not internalize colorist messages they see since young children are affected more by images than words. </a:t>
            </a:r>
            <a:endParaRPr sz="2900"/>
          </a:p>
          <a:p>
            <a:pPr indent="457200" lvl="0" marL="0" rtl="0" algn="l">
              <a:spcBef>
                <a:spcPts val="0"/>
              </a:spcBef>
              <a:spcAft>
                <a:spcPts val="0"/>
              </a:spcAft>
              <a:buClr>
                <a:schemeClr val="dk1"/>
              </a:buClr>
              <a:buSzPts val="1100"/>
              <a:buFont typeface="Arial"/>
              <a:buNone/>
            </a:pPr>
            <a:r>
              <a:t/>
            </a:r>
            <a:endParaRPr sz="2900"/>
          </a:p>
          <a:p>
            <a:pPr indent="457200" lvl="0" marL="0" rtl="0" algn="l">
              <a:spcBef>
                <a:spcPts val="0"/>
              </a:spcBef>
              <a:spcAft>
                <a:spcPts val="0"/>
              </a:spcAft>
              <a:buClr>
                <a:schemeClr val="dk1"/>
              </a:buClr>
              <a:buSzPts val="1100"/>
              <a:buFont typeface="Arial"/>
              <a:buNone/>
            </a:pPr>
            <a:r>
              <a:t/>
            </a:r>
            <a:endParaRPr sz="3000"/>
          </a:p>
        </p:txBody>
      </p:sp>
      <p:sp>
        <p:nvSpPr>
          <p:cNvPr id="37" name="Google Shape;37;p3"/>
          <p:cNvSpPr txBox="1"/>
          <p:nvPr>
            <p:ph idx="14" type="body"/>
          </p:nvPr>
        </p:nvSpPr>
        <p:spPr>
          <a:xfrm>
            <a:off x="14846884" y="7838325"/>
            <a:ext cx="6792600" cy="533400"/>
          </a:xfrm>
          <a:prstGeom prst="rect">
            <a:avLst/>
          </a:prstGeom>
          <a:solidFill>
            <a:srgbClr val="C4172F"/>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a:t>Conclusion</a:t>
            </a:r>
            <a:endParaRPr b="1" i="0" sz="2100" u="none" cap="none" strike="noStrike">
              <a:solidFill>
                <a:schemeClr val="lt1"/>
              </a:solidFill>
              <a:latin typeface="Arial"/>
              <a:ea typeface="Arial"/>
              <a:cs typeface="Arial"/>
              <a:sym typeface="Arial"/>
            </a:endParaRPr>
          </a:p>
        </p:txBody>
      </p:sp>
      <p:sp>
        <p:nvSpPr>
          <p:cNvPr id="38" name="Google Shape;38;p3"/>
          <p:cNvSpPr txBox="1"/>
          <p:nvPr>
            <p:ph idx="15" type="body"/>
          </p:nvPr>
        </p:nvSpPr>
        <p:spPr>
          <a:xfrm>
            <a:off x="7576450" y="6912100"/>
            <a:ext cx="6792600" cy="87726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None/>
            </a:pPr>
            <a:r>
              <a:t/>
            </a:r>
            <a:endParaRPr sz="3000"/>
          </a:p>
          <a:p>
            <a:pPr indent="-412750" lvl="0" marL="457200" rtl="0" algn="l">
              <a:lnSpc>
                <a:spcPct val="115000"/>
              </a:lnSpc>
              <a:spcBef>
                <a:spcPts val="0"/>
              </a:spcBef>
              <a:spcAft>
                <a:spcPts val="0"/>
              </a:spcAft>
              <a:buSzPts val="2900"/>
              <a:buFont typeface="Times New Roman"/>
              <a:buChar char="●"/>
            </a:pPr>
            <a:r>
              <a:rPr lang="en-US" sz="2900"/>
              <a:t>Young children can be influenced by such shows or commercials that glorify a lighter-skinned </a:t>
            </a:r>
            <a:r>
              <a:rPr lang="en-US" sz="2900"/>
              <a:t>individual</a:t>
            </a:r>
            <a:r>
              <a:rPr lang="en-US" sz="2900"/>
              <a:t>. </a:t>
            </a:r>
            <a:endParaRPr sz="2900"/>
          </a:p>
          <a:p>
            <a:pPr indent="-412750" lvl="0" marL="457200" rtl="0" algn="l">
              <a:lnSpc>
                <a:spcPct val="115000"/>
              </a:lnSpc>
              <a:spcBef>
                <a:spcPts val="0"/>
              </a:spcBef>
              <a:spcAft>
                <a:spcPts val="0"/>
              </a:spcAft>
              <a:buSzPts val="2900"/>
              <a:buFont typeface="Times New Roman"/>
              <a:buChar char="●"/>
            </a:pPr>
            <a:r>
              <a:rPr lang="en-US" sz="2900"/>
              <a:t>Black children believe in what they have  seen on television more than any</a:t>
            </a:r>
            <a:endParaRPr sz="2900"/>
          </a:p>
          <a:p>
            <a:pPr indent="0" lvl="0" marL="457200" rtl="0" algn="l">
              <a:lnSpc>
                <a:spcPct val="115000"/>
              </a:lnSpc>
              <a:spcBef>
                <a:spcPts val="0"/>
              </a:spcBef>
              <a:spcAft>
                <a:spcPts val="0"/>
              </a:spcAft>
              <a:buNone/>
            </a:pPr>
            <a:r>
              <a:rPr lang="en-US" sz="2900"/>
              <a:t>other groups of children</a:t>
            </a:r>
            <a:r>
              <a:rPr lang="en-US" sz="2900"/>
              <a:t> and </a:t>
            </a:r>
            <a:r>
              <a:rPr lang="en-US" sz="2900"/>
              <a:t>associate with </a:t>
            </a:r>
            <a:r>
              <a:rPr lang="en-US" sz="2900"/>
              <a:t>identities</a:t>
            </a:r>
            <a:r>
              <a:rPr lang="en-US" sz="2900"/>
              <a:t> of black television characters (Anderson &amp; Merritt, 1978; Dates, 1980).</a:t>
            </a:r>
            <a:endParaRPr sz="2900"/>
          </a:p>
          <a:p>
            <a:pPr indent="-412750" lvl="0" marL="457200" rtl="0" algn="l">
              <a:lnSpc>
                <a:spcPct val="115000"/>
              </a:lnSpc>
              <a:spcBef>
                <a:spcPts val="0"/>
              </a:spcBef>
              <a:spcAft>
                <a:spcPts val="0"/>
              </a:spcAft>
              <a:buSzPts val="2900"/>
              <a:buFont typeface="Times New Roman"/>
              <a:buChar char="●"/>
            </a:pPr>
            <a:r>
              <a:rPr lang="en-US" sz="2900"/>
              <a:t>According to a study done by San Diego State University, black female characters made up 14% of the top 100 films of 2016. Meanwhile, their white counterparts made up 76% of roles. This shows how young children of color see fair or lighter skin tone actors in the media more than their darker skin toned counterparts.</a:t>
            </a:r>
            <a:endParaRPr sz="2900"/>
          </a:p>
          <a:p>
            <a:pPr indent="0" lvl="0" marL="457200" rtl="0" algn="l">
              <a:spcBef>
                <a:spcPts val="0"/>
              </a:spcBef>
              <a:spcAft>
                <a:spcPts val="0"/>
              </a:spcAft>
              <a:buClr>
                <a:schemeClr val="dk1"/>
              </a:buClr>
              <a:buSzPts val="1100"/>
              <a:buFont typeface="Arial"/>
              <a:buNone/>
            </a:pPr>
            <a:r>
              <a:t/>
            </a:r>
            <a:endParaRPr sz="3100"/>
          </a:p>
          <a:p>
            <a:pPr indent="0" lvl="0" marL="457200" rtl="0" algn="l">
              <a:lnSpc>
                <a:spcPct val="115000"/>
              </a:lnSpc>
              <a:spcBef>
                <a:spcPts val="0"/>
              </a:spcBef>
              <a:spcAft>
                <a:spcPts val="0"/>
              </a:spcAft>
              <a:buNone/>
            </a:pPr>
            <a:r>
              <a:t/>
            </a:r>
            <a:endParaRPr sz="3000"/>
          </a:p>
          <a:p>
            <a:pPr indent="0" lvl="0" marL="457200" marR="0" rtl="0" algn="l">
              <a:spcBef>
                <a:spcPts val="0"/>
              </a:spcBef>
              <a:spcAft>
                <a:spcPts val="0"/>
              </a:spcAft>
              <a:buNone/>
            </a:pPr>
            <a:r>
              <a:t/>
            </a:r>
            <a:endParaRPr sz="3100"/>
          </a:p>
        </p:txBody>
      </p:sp>
      <p:sp>
        <p:nvSpPr>
          <p:cNvPr id="39" name="Google Shape;39;p3"/>
          <p:cNvSpPr txBox="1"/>
          <p:nvPr/>
        </p:nvSpPr>
        <p:spPr>
          <a:xfrm>
            <a:off x="8978106" y="-990600"/>
            <a:ext cx="484800" cy="5334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sz="800"/>
          </a:p>
        </p:txBody>
      </p:sp>
      <p:pic>
        <p:nvPicPr>
          <p:cNvPr id="40" name="Google Shape;40;p3" title="Chart"/>
          <p:cNvPicPr preferRelativeResize="0"/>
          <p:nvPr/>
        </p:nvPicPr>
        <p:blipFill>
          <a:blip r:embed="rId3">
            <a:alphaModFix/>
          </a:blip>
          <a:stretch>
            <a:fillRect/>
          </a:stretch>
        </p:blipFill>
        <p:spPr>
          <a:xfrm>
            <a:off x="7576500" y="2712000"/>
            <a:ext cx="6792600" cy="420008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 name="Shape 44"/>
        <p:cNvGrpSpPr/>
        <p:nvPr/>
      </p:nvGrpSpPr>
      <p:grpSpPr>
        <a:xfrm>
          <a:off x="0" y="0"/>
          <a:ext cx="0" cy="0"/>
          <a:chOff x="0" y="0"/>
          <a:chExt cx="0" cy="0"/>
        </a:xfrm>
      </p:grpSpPr>
      <p:sp>
        <p:nvSpPr>
          <p:cNvPr id="45" name="Google Shape;45;p4"/>
          <p:cNvSpPr txBox="1"/>
          <p:nvPr>
            <p:ph type="title"/>
          </p:nvPr>
        </p:nvSpPr>
        <p:spPr>
          <a:xfrm>
            <a:off x="348343" y="304800"/>
            <a:ext cx="21249000" cy="1676400"/>
          </a:xfrm>
          <a:prstGeom prst="rect">
            <a:avLst/>
          </a:prstGeom>
        </p:spPr>
        <p:txBody>
          <a:bodyPr anchorCtr="1" anchor="ctr" bIns="91425" lIns="91425" spcFirstLastPara="1" rIns="91425" wrap="square" tIns="91425">
            <a:noAutofit/>
          </a:bodyPr>
          <a:lstStyle/>
          <a:p>
            <a:pPr indent="0" lvl="0" marL="0" rtl="0" algn="ctr">
              <a:spcBef>
                <a:spcPts val="0"/>
              </a:spcBef>
              <a:spcAft>
                <a:spcPts val="0"/>
              </a:spcAft>
              <a:buNone/>
            </a:pPr>
            <a:r>
              <a:rPr lang="en-US" sz="4800">
                <a:latin typeface="Times New Roman"/>
                <a:ea typeface="Times New Roman"/>
                <a:cs typeface="Times New Roman"/>
                <a:sym typeface="Times New Roman"/>
              </a:rPr>
              <a:t>Bibliography</a:t>
            </a:r>
            <a:endParaRPr sz="4800">
              <a:latin typeface="Times New Roman"/>
              <a:ea typeface="Times New Roman"/>
              <a:cs typeface="Times New Roman"/>
              <a:sym typeface="Times New Roman"/>
            </a:endParaRPr>
          </a:p>
        </p:txBody>
      </p:sp>
      <p:sp>
        <p:nvSpPr>
          <p:cNvPr id="46" name="Google Shape;46;p4"/>
          <p:cNvSpPr txBox="1"/>
          <p:nvPr/>
        </p:nvSpPr>
        <p:spPr>
          <a:xfrm>
            <a:off x="348350" y="1981200"/>
            <a:ext cx="21249000" cy="14275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3000">
                <a:solidFill>
                  <a:schemeClr val="dk1"/>
                </a:solidFill>
                <a:latin typeface="Times New Roman"/>
                <a:ea typeface="Times New Roman"/>
                <a:cs typeface="Times New Roman"/>
                <a:sym typeface="Times New Roman"/>
              </a:rPr>
              <a:t>Network, Jvillage. “Colorism.” </a:t>
            </a:r>
            <a:r>
              <a:rPr b="1" i="1" lang="en-US" sz="3000">
                <a:solidFill>
                  <a:schemeClr val="dk1"/>
                </a:solidFill>
                <a:latin typeface="Times New Roman"/>
                <a:ea typeface="Times New Roman"/>
                <a:cs typeface="Times New Roman"/>
                <a:sym typeface="Times New Roman"/>
              </a:rPr>
              <a:t>NCCJ</a:t>
            </a:r>
            <a:r>
              <a:rPr b="1" lang="en-US" sz="3000">
                <a:solidFill>
                  <a:schemeClr val="dk1"/>
                </a:solidFill>
                <a:latin typeface="Times New Roman"/>
                <a:ea typeface="Times New Roman"/>
                <a:cs typeface="Times New Roman"/>
                <a:sym typeface="Times New Roman"/>
              </a:rPr>
              <a:t>, 9 Jan. 2019, nccj.org/colorism-0.</a:t>
            </a:r>
            <a:endParaRPr b="1" sz="30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b="1" sz="30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US" sz="3000">
                <a:solidFill>
                  <a:schemeClr val="dk1"/>
                </a:solidFill>
                <a:latin typeface="Times New Roman"/>
                <a:ea typeface="Times New Roman"/>
                <a:cs typeface="Times New Roman"/>
                <a:sym typeface="Times New Roman"/>
              </a:rPr>
              <a:t>Santos, Mariel De Los. “Boston University Arts &amp; Sciences Writing Program.” </a:t>
            </a:r>
            <a:r>
              <a:rPr b="1" i="1" lang="en-US" sz="3000">
                <a:solidFill>
                  <a:schemeClr val="dk1"/>
                </a:solidFill>
                <a:latin typeface="Times New Roman"/>
                <a:ea typeface="Times New Roman"/>
                <a:cs typeface="Times New Roman"/>
                <a:sym typeface="Times New Roman"/>
              </a:rPr>
              <a:t>Full-Colorism Television » Writing Program » Boston University</a:t>
            </a:r>
            <a:r>
              <a:rPr b="1" lang="en-US" sz="3000">
                <a:solidFill>
                  <a:schemeClr val="dk1"/>
                </a:solidFill>
                <a:latin typeface="Times New Roman"/>
                <a:ea typeface="Times New Roman"/>
                <a:cs typeface="Times New Roman"/>
                <a:sym typeface="Times New Roman"/>
              </a:rPr>
              <a:t>, www.bu.edu/writingprogram/journal/past-issues/issue-10/delossantos/.</a:t>
            </a:r>
            <a:endParaRPr b="1" sz="30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b="1" sz="30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US" sz="3000">
                <a:solidFill>
                  <a:schemeClr val="dk1"/>
                </a:solidFill>
                <a:latin typeface="Times New Roman"/>
                <a:ea typeface="Times New Roman"/>
                <a:cs typeface="Times New Roman"/>
                <a:sym typeface="Times New Roman"/>
              </a:rPr>
              <a:t>Rollins, William. “Does the Negative Portrayal of African-Americans on Television Affect Their Self-Identity?” </a:t>
            </a:r>
            <a:r>
              <a:rPr b="1" i="1" lang="en-US" sz="3000">
                <a:solidFill>
                  <a:schemeClr val="dk1"/>
                </a:solidFill>
                <a:latin typeface="Times New Roman"/>
                <a:ea typeface="Times New Roman"/>
                <a:cs typeface="Times New Roman"/>
                <a:sym typeface="Times New Roman"/>
              </a:rPr>
              <a:t>Gonzaga University</a:t>
            </a:r>
            <a:r>
              <a:rPr b="1" lang="en-US" sz="3000">
                <a:solidFill>
                  <a:schemeClr val="dk1"/>
                </a:solidFill>
                <a:latin typeface="Times New Roman"/>
                <a:ea typeface="Times New Roman"/>
                <a:cs typeface="Times New Roman"/>
                <a:sym typeface="Times New Roman"/>
              </a:rPr>
              <a:t>, 2016, pp. 1–47.</a:t>
            </a:r>
            <a:endParaRPr b="1" sz="30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b="1" sz="30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US" sz="3000">
                <a:solidFill>
                  <a:schemeClr val="dk1"/>
                </a:solidFill>
                <a:latin typeface="Times New Roman"/>
                <a:ea typeface="Times New Roman"/>
                <a:cs typeface="Times New Roman"/>
                <a:sym typeface="Times New Roman"/>
              </a:rPr>
              <a:t>Hunter, Margaret. “The Persistent Problem of Colorism: Skin Tone, Status, and Inequality - Hunter - 2007 - Sociology Compass - Wiley Online Library.” </a:t>
            </a:r>
            <a:r>
              <a:rPr b="1" i="1" lang="en-US" sz="3000">
                <a:solidFill>
                  <a:schemeClr val="dk1"/>
                </a:solidFill>
                <a:latin typeface="Times New Roman"/>
                <a:ea typeface="Times New Roman"/>
                <a:cs typeface="Times New Roman"/>
                <a:sym typeface="Times New Roman"/>
              </a:rPr>
              <a:t>Sociology Compass</a:t>
            </a:r>
            <a:r>
              <a:rPr b="1" lang="en-US" sz="3000">
                <a:solidFill>
                  <a:schemeClr val="dk1"/>
                </a:solidFill>
                <a:latin typeface="Times New Roman"/>
                <a:ea typeface="Times New Roman"/>
                <a:cs typeface="Times New Roman"/>
                <a:sym typeface="Times New Roman"/>
              </a:rPr>
              <a:t>, John Wiley &amp; Sons, Ltd (10.1111), 3 July 2007, onlinelibrary.wiley.com/doi/full/10.1111/j.1751-9020.2007.00006.x</a:t>
            </a:r>
            <a:endParaRPr b="1" sz="30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b="1" sz="30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US" sz="3000">
                <a:solidFill>
                  <a:schemeClr val="dk1"/>
                </a:solidFill>
                <a:latin typeface="Times New Roman"/>
                <a:ea typeface="Times New Roman"/>
                <a:cs typeface="Times New Roman"/>
                <a:sym typeface="Times New Roman"/>
              </a:rPr>
              <a:t>Gonzalez-Barrera, Ana. “Hispanics with Darker Skin Are More Likely to Experience Discrimination than Those with Lighter Skin.” </a:t>
            </a:r>
            <a:r>
              <a:rPr b="1" i="1" lang="en-US" sz="3000">
                <a:solidFill>
                  <a:schemeClr val="dk1"/>
                </a:solidFill>
                <a:latin typeface="Times New Roman"/>
                <a:ea typeface="Times New Roman"/>
                <a:cs typeface="Times New Roman"/>
                <a:sym typeface="Times New Roman"/>
              </a:rPr>
              <a:t>Pew Research Center</a:t>
            </a:r>
            <a:r>
              <a:rPr b="1" lang="en-US" sz="3000">
                <a:solidFill>
                  <a:schemeClr val="dk1"/>
                </a:solidFill>
                <a:latin typeface="Times New Roman"/>
                <a:ea typeface="Times New Roman"/>
                <a:cs typeface="Times New Roman"/>
                <a:sym typeface="Times New Roman"/>
              </a:rPr>
              <a:t>, Pew Research Center, 2 July 2019, www.pewresearch.org/fact-tank/2019/07/02/hispanics-with-darker-skin-are-more-likely-to-experience-discrimination-than-those-with-lighter-skin/.</a:t>
            </a:r>
            <a:endParaRPr b="1" sz="30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b="1" sz="3000">
              <a:solidFill>
                <a:schemeClr val="dk1"/>
              </a:solidFill>
              <a:latin typeface="Times New Roman"/>
              <a:ea typeface="Times New Roman"/>
              <a:cs typeface="Times New Roman"/>
              <a:sym typeface="Times New Roman"/>
            </a:endParaRPr>
          </a:p>
          <a:p>
            <a:pPr indent="457200" lvl="0" marL="0" rtl="0" algn="l">
              <a:lnSpc>
                <a:spcPct val="115000"/>
              </a:lnSpc>
              <a:spcBef>
                <a:spcPts val="0"/>
              </a:spcBef>
              <a:spcAft>
                <a:spcPts val="0"/>
              </a:spcAft>
              <a:buClr>
                <a:schemeClr val="dk1"/>
              </a:buClr>
              <a:buSzPts val="1100"/>
              <a:buFont typeface="Arial"/>
              <a:buNone/>
            </a:pPr>
            <a:r>
              <a:rPr b="1" lang="en-US" sz="3000">
                <a:solidFill>
                  <a:schemeClr val="dk1"/>
                </a:solidFill>
                <a:latin typeface="Times New Roman"/>
                <a:ea typeface="Times New Roman"/>
                <a:cs typeface="Times New Roman"/>
                <a:sym typeface="Times New Roman"/>
              </a:rPr>
              <a:t>Burke, M. (2008). Colorism. In W. Darity Jr. (Ed.), International encyclopedia of the social sciences (Vol. 2., pp. 17-18).</a:t>
            </a:r>
            <a:endParaRPr b="1" sz="30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b="1" sz="30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b="1" lang="en-US" sz="3000">
                <a:solidFill>
                  <a:schemeClr val="dk1"/>
                </a:solidFill>
                <a:latin typeface="Times New Roman"/>
                <a:ea typeface="Times New Roman"/>
                <a:cs typeface="Times New Roman"/>
                <a:sym typeface="Times New Roman"/>
              </a:rPr>
              <a:t>.</a:t>
            </a:r>
            <a:endParaRPr b="1" sz="3000">
              <a:solidFill>
                <a:schemeClr val="dk1"/>
              </a:solidFill>
              <a:latin typeface="Times New Roman"/>
              <a:ea typeface="Times New Roman"/>
              <a:cs typeface="Times New Roman"/>
              <a:sym typeface="Times New Roman"/>
            </a:endParaRPr>
          </a:p>
        </p:txBody>
      </p:sp>
      <p:sp>
        <p:nvSpPr>
          <p:cNvPr id="47" name="Google Shape;47;p4"/>
          <p:cNvSpPr txBox="1"/>
          <p:nvPr/>
        </p:nvSpPr>
        <p:spPr>
          <a:xfrm>
            <a:off x="1941150" y="5702075"/>
            <a:ext cx="17631900" cy="2057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