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4"/>
  </p:sldMasterIdLst>
  <p:notesMasterIdLst>
    <p:notesMasterId r:id="rId5"/>
  </p:notesMasterIdLst>
  <p:sldIdLst>
    <p:sldId id="256" r:id="rId6"/>
  </p:sldIdLst>
  <p:sldSz cy="16459200" cx="21945600"/>
  <p:notesSz cx="6858000" cy="9144000"/>
  <p:embeddedFontLst>
    <p:embeddedFont>
      <p:font typeface="Merriweather"/>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RR"/>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10" Type="http://schemas.openxmlformats.org/officeDocument/2006/relationships/font" Target="fonts/Merriweather-boldItalic.fntdata"/><Relationship Id="rId9" Type="http://schemas.openxmlformats.org/officeDocument/2006/relationships/font" Target="fonts/Merriweather-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Merriweather-regular.fntdata"/><Relationship Id="rId8" Type="http://schemas.openxmlformats.org/officeDocument/2006/relationships/font" Target="fonts/Merriweather-bold.fntdata"/></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19-07-26T15:45:48.562">
    <p:pos x="9216" y="1357"/>
    <p:text>Update your legend</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g5ee71d00cf_1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7" name="Google Shape;27;g5ee71d00cf_1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1.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50" y="289700"/>
            <a:ext cx="21249000" cy="1391400"/>
          </a:xfrm>
          <a:prstGeom prst="rect">
            <a:avLst/>
          </a:prstGeom>
          <a:solidFill>
            <a:srgbClr val="000000"/>
          </a:solidFill>
        </p:spPr>
        <p:txBody>
          <a:bodyPr anchorCtr="1" anchor="ctr" bIns="91425" lIns="91425" spcFirstLastPara="1" rIns="91425" wrap="square" tIns="91425">
            <a:noAutofit/>
          </a:bodyPr>
          <a:lstStyle/>
          <a:p>
            <a:pPr indent="457200" lvl="0" marL="6400800" rtl="0" algn="ctr">
              <a:spcBef>
                <a:spcPts val="0"/>
              </a:spcBef>
              <a:spcAft>
                <a:spcPts val="0"/>
              </a:spcAft>
              <a:buNone/>
            </a:pPr>
            <a:r>
              <a:t/>
            </a:r>
            <a:endParaRPr sz="3600" u="sng">
              <a:solidFill>
                <a:srgbClr val="FFFFFF"/>
              </a:solidFill>
            </a:endParaRPr>
          </a:p>
          <a:p>
            <a:pPr indent="0" lvl="0" marL="0" rtl="0" algn="ctr">
              <a:spcBef>
                <a:spcPts val="0"/>
              </a:spcBef>
              <a:spcAft>
                <a:spcPts val="0"/>
              </a:spcAft>
              <a:buNone/>
            </a:pPr>
            <a:r>
              <a:rPr lang="en-US" sz="3600" u="sng">
                <a:solidFill>
                  <a:srgbClr val="FFFFFF"/>
                </a:solidFill>
                <a:latin typeface="Merriweather"/>
                <a:ea typeface="Merriweather"/>
                <a:cs typeface="Merriweather"/>
                <a:sym typeface="Merriweather"/>
              </a:rPr>
              <a:t> Keeping Black Students in the Dark</a:t>
            </a:r>
            <a:endParaRPr sz="3600" u="sng">
              <a:solidFill>
                <a:srgbClr val="FFFFFF"/>
              </a:solidFill>
              <a:latin typeface="Merriweather"/>
              <a:ea typeface="Merriweather"/>
              <a:cs typeface="Merriweather"/>
              <a:sym typeface="Merriweather"/>
            </a:endParaRPr>
          </a:p>
          <a:p>
            <a:pPr indent="0" lvl="0" marL="0" rtl="0" algn="ctr">
              <a:spcBef>
                <a:spcPts val="0"/>
              </a:spcBef>
              <a:spcAft>
                <a:spcPts val="0"/>
              </a:spcAft>
              <a:buNone/>
            </a:pPr>
            <a:r>
              <a:rPr lang="en-US" u="sng">
                <a:solidFill>
                  <a:srgbClr val="FFFFFF"/>
                </a:solidFill>
                <a:latin typeface="Merriweather"/>
                <a:ea typeface="Merriweather"/>
                <a:cs typeface="Merriweather"/>
                <a:sym typeface="Merriweather"/>
              </a:rPr>
              <a:t>Jazmin Rawls II New Tech High School</a:t>
            </a:r>
            <a:endParaRPr u="sng">
              <a:solidFill>
                <a:srgbClr val="FFFFFF"/>
              </a:solidFill>
              <a:latin typeface="Merriweather"/>
              <a:ea typeface="Merriweather"/>
              <a:cs typeface="Merriweather"/>
              <a:sym typeface="Merriweather"/>
            </a:endParaRPr>
          </a:p>
          <a:p>
            <a:pPr indent="457200" lvl="0" marL="6400800" rtl="0" algn="l">
              <a:spcBef>
                <a:spcPts val="0"/>
              </a:spcBef>
              <a:spcAft>
                <a:spcPts val="0"/>
              </a:spcAft>
              <a:buClr>
                <a:schemeClr val="lt1"/>
              </a:buClr>
              <a:buFont typeface="Arial"/>
              <a:buNone/>
            </a:pPr>
            <a:r>
              <a:t/>
            </a:r>
            <a:endParaRPr sz="3600" u="sng">
              <a:solidFill>
                <a:schemeClr val="dk1"/>
              </a:solidFill>
            </a:endParaRPr>
          </a:p>
        </p:txBody>
      </p:sp>
      <p:sp>
        <p:nvSpPr>
          <p:cNvPr id="30" name="Google Shape;30;p3"/>
          <p:cNvSpPr txBox="1"/>
          <p:nvPr>
            <p:ph idx="1" type="body"/>
          </p:nvPr>
        </p:nvSpPr>
        <p:spPr>
          <a:xfrm>
            <a:off x="348343" y="2133600"/>
            <a:ext cx="6792600" cy="533400"/>
          </a:xfrm>
          <a:prstGeom prst="rect">
            <a:avLst/>
          </a:prstGeom>
          <a:solidFill>
            <a:srgbClr val="000000"/>
          </a:solidFill>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2400" u="sng">
                <a:solidFill>
                  <a:srgbClr val="FFFFFF"/>
                </a:solidFill>
                <a:latin typeface="Merriweather"/>
                <a:ea typeface="Merriweather"/>
                <a:cs typeface="Merriweather"/>
                <a:sym typeface="Merriweather"/>
              </a:rPr>
              <a:t>Introduction - </a:t>
            </a:r>
            <a:endParaRPr sz="2400">
              <a:solidFill>
                <a:srgbClr val="FFFFFF"/>
              </a:solidFill>
              <a:latin typeface="Merriweather"/>
              <a:ea typeface="Merriweather"/>
              <a:cs typeface="Merriweather"/>
              <a:sym typeface="Merriweather"/>
            </a:endParaRPr>
          </a:p>
        </p:txBody>
      </p:sp>
      <p:sp>
        <p:nvSpPr>
          <p:cNvPr id="31" name="Google Shape;31;p3"/>
          <p:cNvSpPr txBox="1"/>
          <p:nvPr>
            <p:ph idx="2" type="body"/>
          </p:nvPr>
        </p:nvSpPr>
        <p:spPr>
          <a:xfrm>
            <a:off x="348343" y="2819400"/>
            <a:ext cx="6792600" cy="4343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US" sz="2400">
                <a:latin typeface="Arial"/>
                <a:ea typeface="Arial"/>
                <a:cs typeface="Arial"/>
                <a:sym typeface="Arial"/>
              </a:rPr>
              <a:t>How does racial bias in the education system affect African American males and female students?</a:t>
            </a:r>
            <a:r>
              <a:rPr lang="en-US" sz="2400">
                <a:latin typeface="Arial"/>
                <a:ea typeface="Arial"/>
                <a:cs typeface="Arial"/>
                <a:sym typeface="Arial"/>
              </a:rPr>
              <a:t> </a:t>
            </a:r>
            <a:endParaRPr sz="24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2400">
                <a:latin typeface="Arial"/>
                <a:ea typeface="Arial"/>
                <a:cs typeface="Arial"/>
                <a:sym typeface="Arial"/>
              </a:rPr>
              <a:t>Racial biases are prejudiced beliefs in favor of one race over another </a:t>
            </a:r>
            <a:r>
              <a:rPr lang="en-US" sz="2400">
                <a:latin typeface="Arial"/>
                <a:ea typeface="Arial"/>
                <a:cs typeface="Arial"/>
                <a:sym typeface="Arial"/>
              </a:rPr>
              <a:t>that influences actions and decisions in a senseless manner towards a specific race. In this presentation, racial bias will be explained on how it affects black students.</a:t>
            </a:r>
            <a:endParaRPr sz="2400">
              <a:latin typeface="Arial"/>
              <a:ea typeface="Arial"/>
              <a:cs typeface="Arial"/>
              <a:sym typeface="Arial"/>
            </a:endParaRPr>
          </a:p>
        </p:txBody>
      </p:sp>
      <p:sp>
        <p:nvSpPr>
          <p:cNvPr id="32" name="Google Shape;32;p3"/>
          <p:cNvSpPr txBox="1"/>
          <p:nvPr>
            <p:ph idx="3" type="body"/>
          </p:nvPr>
        </p:nvSpPr>
        <p:spPr>
          <a:xfrm>
            <a:off x="348343" y="6972300"/>
            <a:ext cx="6792600" cy="533400"/>
          </a:xfrm>
          <a:prstGeom prst="rect">
            <a:avLst/>
          </a:prstGeom>
          <a:solidFill>
            <a:srgbClr val="000000"/>
          </a:solidFill>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2400" u="sng">
                <a:solidFill>
                  <a:srgbClr val="FFFFFF"/>
                </a:solidFill>
                <a:latin typeface="Merriweather"/>
                <a:ea typeface="Merriweather"/>
                <a:cs typeface="Merriweather"/>
                <a:sym typeface="Merriweather"/>
              </a:rPr>
              <a:t>Background -</a:t>
            </a:r>
            <a:r>
              <a:rPr lang="en-US" sz="2400" u="sng">
                <a:solidFill>
                  <a:srgbClr val="FFFFFF"/>
                </a:solidFill>
                <a:highlight>
                  <a:schemeClr val="dk1"/>
                </a:highlight>
                <a:latin typeface="Merriweather"/>
                <a:ea typeface="Merriweather"/>
                <a:cs typeface="Merriweather"/>
                <a:sym typeface="Merriweather"/>
              </a:rPr>
              <a:t> </a:t>
            </a:r>
            <a:endParaRPr>
              <a:solidFill>
                <a:srgbClr val="FFFFFF"/>
              </a:solidFill>
              <a:latin typeface="Merriweather"/>
              <a:ea typeface="Merriweather"/>
              <a:cs typeface="Merriweather"/>
              <a:sym typeface="Merriweather"/>
            </a:endParaRPr>
          </a:p>
        </p:txBody>
      </p:sp>
      <p:sp>
        <p:nvSpPr>
          <p:cNvPr id="33" name="Google Shape;33;p3"/>
          <p:cNvSpPr txBox="1"/>
          <p:nvPr>
            <p:ph idx="4" type="body"/>
          </p:nvPr>
        </p:nvSpPr>
        <p:spPr>
          <a:xfrm>
            <a:off x="348343" y="7829550"/>
            <a:ext cx="6792600" cy="3657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2400">
                <a:latin typeface="Arial"/>
                <a:ea typeface="Arial"/>
                <a:cs typeface="Arial"/>
                <a:sym typeface="Arial"/>
              </a:rPr>
              <a:t>Implicit Bias started in education when “separate but equal” from Plessy v. Ferguson was enacted. Even after Brown v. Board of Education, when the Supreme Court banned segregation from public schools, racial bias has still been alive throughout the world, especially in our educational system.</a:t>
            </a:r>
            <a:r>
              <a:rPr lang="en-US" sz="2400" u="sng">
                <a:latin typeface="Arial"/>
                <a:ea typeface="Arial"/>
                <a:cs typeface="Arial"/>
                <a:sym typeface="Arial"/>
              </a:rPr>
              <a:t>  </a:t>
            </a:r>
            <a:r>
              <a:rPr lang="en-US" sz="1000" u="sng">
                <a:latin typeface="Arial"/>
                <a:ea typeface="Arial"/>
                <a:cs typeface="Arial"/>
                <a:sym typeface="Arial"/>
              </a:rPr>
              <a:t> </a:t>
            </a:r>
            <a:endParaRPr/>
          </a:p>
        </p:txBody>
      </p:sp>
      <p:sp>
        <p:nvSpPr>
          <p:cNvPr id="34" name="Google Shape;34;p3"/>
          <p:cNvSpPr txBox="1"/>
          <p:nvPr>
            <p:ph idx="5" type="body"/>
          </p:nvPr>
        </p:nvSpPr>
        <p:spPr>
          <a:xfrm>
            <a:off x="348343" y="11390600"/>
            <a:ext cx="6792600" cy="533400"/>
          </a:xfrm>
          <a:prstGeom prst="rect">
            <a:avLst/>
          </a:prstGeom>
          <a:solidFill>
            <a:srgbClr val="000000"/>
          </a:solidFill>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2400" u="sng">
                <a:solidFill>
                  <a:srgbClr val="FFFFFF"/>
                </a:solidFill>
                <a:latin typeface="Merriweather"/>
                <a:ea typeface="Merriweather"/>
                <a:cs typeface="Merriweather"/>
                <a:sym typeface="Merriweather"/>
              </a:rPr>
              <a:t>Methodology -</a:t>
            </a:r>
            <a:r>
              <a:rPr lang="en-US" sz="2400" u="sng">
                <a:solidFill>
                  <a:schemeClr val="dk1"/>
                </a:solidFill>
                <a:latin typeface="Merriweather"/>
                <a:ea typeface="Merriweather"/>
                <a:cs typeface="Merriweather"/>
                <a:sym typeface="Merriweather"/>
              </a:rPr>
              <a:t> </a:t>
            </a:r>
            <a:endParaRPr sz="2400" u="sng">
              <a:solidFill>
                <a:schemeClr val="dk1"/>
              </a:solidFill>
              <a:latin typeface="Merriweather"/>
              <a:ea typeface="Merriweather"/>
              <a:cs typeface="Merriweather"/>
              <a:sym typeface="Merriweather"/>
            </a:endParaRPr>
          </a:p>
          <a:p>
            <a:pPr indent="0" lvl="0" marL="0" rtl="0" algn="l">
              <a:spcBef>
                <a:spcPts val="420"/>
              </a:spcBef>
              <a:spcAft>
                <a:spcPts val="0"/>
              </a:spcAft>
              <a:buNone/>
            </a:pPr>
            <a:r>
              <a:t/>
            </a:r>
            <a:endParaRPr/>
          </a:p>
        </p:txBody>
      </p:sp>
      <p:sp>
        <p:nvSpPr>
          <p:cNvPr id="35" name="Google Shape;35;p3"/>
          <p:cNvSpPr txBox="1"/>
          <p:nvPr>
            <p:ph idx="6" type="body"/>
          </p:nvPr>
        </p:nvSpPr>
        <p:spPr>
          <a:xfrm>
            <a:off x="348343" y="12023950"/>
            <a:ext cx="6792600" cy="3657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2100">
                <a:latin typeface="Arial"/>
                <a:ea typeface="Arial"/>
                <a:cs typeface="Arial"/>
                <a:sym typeface="Arial"/>
              </a:rPr>
              <a:t>Finding a particular topic has been tough and worthwhile but I knew I wanted to focus on the educational system and racial bias. After doing research for 3 specific topics I finally found my topic and research question.  I did find a counter argument stating that black kids don’t meet the expectations to take advanced  classes if they wanted to but I also found another source stating that non-black teachers do have lower expectations for black students. But using Duke Library and Google Scholar I found all of my sources and I used Google Sheets to do my graphs. </a:t>
            </a:r>
            <a:endParaRPr sz="2100">
              <a:latin typeface="Arial"/>
              <a:ea typeface="Arial"/>
              <a:cs typeface="Arial"/>
              <a:sym typeface="Arial"/>
            </a:endParaRPr>
          </a:p>
          <a:p>
            <a:pPr indent="0" lvl="0" marL="0" rtl="0" algn="l">
              <a:spcBef>
                <a:spcPts val="280"/>
              </a:spcBef>
              <a:spcAft>
                <a:spcPts val="0"/>
              </a:spcAft>
              <a:buNone/>
            </a:pPr>
            <a:r>
              <a:t/>
            </a:r>
            <a:endParaRPr/>
          </a:p>
        </p:txBody>
      </p:sp>
      <p:sp>
        <p:nvSpPr>
          <p:cNvPr id="36" name="Google Shape;36;p3"/>
          <p:cNvSpPr txBox="1"/>
          <p:nvPr>
            <p:ph idx="7" type="body"/>
          </p:nvPr>
        </p:nvSpPr>
        <p:spPr>
          <a:xfrm>
            <a:off x="7576458" y="2133600"/>
            <a:ext cx="6792600" cy="533400"/>
          </a:xfrm>
          <a:prstGeom prst="rect">
            <a:avLst/>
          </a:prstGeom>
          <a:solidFill>
            <a:srgbClr val="000000"/>
          </a:solidFill>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2400" u="sng">
                <a:solidFill>
                  <a:srgbClr val="FFFFFF"/>
                </a:solidFill>
                <a:latin typeface="Merriweather"/>
                <a:ea typeface="Merriweather"/>
                <a:cs typeface="Merriweather"/>
                <a:sym typeface="Merriweather"/>
              </a:rPr>
              <a:t>Data -  </a:t>
            </a:r>
            <a:endParaRPr sz="2400">
              <a:solidFill>
                <a:srgbClr val="FFFFFF"/>
              </a:solidFill>
              <a:latin typeface="Merriweather"/>
              <a:ea typeface="Merriweather"/>
              <a:cs typeface="Merriweather"/>
              <a:sym typeface="Merriweather"/>
            </a:endParaRPr>
          </a:p>
        </p:txBody>
      </p:sp>
      <p:sp>
        <p:nvSpPr>
          <p:cNvPr id="37" name="Google Shape;37;p3"/>
          <p:cNvSpPr txBox="1"/>
          <p:nvPr>
            <p:ph idx="8" type="body"/>
          </p:nvPr>
        </p:nvSpPr>
        <p:spPr>
          <a:xfrm>
            <a:off x="14804547" y="12153900"/>
            <a:ext cx="6792600" cy="3657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2400">
                <a:latin typeface="Arial"/>
                <a:ea typeface="Arial"/>
                <a:cs typeface="Arial"/>
                <a:sym typeface="Arial"/>
              </a:rPr>
              <a:t>My research concludes that black students are more likely to be expelled than their peers in school and experience more  bias which many lead to the black students to feel unsafe and the other students to feel  like the black students are a “threat,” or lack of access to get into classes because of their “behavior issues.” </a:t>
            </a:r>
            <a:endParaRPr sz="2400"/>
          </a:p>
        </p:txBody>
      </p:sp>
      <p:sp>
        <p:nvSpPr>
          <p:cNvPr id="38" name="Google Shape;38;p3"/>
          <p:cNvSpPr txBox="1"/>
          <p:nvPr>
            <p:ph idx="9" type="body"/>
          </p:nvPr>
        </p:nvSpPr>
        <p:spPr>
          <a:xfrm>
            <a:off x="14804547" y="6972300"/>
            <a:ext cx="6792600" cy="533400"/>
          </a:xfrm>
          <a:prstGeom prst="rect">
            <a:avLst/>
          </a:prstGeom>
          <a:solidFill>
            <a:srgbClr val="000000"/>
          </a:solidFill>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2400" u="sng">
                <a:solidFill>
                  <a:srgbClr val="FFFFFF"/>
                </a:solidFill>
                <a:latin typeface="Merriweather"/>
                <a:ea typeface="Merriweather"/>
                <a:cs typeface="Merriweather"/>
                <a:sym typeface="Merriweather"/>
              </a:rPr>
              <a:t>Results - </a:t>
            </a:r>
            <a:endParaRPr>
              <a:solidFill>
                <a:srgbClr val="FFFFFF"/>
              </a:solidFill>
              <a:latin typeface="Merriweather"/>
              <a:ea typeface="Merriweather"/>
              <a:cs typeface="Merriweather"/>
              <a:sym typeface="Merriweather"/>
            </a:endParaRPr>
          </a:p>
        </p:txBody>
      </p:sp>
      <p:sp>
        <p:nvSpPr>
          <p:cNvPr id="39" name="Google Shape;39;p3"/>
          <p:cNvSpPr txBox="1"/>
          <p:nvPr>
            <p:ph idx="13" type="body"/>
          </p:nvPr>
        </p:nvSpPr>
        <p:spPr>
          <a:xfrm>
            <a:off x="14804550" y="7733000"/>
            <a:ext cx="6792600" cy="3657600"/>
          </a:xfrm>
          <a:prstGeom prst="rect">
            <a:avLst/>
          </a:prstGeom>
        </p:spPr>
        <p:txBody>
          <a:bodyPr anchorCtr="0" anchor="t" bIns="91425" lIns="91425" spcFirstLastPara="1" rIns="91425" wrap="square" tIns="91425">
            <a:noAutofit/>
          </a:bodyPr>
          <a:lstStyle/>
          <a:p>
            <a:pPr indent="-381000" lvl="0" marL="914400" rtl="0" algn="l">
              <a:spcBef>
                <a:spcPts val="280"/>
              </a:spcBef>
              <a:spcAft>
                <a:spcPts val="0"/>
              </a:spcAft>
              <a:buSzPts val="2400"/>
              <a:buFont typeface="Arial"/>
              <a:buChar char="●"/>
            </a:pPr>
            <a:r>
              <a:rPr lang="en-US" sz="2400">
                <a:latin typeface="Arial"/>
                <a:ea typeface="Arial"/>
                <a:cs typeface="Arial"/>
                <a:sym typeface="Arial"/>
              </a:rPr>
              <a:t>Black males end up in prison more than college</a:t>
            </a:r>
            <a:r>
              <a:rPr lang="en-US" sz="2400" u="sng">
                <a:latin typeface="Arial"/>
                <a:ea typeface="Arial"/>
                <a:cs typeface="Arial"/>
                <a:sym typeface="Arial"/>
              </a:rPr>
              <a:t> </a:t>
            </a:r>
            <a:endParaRPr sz="2400" u="sng">
              <a:latin typeface="Arial"/>
              <a:ea typeface="Arial"/>
              <a:cs typeface="Arial"/>
              <a:sym typeface="Arial"/>
            </a:endParaRPr>
          </a:p>
          <a:p>
            <a:pPr indent="-381000" lvl="0" marL="914400" rtl="0" algn="l">
              <a:spcBef>
                <a:spcPts val="0"/>
              </a:spcBef>
              <a:spcAft>
                <a:spcPts val="0"/>
              </a:spcAft>
              <a:buSzPts val="2400"/>
              <a:buChar char="●"/>
            </a:pPr>
            <a:r>
              <a:rPr lang="en-US" sz="2400">
                <a:latin typeface="Arial"/>
                <a:ea typeface="Arial"/>
                <a:cs typeface="Arial"/>
                <a:sym typeface="Arial"/>
              </a:rPr>
              <a:t>Black colleges and universities enrollment has increased</a:t>
            </a:r>
            <a:endParaRPr sz="2400">
              <a:latin typeface="Arial"/>
              <a:ea typeface="Arial"/>
              <a:cs typeface="Arial"/>
              <a:sym typeface="Arial"/>
            </a:endParaRPr>
          </a:p>
          <a:p>
            <a:pPr indent="-381000" lvl="0" marL="914400" rtl="0" algn="l">
              <a:spcBef>
                <a:spcPts val="0"/>
              </a:spcBef>
              <a:spcAft>
                <a:spcPts val="0"/>
              </a:spcAft>
              <a:buSzPts val="2400"/>
              <a:buChar char="●"/>
            </a:pPr>
            <a:r>
              <a:rPr lang="en-US" sz="2400">
                <a:latin typeface="Arial"/>
                <a:ea typeface="Arial"/>
                <a:cs typeface="Arial"/>
                <a:sym typeface="Arial"/>
              </a:rPr>
              <a:t>In 2016 data report by the Journal of Blacks in Higher Education black women had the highest graduation rate at The University of Georgia</a:t>
            </a:r>
            <a:endParaRPr sz="2400">
              <a:latin typeface="Arial"/>
              <a:ea typeface="Arial"/>
              <a:cs typeface="Arial"/>
              <a:sym typeface="Arial"/>
            </a:endParaRPr>
          </a:p>
          <a:p>
            <a:pPr indent="0" lvl="0" marL="457200" rtl="0" algn="l">
              <a:spcBef>
                <a:spcPts val="280"/>
              </a:spcBef>
              <a:spcAft>
                <a:spcPts val="0"/>
              </a:spcAft>
              <a:buNone/>
            </a:pPr>
            <a:r>
              <a:t/>
            </a:r>
            <a:endParaRPr/>
          </a:p>
        </p:txBody>
      </p:sp>
      <p:sp>
        <p:nvSpPr>
          <p:cNvPr id="40" name="Google Shape;40;p3"/>
          <p:cNvSpPr txBox="1"/>
          <p:nvPr>
            <p:ph idx="14" type="body"/>
          </p:nvPr>
        </p:nvSpPr>
        <p:spPr>
          <a:xfrm>
            <a:off x="14804547" y="11390600"/>
            <a:ext cx="6792600" cy="533400"/>
          </a:xfrm>
          <a:prstGeom prst="rect">
            <a:avLst/>
          </a:prstGeom>
          <a:solidFill>
            <a:srgbClr val="000000"/>
          </a:solidFill>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US" sz="2400" u="sng">
                <a:solidFill>
                  <a:srgbClr val="FFFFFF"/>
                </a:solidFill>
                <a:latin typeface="Merriweather"/>
                <a:ea typeface="Merriweather"/>
                <a:cs typeface="Merriweather"/>
                <a:sym typeface="Merriweather"/>
              </a:rPr>
              <a:t>Conclusion - </a:t>
            </a:r>
            <a:endParaRPr>
              <a:solidFill>
                <a:srgbClr val="FFFFFF"/>
              </a:solidFill>
              <a:latin typeface="Merriweather"/>
              <a:ea typeface="Merriweather"/>
              <a:cs typeface="Merriweather"/>
              <a:sym typeface="Merriweather"/>
            </a:endParaRPr>
          </a:p>
        </p:txBody>
      </p:sp>
      <p:sp>
        <p:nvSpPr>
          <p:cNvPr id="41" name="Google Shape;41;p3"/>
          <p:cNvSpPr txBox="1"/>
          <p:nvPr>
            <p:ph idx="15" type="body"/>
          </p:nvPr>
        </p:nvSpPr>
        <p:spPr>
          <a:xfrm>
            <a:off x="7674100" y="2807200"/>
            <a:ext cx="6597300" cy="6016200"/>
          </a:xfrm>
          <a:prstGeom prst="rect">
            <a:avLst/>
          </a:prstGeom>
        </p:spPr>
        <p:txBody>
          <a:bodyPr anchorCtr="0" anchor="t" bIns="91425" lIns="91425" spcFirstLastPara="1" rIns="91425" wrap="square" tIns="91425">
            <a:noAutofit/>
          </a:bodyPr>
          <a:lstStyle/>
          <a:p>
            <a:pPr indent="-368300" lvl="0" marL="457200" rtl="0" algn="l">
              <a:lnSpc>
                <a:spcPct val="115000"/>
              </a:lnSpc>
              <a:spcBef>
                <a:spcPts val="0"/>
              </a:spcBef>
              <a:spcAft>
                <a:spcPts val="0"/>
              </a:spcAft>
              <a:buSzPts val="2200"/>
              <a:buChar char="●"/>
            </a:pPr>
            <a:r>
              <a:rPr lang="en-US" sz="2200">
                <a:latin typeface="Arial"/>
                <a:ea typeface="Arial"/>
                <a:cs typeface="Arial"/>
                <a:sym typeface="Arial"/>
              </a:rPr>
              <a:t>While 18% of black kids make up the enrollment of preschool, 48% of those students have been suspended once or multiple times.</a:t>
            </a:r>
            <a:endParaRPr sz="2200">
              <a:latin typeface="Arial"/>
              <a:ea typeface="Arial"/>
              <a:cs typeface="Arial"/>
              <a:sym typeface="Arial"/>
            </a:endParaRPr>
          </a:p>
          <a:p>
            <a:pPr indent="-368300" lvl="0" marL="457200" rtl="0" algn="l">
              <a:lnSpc>
                <a:spcPct val="115000"/>
              </a:lnSpc>
              <a:spcBef>
                <a:spcPts val="0"/>
              </a:spcBef>
              <a:spcAft>
                <a:spcPts val="0"/>
              </a:spcAft>
              <a:buSzPts val="2200"/>
              <a:buChar char="●"/>
            </a:pPr>
            <a:r>
              <a:rPr lang="en-US" sz="2200">
                <a:latin typeface="Arial"/>
                <a:ea typeface="Arial"/>
                <a:cs typeface="Arial"/>
                <a:sym typeface="Arial"/>
              </a:rPr>
              <a:t>Some college students took a survey on how different races come across them and 52% of people “ … acted as if they thought the individual wasn’t smart… “compared to people who don’t have a college experience, which was 37% </a:t>
            </a:r>
            <a:endParaRPr sz="2200">
              <a:latin typeface="Arial"/>
              <a:ea typeface="Arial"/>
              <a:cs typeface="Arial"/>
              <a:sym typeface="Arial"/>
            </a:endParaRPr>
          </a:p>
          <a:p>
            <a:pPr indent="-368300" lvl="0" marL="457200" rtl="0" algn="l">
              <a:lnSpc>
                <a:spcPct val="115000"/>
              </a:lnSpc>
              <a:spcBef>
                <a:spcPts val="0"/>
              </a:spcBef>
              <a:spcAft>
                <a:spcPts val="0"/>
              </a:spcAft>
              <a:buSzPts val="2200"/>
              <a:buChar char="●"/>
            </a:pPr>
            <a:r>
              <a:rPr lang="en-US" sz="2200">
                <a:latin typeface="Arial"/>
                <a:ea typeface="Arial"/>
                <a:cs typeface="Arial"/>
                <a:sym typeface="Arial"/>
              </a:rPr>
              <a:t>While 18% of black students are enrolled, 27% percent of students who have come across of the law enforcement 31% have been arrested </a:t>
            </a:r>
            <a:endParaRPr sz="2200">
              <a:latin typeface="Arial"/>
              <a:ea typeface="Arial"/>
              <a:cs typeface="Arial"/>
              <a:sym typeface="Arial"/>
            </a:endParaRPr>
          </a:p>
          <a:p>
            <a:pPr indent="-368300" lvl="0" marL="457200" rtl="0" algn="l">
              <a:lnSpc>
                <a:spcPct val="115000"/>
              </a:lnSpc>
              <a:spcBef>
                <a:spcPts val="0"/>
              </a:spcBef>
              <a:spcAft>
                <a:spcPts val="0"/>
              </a:spcAft>
              <a:buSzPts val="2200"/>
              <a:buChar char="●"/>
            </a:pPr>
            <a:r>
              <a:rPr lang="en-US" sz="2200">
                <a:latin typeface="Arial"/>
                <a:ea typeface="Arial"/>
                <a:cs typeface="Arial"/>
                <a:sym typeface="Arial"/>
              </a:rPr>
              <a:t>25,000 black males have showed “ significant disidentification “ throughout the 12th grade </a:t>
            </a:r>
            <a:endParaRPr sz="2200">
              <a:latin typeface="Arial"/>
              <a:ea typeface="Arial"/>
              <a:cs typeface="Arial"/>
              <a:sym typeface="Arial"/>
            </a:endParaRPr>
          </a:p>
          <a:p>
            <a:pPr indent="-368300" lvl="0" marL="457200" rtl="0" algn="l">
              <a:lnSpc>
                <a:spcPct val="115000"/>
              </a:lnSpc>
              <a:spcBef>
                <a:spcPts val="0"/>
              </a:spcBef>
              <a:spcAft>
                <a:spcPts val="0"/>
              </a:spcAft>
              <a:buSzPts val="2200"/>
              <a:buChar char="●"/>
            </a:pPr>
            <a:r>
              <a:rPr lang="en-US" sz="2200">
                <a:latin typeface="Arial"/>
                <a:ea typeface="Arial"/>
                <a:cs typeface="Arial"/>
                <a:sym typeface="Arial"/>
              </a:rPr>
              <a:t>U.S. Census Bureau data stated that 887000 black women enrolled in college compared to 618000 black men ( black males end up in prison than in college ) </a:t>
            </a:r>
            <a:endParaRPr sz="2200">
              <a:latin typeface="Arial"/>
              <a:ea typeface="Arial"/>
              <a:cs typeface="Arial"/>
              <a:sym typeface="Arial"/>
            </a:endParaRPr>
          </a:p>
          <a:p>
            <a:pPr indent="-368300" lvl="0" marL="457200" rtl="0" algn="l">
              <a:lnSpc>
                <a:spcPct val="115000"/>
              </a:lnSpc>
              <a:spcBef>
                <a:spcPts val="0"/>
              </a:spcBef>
              <a:spcAft>
                <a:spcPts val="0"/>
              </a:spcAft>
              <a:buSzPts val="2200"/>
              <a:buChar char="●"/>
            </a:pPr>
            <a:r>
              <a:rPr lang="en-US" sz="2200">
                <a:latin typeface="Arial"/>
                <a:ea typeface="Arial"/>
                <a:cs typeface="Arial"/>
                <a:sym typeface="Arial"/>
              </a:rPr>
              <a:t>Black girls are 3x more likely to be suspended than white boys </a:t>
            </a:r>
            <a:endParaRPr sz="2200">
              <a:latin typeface="Arial"/>
              <a:ea typeface="Arial"/>
              <a:cs typeface="Arial"/>
              <a:sym typeface="Arial"/>
            </a:endParaRPr>
          </a:p>
          <a:p>
            <a:pPr indent="-368300" lvl="0" marL="457200" rtl="0" algn="l">
              <a:lnSpc>
                <a:spcPct val="115000"/>
              </a:lnSpc>
              <a:spcBef>
                <a:spcPts val="0"/>
              </a:spcBef>
              <a:spcAft>
                <a:spcPts val="0"/>
              </a:spcAft>
              <a:buSzPts val="2200"/>
              <a:buChar char="●"/>
            </a:pPr>
            <a:r>
              <a:rPr lang="en-US" sz="2200">
                <a:latin typeface="Arial"/>
                <a:ea typeface="Arial"/>
                <a:cs typeface="Arial"/>
                <a:sym typeface="Arial"/>
              </a:rPr>
              <a:t>Black boys are 4x more likely to be suspended than white girls </a:t>
            </a:r>
            <a:endParaRPr sz="2200">
              <a:latin typeface="Arial"/>
              <a:ea typeface="Arial"/>
              <a:cs typeface="Arial"/>
              <a:sym typeface="Arial"/>
            </a:endParaRPr>
          </a:p>
          <a:p>
            <a:pPr indent="0" lvl="0" marL="0" rtl="0" algn="l">
              <a:spcBef>
                <a:spcPts val="280"/>
              </a:spcBef>
              <a:spcAft>
                <a:spcPts val="0"/>
              </a:spcAft>
              <a:buNone/>
            </a:pPr>
            <a:r>
              <a:t/>
            </a:r>
            <a:endParaRPr/>
          </a:p>
        </p:txBody>
      </p:sp>
      <p:sp>
        <p:nvSpPr>
          <p:cNvPr id="42" name="Google Shape;42;p3"/>
          <p:cNvSpPr/>
          <p:nvPr>
            <p:ph idx="18" type="chart"/>
          </p:nvPr>
        </p:nvSpPr>
        <p:spPr>
          <a:xfrm>
            <a:off x="8098899" y="8963625"/>
            <a:ext cx="5747700" cy="3352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rPr lang="en-US"/>
              <a:t>v</a:t>
            </a:r>
            <a:endParaRPr/>
          </a:p>
        </p:txBody>
      </p:sp>
      <p:sp>
        <p:nvSpPr>
          <p:cNvPr id="43" name="Google Shape;43;p3"/>
          <p:cNvSpPr/>
          <p:nvPr>
            <p:ph idx="19" type="chart"/>
          </p:nvPr>
        </p:nvSpPr>
        <p:spPr>
          <a:xfrm>
            <a:off x="8098899" y="12649200"/>
            <a:ext cx="5747700" cy="3352800"/>
          </a:xfrm>
          <a:prstGeom prst="rect">
            <a:avLst/>
          </a:prstGeom>
        </p:spPr>
        <p:txBody>
          <a:bodyPr anchorCtr="0" anchor="t" bIns="91425" lIns="91425" spcFirstLastPara="1" rIns="91425" wrap="square" tIns="91425">
            <a:noAutofit/>
          </a:bodyPr>
          <a:lstStyle/>
          <a:p>
            <a:pPr indent="0" lvl="0" marL="0" rtl="0" algn="l">
              <a:spcBef>
                <a:spcPts val="280"/>
              </a:spcBef>
              <a:spcAft>
                <a:spcPts val="0"/>
              </a:spcAft>
              <a:buNone/>
            </a:pPr>
            <a:r>
              <a:t/>
            </a:r>
            <a:endParaRPr/>
          </a:p>
        </p:txBody>
      </p:sp>
      <p:pic>
        <p:nvPicPr>
          <p:cNvPr id="44" name="Google Shape;44;p3"/>
          <p:cNvPicPr preferRelativeResize="0"/>
          <p:nvPr/>
        </p:nvPicPr>
        <p:blipFill>
          <a:blip r:embed="rId4">
            <a:alphaModFix/>
          </a:blip>
          <a:stretch>
            <a:fillRect/>
          </a:stretch>
        </p:blipFill>
        <p:spPr>
          <a:xfrm>
            <a:off x="7576450" y="11658590"/>
            <a:ext cx="6597300" cy="4198260"/>
          </a:xfrm>
          <a:prstGeom prst="rect">
            <a:avLst/>
          </a:prstGeom>
          <a:noFill/>
          <a:ln>
            <a:noFill/>
          </a:ln>
        </p:spPr>
      </p:pic>
      <p:pic>
        <p:nvPicPr>
          <p:cNvPr id="45" name="Google Shape;45;p3" title="Chart"/>
          <p:cNvPicPr preferRelativeResize="0"/>
          <p:nvPr/>
        </p:nvPicPr>
        <p:blipFill>
          <a:blip r:embed="rId5">
            <a:alphaModFix/>
          </a:blip>
          <a:stretch>
            <a:fillRect/>
          </a:stretch>
        </p:blipFill>
        <p:spPr>
          <a:xfrm>
            <a:off x="14631300" y="2154997"/>
            <a:ext cx="6845346" cy="4343401"/>
          </a:xfrm>
          <a:prstGeom prst="rect">
            <a:avLst/>
          </a:prstGeom>
          <a:noFill/>
          <a:ln>
            <a:noFill/>
          </a:ln>
        </p:spPr>
      </p:pic>
      <p:sp>
        <p:nvSpPr>
          <p:cNvPr id="46" name="Google Shape;46;p3"/>
          <p:cNvSpPr txBox="1"/>
          <p:nvPr/>
        </p:nvSpPr>
        <p:spPr>
          <a:xfrm>
            <a:off x="9883950" y="15681550"/>
            <a:ext cx="4920600" cy="906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800" u="sng"/>
              <a:t>Red </a:t>
            </a:r>
            <a:r>
              <a:rPr lang="en-US" sz="1800"/>
              <a:t>- white students </a:t>
            </a:r>
            <a:endParaRPr sz="1800"/>
          </a:p>
          <a:p>
            <a:pPr indent="0" lvl="0" marL="0" rtl="0" algn="l">
              <a:spcBef>
                <a:spcPts val="0"/>
              </a:spcBef>
              <a:spcAft>
                <a:spcPts val="0"/>
              </a:spcAft>
              <a:buNone/>
            </a:pPr>
            <a:r>
              <a:rPr lang="en-US" sz="1800" u="sng"/>
              <a:t>Blue </a:t>
            </a:r>
            <a:r>
              <a:rPr lang="en-US" sz="1800"/>
              <a:t>- black students</a:t>
            </a:r>
            <a:endParaRPr sz="18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