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8915" cy="1676400"/>
          </a:xfrm>
          <a:prstGeom prst="rect">
            <a:avLst/>
          </a:prstGeom>
          <a:solidFill>
            <a:srgbClr val="1A4BA9"/>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Behind the Mask: Mental </a:t>
            </a:r>
            <a:r>
              <a:rPr lang="en-US"/>
              <a:t>Health</a:t>
            </a:r>
            <a:r>
              <a:rPr lang="en-US"/>
              <a:t> and Young Black Men</a:t>
            </a:r>
            <a:endParaRPr/>
          </a:p>
          <a:p>
            <a:pPr indent="0" lvl="0" marL="0" marR="0" rtl="0" algn="ctr">
              <a:spcBef>
                <a:spcPts val="0"/>
              </a:spcBef>
              <a:spcAft>
                <a:spcPts val="0"/>
              </a:spcAft>
              <a:buClr>
                <a:schemeClr val="lt1"/>
              </a:buClr>
              <a:buFont typeface="Arial"/>
              <a:buNone/>
            </a:pPr>
            <a:r>
              <a:rPr lang="en-US" sz="1800"/>
              <a:t>Jaden Henderson || J.D.C Early College</a:t>
            </a:r>
            <a:endParaRPr sz="1800"/>
          </a:p>
        </p:txBody>
      </p:sp>
      <p:sp>
        <p:nvSpPr>
          <p:cNvPr id="30" name="Google Shape;30;p3"/>
          <p:cNvSpPr txBox="1"/>
          <p:nvPr>
            <p:ph idx="1" type="body"/>
          </p:nvPr>
        </p:nvSpPr>
        <p:spPr>
          <a:xfrm>
            <a:off x="348343" y="2133600"/>
            <a:ext cx="6792685"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Introduction </a:t>
            </a:r>
            <a:endParaRPr b="1" i="0" sz="21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133600"/>
            <a:ext cx="6792600" cy="39774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t/>
            </a:r>
            <a:endParaRPr/>
          </a:p>
          <a:p>
            <a:pPr indent="0" lvl="0" marL="0" rtl="0" algn="l">
              <a:spcBef>
                <a:spcPts val="0"/>
              </a:spcBef>
              <a:spcAft>
                <a:spcPts val="0"/>
              </a:spcAft>
              <a:buClr>
                <a:schemeClr val="dk1"/>
              </a:buClr>
              <a:buSzPts val="1100"/>
              <a:buFont typeface="Arial"/>
              <a:buNone/>
            </a:pPr>
            <a:r>
              <a:t/>
            </a:r>
            <a:endParaRPr sz="2400"/>
          </a:p>
          <a:p>
            <a:pPr indent="0" lvl="0" marL="0" rtl="0" algn="l">
              <a:spcBef>
                <a:spcPts val="0"/>
              </a:spcBef>
              <a:spcAft>
                <a:spcPts val="0"/>
              </a:spcAft>
              <a:buClr>
                <a:schemeClr val="dk1"/>
              </a:buClr>
              <a:buSzPts val="1100"/>
              <a:buFont typeface="Arial"/>
              <a:buNone/>
            </a:pPr>
            <a:r>
              <a:rPr b="1" lang="en-US" sz="2100">
                <a:latin typeface="Calibri"/>
                <a:ea typeface="Calibri"/>
                <a:cs typeface="Calibri"/>
                <a:sym typeface="Calibri"/>
              </a:rPr>
              <a:t>Does a lack of adequate mental health services affect the mental health and wellbeing of  adolescent African American males on public assistance?</a:t>
            </a:r>
            <a:endParaRPr sz="2100">
              <a:latin typeface="Calibri"/>
              <a:ea typeface="Calibri"/>
              <a:cs typeface="Calibri"/>
              <a:sym typeface="Calibri"/>
            </a:endParaRPr>
          </a:p>
          <a:p>
            <a:pPr indent="457200" lvl="0" marL="0" marR="0" rtl="0" algn="l">
              <a:spcBef>
                <a:spcPts val="0"/>
              </a:spcBef>
              <a:spcAft>
                <a:spcPts val="0"/>
              </a:spcAft>
              <a:buClr>
                <a:schemeClr val="dk1"/>
              </a:buClr>
              <a:buSzPts val="1100"/>
              <a:buFont typeface="Arial"/>
              <a:buNone/>
            </a:pPr>
            <a:r>
              <a:rPr lang="en-US" sz="2100">
                <a:latin typeface="Calibri"/>
                <a:ea typeface="Calibri"/>
                <a:cs typeface="Calibri"/>
                <a:sym typeface="Calibri"/>
              </a:rPr>
              <a:t>Mental health services such as therapy sessions are not covered in affordable medical care and have to be paid out of pocket. Mental health itself is the state of a </a:t>
            </a:r>
            <a:r>
              <a:rPr lang="en-US" sz="2100">
                <a:latin typeface="Calibri"/>
                <a:ea typeface="Calibri"/>
                <a:cs typeface="Calibri"/>
                <a:sym typeface="Calibri"/>
              </a:rPr>
              <a:t>person's</a:t>
            </a:r>
            <a:r>
              <a:rPr lang="en-US" sz="2100">
                <a:latin typeface="Calibri"/>
                <a:ea typeface="Calibri"/>
                <a:cs typeface="Calibri"/>
                <a:sym typeface="Calibri"/>
              </a:rPr>
              <a:t> psychological and emotional wellbeing. The state of being comfortable and healthy can be described as </a:t>
            </a:r>
            <a:r>
              <a:rPr lang="en-US" sz="2100">
                <a:latin typeface="Calibri"/>
                <a:ea typeface="Calibri"/>
                <a:cs typeface="Calibri"/>
                <a:sym typeface="Calibri"/>
              </a:rPr>
              <a:t>someone's</a:t>
            </a:r>
            <a:r>
              <a:rPr lang="en-US" sz="2100">
                <a:latin typeface="Calibri"/>
                <a:ea typeface="Calibri"/>
                <a:cs typeface="Calibri"/>
                <a:sym typeface="Calibri"/>
              </a:rPr>
              <a:t> </a:t>
            </a:r>
            <a:r>
              <a:rPr lang="en-US" sz="2100">
                <a:latin typeface="Calibri"/>
                <a:ea typeface="Calibri"/>
                <a:cs typeface="Calibri"/>
                <a:sym typeface="Calibri"/>
              </a:rPr>
              <a:t>well being</a:t>
            </a:r>
            <a:r>
              <a:rPr lang="en-US" sz="2100">
                <a:latin typeface="Calibri"/>
                <a:ea typeface="Calibri"/>
                <a:cs typeface="Calibri"/>
                <a:sym typeface="Calibri"/>
              </a:rPr>
              <a:t>. </a:t>
            </a:r>
            <a:r>
              <a:rPr lang="en-US" sz="2000">
                <a:latin typeface="Calibri"/>
                <a:ea typeface="Calibri"/>
                <a:cs typeface="Calibri"/>
                <a:sym typeface="Calibri"/>
              </a:rPr>
              <a:t>D</a:t>
            </a:r>
            <a:r>
              <a:rPr lang="en-US" sz="2000">
                <a:latin typeface="Calibri"/>
                <a:ea typeface="Calibri"/>
                <a:cs typeface="Calibri"/>
                <a:sym typeface="Calibri"/>
              </a:rPr>
              <a:t>einstitutionalization, the process of replacing psychiatric hospitals with less isolated community mental health services.</a:t>
            </a:r>
            <a:endParaRPr sz="2100" u="sng">
              <a:latin typeface="Calibri"/>
              <a:ea typeface="Calibri"/>
              <a:cs typeface="Calibri"/>
              <a:sym typeface="Calibri"/>
            </a:endParaRPr>
          </a:p>
          <a:p>
            <a:pPr indent="0" lvl="0" marL="0" marR="0" rtl="0" algn="l">
              <a:spcBef>
                <a:spcPts val="0"/>
              </a:spcBef>
              <a:spcAft>
                <a:spcPts val="0"/>
              </a:spcAft>
              <a:buClr>
                <a:schemeClr val="dk1"/>
              </a:buClr>
              <a:buSzPts val="1100"/>
              <a:buFont typeface="Arial"/>
              <a:buNone/>
            </a:pPr>
            <a:r>
              <a:t/>
            </a:r>
            <a:endParaRPr/>
          </a:p>
          <a:p>
            <a:pPr indent="0" lvl="0" marL="0" marR="0" rtl="0" algn="l">
              <a:spcBef>
                <a:spcPts val="0"/>
              </a:spcBef>
              <a:spcAft>
                <a:spcPts val="0"/>
              </a:spcAft>
              <a:buClr>
                <a:schemeClr val="dk1"/>
              </a:buClr>
              <a:buFont typeface="Arial"/>
              <a:buNone/>
            </a:pPr>
            <a:r>
              <a:t/>
            </a:r>
            <a:endParaRPr/>
          </a:p>
        </p:txBody>
      </p:sp>
      <p:sp>
        <p:nvSpPr>
          <p:cNvPr id="32" name="Google Shape;32;p3"/>
          <p:cNvSpPr txBox="1"/>
          <p:nvPr>
            <p:ph idx="3" type="body"/>
          </p:nvPr>
        </p:nvSpPr>
        <p:spPr>
          <a:xfrm>
            <a:off x="348418" y="6574988"/>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48425" y="7277100"/>
            <a:ext cx="6792600" cy="94638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SzPts val="1100"/>
              <a:buFont typeface="Arial"/>
              <a:buNone/>
            </a:pPr>
            <a:r>
              <a:rPr lang="en-US" sz="2000">
                <a:latin typeface="Calibri"/>
                <a:ea typeface="Calibri"/>
                <a:cs typeface="Calibri"/>
                <a:sym typeface="Calibri"/>
              </a:rPr>
              <a:t>During the Jim Crow </a:t>
            </a:r>
            <a:r>
              <a:rPr lang="en-US" sz="2000">
                <a:latin typeface="Calibri"/>
                <a:ea typeface="Calibri"/>
                <a:cs typeface="Calibri"/>
                <a:sym typeface="Calibri"/>
              </a:rPr>
              <a:t>period</a:t>
            </a:r>
            <a:r>
              <a:rPr lang="en-US" sz="2000">
                <a:latin typeface="Calibri"/>
                <a:ea typeface="Calibri"/>
                <a:cs typeface="Calibri"/>
                <a:sym typeface="Calibri"/>
              </a:rPr>
              <a:t>,</a:t>
            </a:r>
            <a:r>
              <a:rPr lang="en-US" sz="2000">
                <a:latin typeface="Calibri"/>
                <a:ea typeface="Calibri"/>
                <a:cs typeface="Calibri"/>
                <a:sym typeface="Calibri"/>
              </a:rPr>
              <a:t> Black people were not only kept from equal facilities but also restricted from obtaining equal Medical Insurance. Insurance policies didn’t include mental health in its health category until after World War II. Private insurers in the 1950s did not feel the need to pay for mental health care because it was publically paid for by deinstitutionalization. More recently, the Paul Wellstone and Pete Domenici Mental Health Parity and Addiction Equity (MHPAE) Act was passed in 2008 and it was passed to eliminate the disparities in insurance for behavioral health (mental health and illnesses). With the passage of the</a:t>
            </a:r>
            <a:r>
              <a:rPr lang="en-US" sz="2000">
                <a:latin typeface="Calibri"/>
                <a:ea typeface="Calibri"/>
                <a:cs typeface="Calibri"/>
                <a:sym typeface="Calibri"/>
              </a:rPr>
              <a:t> Affordable Care Act, there are some provisions for mental health coverage but is not covered in totality. Some private medical insurances cover therapy sessions but they tend to be expensive and ultimately a copay still has to be paid. The lack of affordable medical insurance covering mental health can lead to the deterioration of mental states and the development of mental illnesses in African American males ranging from ages 13-18. Without </a:t>
            </a:r>
            <a:r>
              <a:rPr lang="en-US" sz="2000">
                <a:latin typeface="Calibri"/>
                <a:ea typeface="Calibri"/>
                <a:cs typeface="Calibri"/>
                <a:sym typeface="Calibri"/>
              </a:rPr>
              <a:t>appropriate</a:t>
            </a:r>
            <a:r>
              <a:rPr lang="en-US" sz="2000">
                <a:latin typeface="Calibri"/>
                <a:ea typeface="Calibri"/>
                <a:cs typeface="Calibri"/>
                <a:sym typeface="Calibri"/>
              </a:rPr>
              <a:t> medication and therapy for </a:t>
            </a:r>
            <a:r>
              <a:rPr lang="en-US" sz="2000">
                <a:latin typeface="Calibri"/>
                <a:ea typeface="Calibri"/>
                <a:cs typeface="Calibri"/>
                <a:sym typeface="Calibri"/>
              </a:rPr>
              <a:t>maintenance, </a:t>
            </a:r>
            <a:r>
              <a:rPr lang="en-US" sz="2000">
                <a:latin typeface="Calibri"/>
                <a:ea typeface="Calibri"/>
                <a:cs typeface="Calibri"/>
                <a:sym typeface="Calibri"/>
              </a:rPr>
              <a:t>African American males can fall into a cycle of mental illness.</a:t>
            </a:r>
            <a:endParaRPr sz="2000">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t/>
            </a:r>
            <a:endParaRPr sz="2000">
              <a:latin typeface="Calibri"/>
              <a:ea typeface="Calibri"/>
              <a:cs typeface="Calibri"/>
              <a:sym typeface="Calibri"/>
            </a:endParaRPr>
          </a:p>
          <a:p>
            <a:pPr indent="-355600" lvl="0" marL="457200" marR="0" rtl="0" algn="l">
              <a:lnSpc>
                <a:spcPct val="100000"/>
              </a:lnSpc>
              <a:spcBef>
                <a:spcPts val="0"/>
              </a:spcBef>
              <a:spcAft>
                <a:spcPts val="0"/>
              </a:spcAft>
              <a:buSzPts val="2000"/>
              <a:buFont typeface="Calibri"/>
              <a:buChar char="●"/>
            </a:pPr>
            <a:r>
              <a:rPr lang="en-US" sz="2000">
                <a:latin typeface="Calibri"/>
                <a:ea typeface="Calibri"/>
                <a:cs typeface="Calibri"/>
                <a:sym typeface="Calibri"/>
              </a:rPr>
              <a:t>Whites have an uninsured rate of 7% and Black people have an 11% rate of being uninsured</a:t>
            </a:r>
            <a:endParaRPr sz="2000">
              <a:latin typeface="Calibri"/>
              <a:ea typeface="Calibri"/>
              <a:cs typeface="Calibri"/>
              <a:sym typeface="Calibri"/>
            </a:endParaRPr>
          </a:p>
          <a:p>
            <a:pPr indent="-355600" lvl="0" marL="457200" marR="0" rtl="0" algn="l">
              <a:lnSpc>
                <a:spcPct val="100000"/>
              </a:lnSpc>
              <a:spcBef>
                <a:spcPts val="0"/>
              </a:spcBef>
              <a:spcAft>
                <a:spcPts val="0"/>
              </a:spcAft>
              <a:buSzPts val="2000"/>
              <a:buFont typeface="Calibri"/>
              <a:buChar char="●"/>
            </a:pPr>
            <a:r>
              <a:rPr lang="en-US" sz="2000">
                <a:latin typeface="Calibri"/>
                <a:ea typeface="Calibri"/>
                <a:cs typeface="Calibri"/>
                <a:sym typeface="Calibri"/>
              </a:rPr>
              <a:t>Black youth 3.2% reported some suicidal thoughts in the past year; 1.4% reported attempting suicide </a:t>
            </a:r>
            <a:endParaRPr sz="2000">
              <a:latin typeface="Calibri"/>
              <a:ea typeface="Calibri"/>
              <a:cs typeface="Calibri"/>
              <a:sym typeface="Calibri"/>
            </a:endParaRPr>
          </a:p>
          <a:p>
            <a:pPr indent="-355600" lvl="0" marL="457200" marR="0" rtl="0" algn="l">
              <a:lnSpc>
                <a:spcPct val="100000"/>
              </a:lnSpc>
              <a:spcBef>
                <a:spcPts val="0"/>
              </a:spcBef>
              <a:spcAft>
                <a:spcPts val="0"/>
              </a:spcAft>
              <a:buSzPts val="2000"/>
              <a:buFont typeface="Calibri"/>
              <a:buChar char="●"/>
            </a:pPr>
            <a:r>
              <a:rPr lang="en-US" sz="2000">
                <a:latin typeface="Calibri"/>
                <a:ea typeface="Calibri"/>
                <a:cs typeface="Calibri"/>
                <a:sym typeface="Calibri"/>
              </a:rPr>
              <a:t>Suicide is the third leading cause of death among Black youth </a:t>
            </a:r>
            <a:endParaRPr sz="2000">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Font typeface="Arial"/>
              <a:buNone/>
            </a:pPr>
            <a:r>
              <a:t/>
            </a:r>
            <a:endParaRPr/>
          </a:p>
        </p:txBody>
      </p:sp>
      <p:sp>
        <p:nvSpPr>
          <p:cNvPr id="34" name="Google Shape;34;p3"/>
          <p:cNvSpPr txBox="1"/>
          <p:nvPr>
            <p:ph idx="7" type="body"/>
          </p:nvPr>
        </p:nvSpPr>
        <p:spPr>
          <a:xfrm>
            <a:off x="7576458" y="2133600"/>
            <a:ext cx="6792685"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Data and Results</a:t>
            </a:r>
            <a:endParaRPr b="1" i="0" sz="21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718850" y="10761300"/>
            <a:ext cx="6792600" cy="5617800"/>
          </a:xfrm>
          <a:prstGeom prst="rect">
            <a:avLst/>
          </a:prstGeom>
          <a:noFill/>
          <a:ln>
            <a:noFill/>
          </a:ln>
        </p:spPr>
        <p:txBody>
          <a:bodyPr anchorCtr="0" anchor="t" bIns="39175" lIns="78350" spcFirstLastPara="1" rIns="78350" wrap="square" tIns="39175">
            <a:noAutofit/>
          </a:bodyPr>
          <a:lstStyle/>
          <a:p>
            <a:pPr indent="0" lvl="0" marL="88900" marR="0" rtl="0" algn="l">
              <a:spcBef>
                <a:spcPts val="0"/>
              </a:spcBef>
              <a:spcAft>
                <a:spcPts val="0"/>
              </a:spcAft>
              <a:buClr>
                <a:schemeClr val="dk1"/>
              </a:buClr>
              <a:buSzPts val="1400"/>
              <a:buFont typeface="Arial"/>
              <a:buNone/>
            </a:pPr>
            <a:r>
              <a:rPr lang="en-US" sz="2100">
                <a:latin typeface="Calibri"/>
                <a:ea typeface="Calibri"/>
                <a:cs typeface="Calibri"/>
                <a:sym typeface="Calibri"/>
              </a:rPr>
              <a:t>Upon analyzation of data, results found a strong correlation between African American males with private insurance having better behavioral health than ones with public insurance.</a:t>
            </a:r>
            <a:r>
              <a:rPr lang="en-US" sz="2100">
                <a:latin typeface="Calibri"/>
                <a:ea typeface="Calibri"/>
                <a:cs typeface="Calibri"/>
                <a:sym typeface="Calibri"/>
              </a:rPr>
              <a:t> This draws a connection between lack of medical insurance and the state of mental health in African American males</a:t>
            </a:r>
            <a:r>
              <a:rPr lang="en-US" sz="2100">
                <a:latin typeface="Calibri"/>
                <a:ea typeface="Calibri"/>
                <a:cs typeface="Calibri"/>
                <a:sym typeface="Calibri"/>
              </a:rPr>
              <a:t>. A possible solution to this  dilemma is to institutionalize Universal Health Care, a system that provides medical services to all citizens. Providing affordable and adequate health care to all citizens can better their mental health and lower suicide rates. Another solution could be making mental health services more affordable across the board. The prices of medication, therapy/counseling sessions and days at psychiatric treatment should be reduced, but the quality of service should remain the same or even increase. If practices such as this become more prominent in mental healt</a:t>
            </a:r>
            <a:r>
              <a:rPr lang="en-US" sz="2100">
                <a:latin typeface="Calibri"/>
                <a:ea typeface="Calibri"/>
                <a:cs typeface="Calibri"/>
                <a:sym typeface="Calibri"/>
              </a:rPr>
              <a:t>h care, suicide and depression rates in African Americans w</a:t>
            </a:r>
            <a:r>
              <a:rPr lang="en-US" sz="2100">
                <a:latin typeface="Calibri"/>
                <a:ea typeface="Calibri"/>
                <a:cs typeface="Calibri"/>
                <a:sym typeface="Calibri"/>
              </a:rPr>
              <a:t>ill decrease.</a:t>
            </a:r>
            <a:endParaRPr i="0" sz="2100" u="none" cap="none" strike="noStrike">
              <a:solidFill>
                <a:schemeClr val="dk1"/>
              </a:solidFill>
              <a:latin typeface="Calibri"/>
              <a:ea typeface="Calibri"/>
              <a:cs typeface="Calibri"/>
              <a:sym typeface="Calibri"/>
            </a:endParaRPr>
          </a:p>
        </p:txBody>
      </p:sp>
      <p:sp>
        <p:nvSpPr>
          <p:cNvPr id="36" name="Google Shape;36;p3"/>
          <p:cNvSpPr txBox="1"/>
          <p:nvPr>
            <p:ph idx="9" type="body"/>
          </p:nvPr>
        </p:nvSpPr>
        <p:spPr>
          <a:xfrm>
            <a:off x="14804572" y="2133600"/>
            <a:ext cx="6792685"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Methodology </a:t>
            </a:r>
            <a:endParaRPr b="1" i="0" sz="21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804575" y="2839800"/>
            <a:ext cx="6792600" cy="79215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lang="en-US" sz="2100">
                <a:latin typeface="Calibri"/>
                <a:ea typeface="Calibri"/>
                <a:cs typeface="Calibri"/>
                <a:sym typeface="Calibri"/>
              </a:rPr>
              <a:t>Data for this research was collected using secondary sources from scholarly </a:t>
            </a:r>
            <a:r>
              <a:rPr lang="en-US" sz="2100">
                <a:latin typeface="Calibri"/>
                <a:ea typeface="Calibri"/>
                <a:cs typeface="Calibri"/>
                <a:sym typeface="Calibri"/>
              </a:rPr>
              <a:t>articles</a:t>
            </a:r>
            <a:r>
              <a:rPr lang="en-US" sz="2100">
                <a:latin typeface="Calibri"/>
                <a:ea typeface="Calibri"/>
                <a:cs typeface="Calibri"/>
                <a:sym typeface="Calibri"/>
              </a:rPr>
              <a:t> obtained </a:t>
            </a:r>
            <a:r>
              <a:rPr lang="en-US" sz="2100">
                <a:latin typeface="Calibri"/>
                <a:ea typeface="Calibri"/>
                <a:cs typeface="Calibri"/>
                <a:sym typeface="Calibri"/>
              </a:rPr>
              <a:t>from</a:t>
            </a:r>
            <a:r>
              <a:rPr lang="en-US" sz="2100">
                <a:latin typeface="Calibri"/>
                <a:ea typeface="Calibri"/>
                <a:cs typeface="Calibri"/>
                <a:sym typeface="Calibri"/>
              </a:rPr>
              <a:t> Google Scholar that provided me with </a:t>
            </a:r>
            <a:r>
              <a:rPr lang="en-US" sz="2100">
                <a:latin typeface="Calibri"/>
                <a:ea typeface="Calibri"/>
                <a:cs typeface="Calibri"/>
                <a:sym typeface="Calibri"/>
              </a:rPr>
              <a:t>articles</a:t>
            </a:r>
            <a:r>
              <a:rPr lang="en-US" sz="2100">
                <a:latin typeface="Calibri"/>
                <a:ea typeface="Calibri"/>
                <a:cs typeface="Calibri"/>
                <a:sym typeface="Calibri"/>
              </a:rPr>
              <a:t> that supported and disputed my original </a:t>
            </a:r>
            <a:r>
              <a:rPr lang="en-US" sz="2100">
                <a:latin typeface="Calibri"/>
                <a:ea typeface="Calibri"/>
                <a:cs typeface="Calibri"/>
                <a:sym typeface="Calibri"/>
              </a:rPr>
              <a:t>hypothesis however the research examined in this study found a clear correlation between medical coverage and mental health</a:t>
            </a:r>
            <a:r>
              <a:rPr lang="en-US" sz="2100">
                <a:latin typeface="Calibri"/>
                <a:ea typeface="Calibri"/>
                <a:cs typeface="Calibri"/>
                <a:sym typeface="Calibri"/>
              </a:rPr>
              <a:t>. While conducting my research </a:t>
            </a:r>
            <a:r>
              <a:rPr lang="en-US" sz="2100">
                <a:latin typeface="Calibri"/>
                <a:ea typeface="Calibri"/>
                <a:cs typeface="Calibri"/>
                <a:sym typeface="Calibri"/>
              </a:rPr>
              <a:t>keywords</a:t>
            </a:r>
            <a:r>
              <a:rPr lang="en-US" sz="2100">
                <a:latin typeface="Calibri"/>
                <a:ea typeface="Calibri"/>
                <a:cs typeface="Calibri"/>
                <a:sym typeface="Calibri"/>
              </a:rPr>
              <a:t> such as ‘Suicide’, ‘Blacks’, ‘Mental Health’, and ‘Medical Insurance’ were used to </a:t>
            </a:r>
            <a:r>
              <a:rPr lang="en-US" sz="2100">
                <a:latin typeface="Calibri"/>
                <a:ea typeface="Calibri"/>
                <a:cs typeface="Calibri"/>
                <a:sym typeface="Calibri"/>
              </a:rPr>
              <a:t>accumulate</a:t>
            </a:r>
            <a:r>
              <a:rPr lang="en-US" sz="2100">
                <a:latin typeface="Calibri"/>
                <a:ea typeface="Calibri"/>
                <a:cs typeface="Calibri"/>
                <a:sym typeface="Calibri"/>
              </a:rPr>
              <a:t> the data. The reason I used these keywords was because they directly corresponded with my hypothesis and provided me with adequate data relating to my question. I </a:t>
            </a:r>
            <a:r>
              <a:rPr lang="en-US" sz="2100">
                <a:latin typeface="Calibri"/>
                <a:ea typeface="Calibri"/>
                <a:cs typeface="Calibri"/>
                <a:sym typeface="Calibri"/>
              </a:rPr>
              <a:t>encountered</a:t>
            </a:r>
            <a:r>
              <a:rPr lang="en-US" sz="2100">
                <a:latin typeface="Calibri"/>
                <a:ea typeface="Calibri"/>
                <a:cs typeface="Calibri"/>
                <a:sym typeface="Calibri"/>
              </a:rPr>
              <a:t> counter narratives in that conveyed another side to the argument I am posing. Some articles argued that if </a:t>
            </a:r>
            <a:r>
              <a:rPr lang="en-US" sz="2100">
                <a:latin typeface="Calibri"/>
                <a:ea typeface="Calibri"/>
                <a:cs typeface="Calibri"/>
                <a:sym typeface="Calibri"/>
              </a:rPr>
              <a:t>Black people</a:t>
            </a:r>
            <a:r>
              <a:rPr lang="en-US" sz="2100">
                <a:latin typeface="Calibri"/>
                <a:ea typeface="Calibri"/>
                <a:cs typeface="Calibri"/>
                <a:sym typeface="Calibri"/>
              </a:rPr>
              <a:t> or people in general were given free or affordable mental health services that they would not use them. The majority of the scholarly articles I found were quantitative. In the </a:t>
            </a:r>
            <a:r>
              <a:rPr lang="en-US" sz="2100">
                <a:latin typeface="Calibri"/>
                <a:ea typeface="Calibri"/>
                <a:cs typeface="Calibri"/>
                <a:sym typeface="Calibri"/>
              </a:rPr>
              <a:t>future</a:t>
            </a:r>
            <a:r>
              <a:rPr lang="en-US" sz="2100">
                <a:latin typeface="Calibri"/>
                <a:ea typeface="Calibri"/>
                <a:cs typeface="Calibri"/>
                <a:sym typeface="Calibri"/>
              </a:rPr>
              <a:t> and </a:t>
            </a:r>
            <a:r>
              <a:rPr lang="en-US" sz="2100">
                <a:latin typeface="Calibri"/>
                <a:ea typeface="Calibri"/>
                <a:cs typeface="Calibri"/>
                <a:sym typeface="Calibri"/>
              </a:rPr>
              <a:t>further</a:t>
            </a:r>
            <a:r>
              <a:rPr lang="en-US" sz="2100">
                <a:latin typeface="Calibri"/>
                <a:ea typeface="Calibri"/>
                <a:cs typeface="Calibri"/>
                <a:sym typeface="Calibri"/>
              </a:rPr>
              <a:t> </a:t>
            </a:r>
            <a:r>
              <a:rPr lang="en-US" sz="2100">
                <a:latin typeface="Calibri"/>
                <a:ea typeface="Calibri"/>
                <a:cs typeface="Calibri"/>
                <a:sym typeface="Calibri"/>
              </a:rPr>
              <a:t>expanding</a:t>
            </a:r>
            <a:r>
              <a:rPr lang="en-US" sz="2100">
                <a:latin typeface="Calibri"/>
                <a:ea typeface="Calibri"/>
                <a:cs typeface="Calibri"/>
                <a:sym typeface="Calibri"/>
              </a:rPr>
              <a:t> this research, I not only </a:t>
            </a:r>
            <a:r>
              <a:rPr lang="en-US" sz="2100">
                <a:latin typeface="Calibri"/>
                <a:ea typeface="Calibri"/>
                <a:cs typeface="Calibri"/>
                <a:sym typeface="Calibri"/>
              </a:rPr>
              <a:t>want</a:t>
            </a:r>
            <a:r>
              <a:rPr lang="en-US" sz="2100">
                <a:latin typeface="Calibri"/>
                <a:ea typeface="Calibri"/>
                <a:cs typeface="Calibri"/>
                <a:sym typeface="Calibri"/>
              </a:rPr>
              <a:t> to look </a:t>
            </a:r>
            <a:r>
              <a:rPr lang="en-US" sz="2100">
                <a:latin typeface="Calibri"/>
                <a:ea typeface="Calibri"/>
                <a:cs typeface="Calibri"/>
                <a:sym typeface="Calibri"/>
              </a:rPr>
              <a:t>at</a:t>
            </a:r>
            <a:r>
              <a:rPr lang="en-US" sz="2100">
                <a:latin typeface="Calibri"/>
                <a:ea typeface="Calibri"/>
                <a:cs typeface="Calibri"/>
                <a:sym typeface="Calibri"/>
              </a:rPr>
              <a:t> quantitative but </a:t>
            </a:r>
            <a:r>
              <a:rPr lang="en-US" sz="2100">
                <a:latin typeface="Calibri"/>
                <a:ea typeface="Calibri"/>
                <a:cs typeface="Calibri"/>
                <a:sym typeface="Calibri"/>
              </a:rPr>
              <a:t>qualitative</a:t>
            </a:r>
            <a:r>
              <a:rPr lang="en-US" sz="2100">
                <a:latin typeface="Calibri"/>
                <a:ea typeface="Calibri"/>
                <a:cs typeface="Calibri"/>
                <a:sym typeface="Calibri"/>
              </a:rPr>
              <a:t> data to generate a deeper and broader view of the correlation between medical insurance coverage </a:t>
            </a:r>
            <a:r>
              <a:rPr lang="en-US" sz="2100">
                <a:latin typeface="Calibri"/>
                <a:ea typeface="Calibri"/>
                <a:cs typeface="Calibri"/>
                <a:sym typeface="Calibri"/>
              </a:rPr>
              <a:t>and</a:t>
            </a:r>
            <a:r>
              <a:rPr lang="en-US" sz="2100">
                <a:latin typeface="Calibri"/>
                <a:ea typeface="Calibri"/>
                <a:cs typeface="Calibri"/>
                <a:sym typeface="Calibri"/>
              </a:rPr>
              <a:t> mental </a:t>
            </a:r>
            <a:r>
              <a:rPr lang="en-US" sz="2100">
                <a:latin typeface="Calibri"/>
                <a:ea typeface="Calibri"/>
                <a:cs typeface="Calibri"/>
                <a:sym typeface="Calibri"/>
              </a:rPr>
              <a:t>health</a:t>
            </a:r>
            <a:r>
              <a:rPr lang="en-US" sz="2100">
                <a:latin typeface="Calibri"/>
                <a:ea typeface="Calibri"/>
                <a:cs typeface="Calibri"/>
                <a:sym typeface="Calibri"/>
              </a:rPr>
              <a:t> illness among African American adolescent males.</a:t>
            </a:r>
            <a:endParaRPr i="0" sz="2100" u="none" cap="none" strike="noStrike">
              <a:solidFill>
                <a:schemeClr val="dk1"/>
              </a:solidFill>
              <a:latin typeface="Calibri"/>
              <a:ea typeface="Calibri"/>
              <a:cs typeface="Calibri"/>
              <a:sym typeface="Calibri"/>
            </a:endParaRPr>
          </a:p>
        </p:txBody>
      </p:sp>
      <p:sp>
        <p:nvSpPr>
          <p:cNvPr id="38" name="Google Shape;38;p3"/>
          <p:cNvSpPr txBox="1"/>
          <p:nvPr>
            <p:ph idx="14" type="body"/>
          </p:nvPr>
        </p:nvSpPr>
        <p:spPr>
          <a:xfrm>
            <a:off x="14718847" y="10077450"/>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Conclusion</a:t>
            </a:r>
            <a:endParaRPr b="1" i="0" sz="2100" u="none" cap="none" strike="noStrike">
              <a:solidFill>
                <a:schemeClr val="lt1"/>
              </a:solidFill>
              <a:latin typeface="Arial"/>
              <a:ea typeface="Arial"/>
              <a:cs typeface="Arial"/>
              <a:sym typeface="Arial"/>
            </a:endParaRPr>
          </a:p>
        </p:txBody>
      </p:sp>
      <p:sp>
        <p:nvSpPr>
          <p:cNvPr id="39" name="Google Shape;39;p3"/>
          <p:cNvSpPr txBox="1"/>
          <p:nvPr>
            <p:ph idx="15" type="body"/>
          </p:nvPr>
        </p:nvSpPr>
        <p:spPr>
          <a:xfrm>
            <a:off x="7576458" y="2819400"/>
            <a:ext cx="6792685" cy="13335001"/>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rPr lang="en-US" sz="2100">
                <a:latin typeface="Calibri"/>
                <a:ea typeface="Calibri"/>
                <a:cs typeface="Calibri"/>
                <a:sym typeface="Calibri"/>
              </a:rPr>
              <a:t>According to the data there is a </a:t>
            </a:r>
            <a:r>
              <a:rPr lang="en-US" sz="2100">
                <a:latin typeface="Calibri"/>
                <a:ea typeface="Calibri"/>
                <a:cs typeface="Calibri"/>
                <a:sym typeface="Calibri"/>
              </a:rPr>
              <a:t>noticeable</a:t>
            </a:r>
            <a:r>
              <a:rPr lang="en-US" sz="2100">
                <a:latin typeface="Calibri"/>
                <a:ea typeface="Calibri"/>
                <a:cs typeface="Calibri"/>
                <a:sym typeface="Calibri"/>
              </a:rPr>
              <a:t> difference in African Americans with private, </a:t>
            </a:r>
            <a:r>
              <a:rPr lang="en-US" sz="2100">
                <a:latin typeface="Calibri"/>
                <a:ea typeface="Calibri"/>
                <a:cs typeface="Calibri"/>
                <a:sym typeface="Calibri"/>
              </a:rPr>
              <a:t>public</a:t>
            </a:r>
            <a:r>
              <a:rPr lang="en-US" sz="2100">
                <a:latin typeface="Calibri"/>
                <a:ea typeface="Calibri"/>
                <a:cs typeface="Calibri"/>
                <a:sym typeface="Calibri"/>
              </a:rPr>
              <a:t> and no insurance at all. Data on Suicide rates in </a:t>
            </a:r>
            <a:r>
              <a:rPr lang="en-US" sz="2100">
                <a:latin typeface="Calibri"/>
                <a:ea typeface="Calibri"/>
                <a:cs typeface="Calibri"/>
                <a:sym typeface="Calibri"/>
              </a:rPr>
              <a:t>Black people</a:t>
            </a:r>
            <a:r>
              <a:rPr lang="en-US" sz="2100">
                <a:latin typeface="Calibri"/>
                <a:ea typeface="Calibri"/>
                <a:cs typeface="Calibri"/>
                <a:sym typeface="Calibri"/>
              </a:rPr>
              <a:t> between 2012 and 2017 is represented in the graph.</a:t>
            </a:r>
            <a:r>
              <a:rPr lang="en-US" sz="2100"/>
              <a:t> </a:t>
            </a:r>
            <a:endParaRPr sz="2100"/>
          </a:p>
          <a:p>
            <a:pPr indent="0" lvl="0" marL="0" marR="0" rtl="0" algn="l">
              <a:spcBef>
                <a:spcPts val="0"/>
              </a:spcBef>
              <a:spcAft>
                <a:spcPts val="0"/>
              </a:spcAft>
              <a:buClr>
                <a:schemeClr val="dk1"/>
              </a:buClr>
              <a:buFont typeface="Arial"/>
              <a:buNone/>
            </a:pPr>
            <a:r>
              <a:t/>
            </a:r>
            <a:endParaRPr sz="1800"/>
          </a:p>
          <a:p>
            <a:pPr indent="0" lvl="0" marL="0" marR="0" rtl="0" algn="l">
              <a:spcBef>
                <a:spcPts val="0"/>
              </a:spcBef>
              <a:spcAft>
                <a:spcPts val="0"/>
              </a:spcAft>
              <a:buClr>
                <a:schemeClr val="dk1"/>
              </a:buClr>
              <a:buFont typeface="Arial"/>
              <a:buNone/>
            </a:pPr>
            <a:r>
              <a:t/>
            </a:r>
            <a:endParaRPr sz="1800"/>
          </a:p>
          <a:p>
            <a:pPr indent="0" lvl="0" marL="0" marR="0" rtl="0" algn="l">
              <a:spcBef>
                <a:spcPts val="0"/>
              </a:spcBef>
              <a:spcAft>
                <a:spcPts val="0"/>
              </a:spcAft>
              <a:buClr>
                <a:schemeClr val="dk1"/>
              </a:buClr>
              <a:buFont typeface="Arial"/>
              <a:buNone/>
            </a:pPr>
            <a:r>
              <a:t/>
            </a:r>
            <a:endParaRPr sz="1800"/>
          </a:p>
          <a:p>
            <a:pPr indent="0" lvl="0" marL="0" marR="0" rtl="0" algn="l">
              <a:spcBef>
                <a:spcPts val="0"/>
              </a:spcBef>
              <a:spcAft>
                <a:spcPts val="0"/>
              </a:spcAft>
              <a:buClr>
                <a:schemeClr val="dk1"/>
              </a:buClr>
              <a:buFont typeface="Arial"/>
              <a:buNone/>
            </a:pPr>
            <a:r>
              <a:t/>
            </a:r>
            <a:endParaRPr sz="1800"/>
          </a:p>
          <a:p>
            <a:pPr indent="0" lvl="0" marL="0" marR="0" rtl="0" algn="l">
              <a:spcBef>
                <a:spcPts val="0"/>
              </a:spcBef>
              <a:spcAft>
                <a:spcPts val="0"/>
              </a:spcAft>
              <a:buClr>
                <a:schemeClr val="dk1"/>
              </a:buClr>
              <a:buFont typeface="Arial"/>
              <a:buNone/>
            </a:pPr>
            <a:r>
              <a:t/>
            </a:r>
            <a:endParaRPr sz="1800"/>
          </a:p>
          <a:p>
            <a:pPr indent="0" lvl="0" marL="0" rtl="0" algn="l">
              <a:lnSpc>
                <a:spcPct val="115000"/>
              </a:lnSpc>
              <a:spcBef>
                <a:spcPts val="0"/>
              </a:spcBef>
              <a:spcAft>
                <a:spcPts val="0"/>
              </a:spcAft>
              <a:buNone/>
            </a:pPr>
            <a:r>
              <a:t/>
            </a:r>
            <a:endParaRPr sz="1000">
              <a:solidFill>
                <a:srgbClr val="000000"/>
              </a:solidFill>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sz="1800"/>
          </a:p>
          <a:p>
            <a:pPr indent="0" lvl="0" marL="0" marR="0" rtl="0" algn="l">
              <a:spcBef>
                <a:spcPts val="0"/>
              </a:spcBef>
              <a:spcAft>
                <a:spcPts val="0"/>
              </a:spcAft>
              <a:buClr>
                <a:schemeClr val="dk1"/>
              </a:buClr>
              <a:buFont typeface="Arial"/>
              <a:buNone/>
            </a:pPr>
            <a:r>
              <a:t/>
            </a:r>
            <a:endParaRPr sz="1800"/>
          </a:p>
          <a:p>
            <a:pPr indent="0" lvl="0" marL="0" marR="0" rtl="0" algn="l">
              <a:spcBef>
                <a:spcPts val="0"/>
              </a:spcBef>
              <a:spcAft>
                <a:spcPts val="0"/>
              </a:spcAft>
              <a:buClr>
                <a:schemeClr val="dk1"/>
              </a:buClr>
              <a:buFont typeface="Arial"/>
              <a:buNone/>
            </a:pPr>
            <a:r>
              <a:t/>
            </a:r>
            <a:endParaRPr sz="1800"/>
          </a:p>
          <a:p>
            <a:pPr indent="0" lvl="0" marL="0" marR="0" rtl="0" algn="l">
              <a:spcBef>
                <a:spcPts val="0"/>
              </a:spcBef>
              <a:spcAft>
                <a:spcPts val="0"/>
              </a:spcAft>
              <a:buClr>
                <a:schemeClr val="dk1"/>
              </a:buClr>
              <a:buFont typeface="Arial"/>
              <a:buNone/>
            </a:pPr>
            <a:r>
              <a:t/>
            </a:r>
            <a:endParaRPr sz="1800"/>
          </a:p>
          <a:p>
            <a:pPr indent="0" lvl="0" marL="0" rtl="0" algn="l">
              <a:spcBef>
                <a:spcPts val="0"/>
              </a:spcBef>
              <a:spcAft>
                <a:spcPts val="0"/>
              </a:spcAft>
              <a:buClr>
                <a:schemeClr val="dk1"/>
              </a:buClr>
              <a:buSzPts val="1400"/>
              <a:buFont typeface="Arial"/>
              <a:buNone/>
            </a:pPr>
            <a:r>
              <a:t/>
            </a:r>
            <a:endParaRPr sz="1800"/>
          </a:p>
        </p:txBody>
      </p:sp>
      <p:pic>
        <p:nvPicPr>
          <p:cNvPr id="40" name="Google Shape;40;p3" title="Chart"/>
          <p:cNvPicPr preferRelativeResize="0"/>
          <p:nvPr/>
        </p:nvPicPr>
        <p:blipFill>
          <a:blip r:embed="rId3">
            <a:alphaModFix/>
          </a:blip>
          <a:stretch>
            <a:fillRect/>
          </a:stretch>
        </p:blipFill>
        <p:spPr>
          <a:xfrm>
            <a:off x="7576450" y="4931575"/>
            <a:ext cx="6792699" cy="5300650"/>
          </a:xfrm>
          <a:prstGeom prst="rect">
            <a:avLst/>
          </a:prstGeom>
          <a:noFill/>
          <a:ln>
            <a:noFill/>
          </a:ln>
        </p:spPr>
      </p:pic>
      <p:pic>
        <p:nvPicPr>
          <p:cNvPr id="41" name="Google Shape;41;p3" title="Chart"/>
          <p:cNvPicPr preferRelativeResize="0"/>
          <p:nvPr/>
        </p:nvPicPr>
        <p:blipFill>
          <a:blip r:embed="rId4">
            <a:alphaModFix/>
          </a:blip>
          <a:stretch>
            <a:fillRect/>
          </a:stretch>
        </p:blipFill>
        <p:spPr>
          <a:xfrm>
            <a:off x="7141025" y="10545050"/>
            <a:ext cx="7228125" cy="5300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