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embeddedFontLst>
    <p:embeddedFont>
      <p:font typeface="Nunito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Nunito-bold.fntdata"/><Relationship Id="rId14" Type="http://schemas.openxmlformats.org/officeDocument/2006/relationships/font" Target="fonts/Nunito-regular.fntdata"/><Relationship Id="rId17" Type="http://schemas.openxmlformats.org/officeDocument/2006/relationships/font" Target="fonts/Nunito-boldItalic.fntdata"/><Relationship Id="rId16" Type="http://schemas.openxmlformats.org/officeDocument/2006/relationships/font" Target="fonts/Nunito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34037f49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34037f49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341f712c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341f712c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4ad38ef0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4ad38ef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4ad38ef06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4ad38ef06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-mention skewed data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-Casinos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-Tribal benefits=res hospitals, gov agencies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-Unemployment among American Indians is 9.3 percent compared with 5.1 percent nationwide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</a:t>
            </a:r>
            <a:r>
              <a:rPr lang="en">
                <a:highlight>
                  <a:srgbClr val="FFFFFF"/>
                </a:highlight>
              </a:rPr>
              <a:t>Departments of Housing and Urban Development, Justice, Agriculture, Education, Labor, Commerce and Energy</a:t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</a:rPr>
              <a:t>- Indian affairs=education, social services, law enforcement, courts, real estate services, agriculture and range management, and resource protection,</a:t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</a:rPr>
              <a:t>- IHS= maternal and child health, mental health, substance abuse, home health care, nutrition, etc.</a:t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</a:rPr>
              <a:t>-speak slowly</a:t>
            </a:r>
            <a:endParaRPr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4ad38ef06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4ad38ef0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4ad38ef0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4ad38ef0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34217b07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34217b07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341f712cf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341f712c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3420d8a4c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3420d8a4c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google.com/search?q=retirement+rates+between+races&amp;safe=strict&amp;source=lnms&amp;tbm=isch&amp;sa=X&amp;ved=0ahUKEwjj-J3YhKfVAhXDVz4KHXGzAJ4Q_AUICygC&amp;biw=1301&amp;bih=620#imgrc=vzUpGLmTIesPVM:&amp;spf=1501078779994" TargetMode="External"/><Relationship Id="rId4" Type="http://schemas.openxmlformats.org/officeDocument/2006/relationships/hyperlink" Target="https://www.theatlantic.com/business/archive/2012/01/5-of-americans-made-up-50-of-us-health-care-spending/251402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1891353" y="12721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Impact of Wealth Inequalities in America</a:t>
            </a:r>
            <a:endParaRPr/>
          </a:p>
        </p:txBody>
      </p:sp>
      <p:sp>
        <p:nvSpPr>
          <p:cNvPr id="129" name="Google Shape;129;p13"/>
          <p:cNvSpPr txBox="1"/>
          <p:nvPr>
            <p:ph idx="1" type="subTitle"/>
          </p:nvPr>
        </p:nvSpPr>
        <p:spPr>
          <a:xfrm>
            <a:off x="1835250" y="2464123"/>
            <a:ext cx="5361300" cy="6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Oyinkan Ajasa, Joren Biggs, Lauryn Futrell,  Tyreek Lloyd,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Elson Roaquin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Topics a</a:t>
            </a:r>
            <a:r>
              <a:rPr lang="en"/>
              <a:t>ddressed</a:t>
            </a:r>
            <a:r>
              <a:rPr lang="en"/>
              <a:t> in this presentation</a:t>
            </a:r>
            <a:endParaRPr/>
          </a:p>
        </p:txBody>
      </p:sp>
      <p:sp>
        <p:nvSpPr>
          <p:cNvPr id="135" name="Google Shape;135;p14"/>
          <p:cNvSpPr txBox="1"/>
          <p:nvPr>
            <p:ph idx="1" type="body"/>
          </p:nvPr>
        </p:nvSpPr>
        <p:spPr>
          <a:xfrm>
            <a:off x="819150" y="1593425"/>
            <a:ext cx="7505700" cy="284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The wealth gap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Wealth gap within Native Americans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Wealth gap regarding retirement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Wealth and its impact on healthcare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Gentrification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Environmental</a:t>
            </a:r>
            <a:r>
              <a:rPr lang="en" sz="2400"/>
              <a:t> injustice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"/>
          <p:cNvSpPr txBox="1"/>
          <p:nvPr>
            <p:ph type="title"/>
          </p:nvPr>
        </p:nvSpPr>
        <p:spPr>
          <a:xfrm>
            <a:off x="444225" y="17775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Closing wealth gaps in America </a:t>
            </a:r>
            <a:endParaRPr/>
          </a:p>
        </p:txBody>
      </p:sp>
      <p:sp>
        <p:nvSpPr>
          <p:cNvPr id="141" name="Google Shape;141;p15"/>
          <p:cNvSpPr txBox="1"/>
          <p:nvPr>
            <p:ph idx="1" type="body"/>
          </p:nvPr>
        </p:nvSpPr>
        <p:spPr>
          <a:xfrm>
            <a:off x="311425" y="1019675"/>
            <a:ext cx="4492200" cy="30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Wealth is an abundance of valuable possessions or money (Healthy 2017).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house household wealth gathers the sum of assets to house, cars, savings, checking accounts, stocks, and mutual funds etc. 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negative sum of debt are, auto loans, credit cards, mortgages, etc.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  <p:pic>
        <p:nvPicPr>
          <p:cNvPr descr="Image result for white people wealth compared to a black person wealth" id="142" name="Google Shape;14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3625" y="867350"/>
            <a:ext cx="3643800" cy="387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/>
          <p:nvPr>
            <p:ph type="title"/>
          </p:nvPr>
        </p:nvSpPr>
        <p:spPr>
          <a:xfrm>
            <a:off x="819150" y="5952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Wealth Gap Within Native Americans</a:t>
            </a:r>
            <a:endParaRPr/>
          </a:p>
        </p:txBody>
      </p:sp>
      <p:sp>
        <p:nvSpPr>
          <p:cNvPr id="148" name="Google Shape;148;p16"/>
          <p:cNvSpPr txBox="1"/>
          <p:nvPr>
            <p:ph idx="1" type="body"/>
          </p:nvPr>
        </p:nvSpPr>
        <p:spPr>
          <a:xfrm>
            <a:off x="291475" y="1224600"/>
            <a:ext cx="2765100" cy="358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-Tribal benefits create assets and remove liabilities.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-In 2008 the Cherokee Casino gave 416.8 million dollars back to the Cherokee community.</a:t>
            </a:r>
            <a: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(Where the money goes, 2008)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-Indian Affairs, Indian Health Services(IHS), and other government agencies provide health care among other benefits</a:t>
            </a:r>
            <a: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(US Dept. of the Interior). 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6"/>
          <p:cNvSpPr txBox="1"/>
          <p:nvPr/>
        </p:nvSpPr>
        <p:spPr>
          <a:xfrm>
            <a:off x="2484275" y="664800"/>
            <a:ext cx="4292100" cy="5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charrrt.PNG" id="150" name="Google Shape;15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6575" y="1559775"/>
            <a:ext cx="5749200" cy="2023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6"/>
          <p:cNvSpPr txBox="1"/>
          <p:nvPr/>
        </p:nvSpPr>
        <p:spPr>
          <a:xfrm>
            <a:off x="3406075" y="3662250"/>
            <a:ext cx="5050200" cy="7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Times New Roman"/>
                <a:ea typeface="Times New Roman"/>
                <a:cs typeface="Times New Roman"/>
                <a:sym typeface="Times New Roman"/>
              </a:rPr>
              <a:t>Chart: Randall Akee, Sue K. Stockly, William Darity Jr, Darrick Hamilton &amp; Paul Ong (2017) The role of race, ethnicity and tribal enrolment on asset accumulation: an examination of American Indian tribal nations, Ethnic and Racial Studies, 40:11, 1939-1960, DOI: 10.1080/01419870.2016.1216141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7"/>
          <p:cNvSpPr txBox="1"/>
          <p:nvPr>
            <p:ph type="title"/>
          </p:nvPr>
        </p:nvSpPr>
        <p:spPr>
          <a:xfrm>
            <a:off x="625455" y="277950"/>
            <a:ext cx="7505700" cy="108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Wealth and income and how it affects different racial groups</a:t>
            </a:r>
            <a:endParaRPr/>
          </a:p>
        </p:txBody>
      </p:sp>
      <p:sp>
        <p:nvSpPr>
          <p:cNvPr id="157" name="Google Shape;157;p17"/>
          <p:cNvSpPr txBox="1"/>
          <p:nvPr>
            <p:ph idx="1" type="body"/>
          </p:nvPr>
        </p:nvSpPr>
        <p:spPr>
          <a:xfrm>
            <a:off x="328575" y="1364850"/>
            <a:ext cx="5036100" cy="357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Retirement                                                 </a:t>
            </a:r>
            <a:r>
              <a:rPr lang="en"/>
              <a:t>Retirement is a huge impact to economic health. People save money for economic plans in the future.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The more money that has been passed down from generations the more money available and saved up for wealth. (Linda shin,2015)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Income                                                           </a:t>
            </a:r>
            <a:r>
              <a:rPr lang="en"/>
              <a:t>Across america, people of color fail to get the excess amount of money they need to survive.  Income can affect wealth; the more you earn the more you save.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 </a:t>
            </a:r>
            <a:endParaRPr sz="2400"/>
          </a:p>
        </p:txBody>
      </p:sp>
      <p:pic>
        <p:nvPicPr>
          <p:cNvPr descr="Racial inequality in the United States - Wikipedia" id="158" name="Google Shape;15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9900" y="1183550"/>
            <a:ext cx="2975500" cy="3152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8"/>
          <p:cNvSpPr txBox="1"/>
          <p:nvPr>
            <p:ph type="title"/>
          </p:nvPr>
        </p:nvSpPr>
        <p:spPr>
          <a:xfrm>
            <a:off x="401050" y="11432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Gentrification </a:t>
            </a:r>
            <a:r>
              <a:rPr lang="en" sz="1800"/>
              <a:t>“Pushing the lower class even lower”</a:t>
            </a:r>
            <a:endParaRPr sz="1800"/>
          </a:p>
        </p:txBody>
      </p:sp>
      <p:sp>
        <p:nvSpPr>
          <p:cNvPr id="164" name="Google Shape;164;p18"/>
          <p:cNvSpPr txBox="1"/>
          <p:nvPr>
            <p:ph idx="1" type="body"/>
          </p:nvPr>
        </p:nvSpPr>
        <p:spPr>
          <a:xfrm>
            <a:off x="309575" y="767400"/>
            <a:ext cx="4634700" cy="395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❏"/>
            </a:pPr>
            <a:r>
              <a:rPr lang="en" sz="1700">
                <a:solidFill>
                  <a:srgbClr val="000000"/>
                </a:solidFill>
              </a:rPr>
              <a:t>Began as an effect of </a:t>
            </a:r>
            <a:r>
              <a:rPr lang="en" sz="1700">
                <a:solidFill>
                  <a:srgbClr val="FF0000"/>
                </a:solidFill>
              </a:rPr>
              <a:t>Redlining</a:t>
            </a:r>
            <a:endParaRPr sz="17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-A subtle way of targeting people of color and efficiently segregating them from whites. </a:t>
            </a:r>
            <a:endParaRPr>
              <a:solidFill>
                <a:srgbClr val="000000"/>
              </a:solidFill>
            </a:endParaRPr>
          </a:p>
          <a:p>
            <a:pPr indent="-33655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700"/>
              <a:buChar char="❏"/>
            </a:pPr>
            <a:r>
              <a:rPr lang="en" sz="1700">
                <a:solidFill>
                  <a:srgbClr val="000000"/>
                </a:solidFill>
              </a:rPr>
              <a:t>Urban Growth</a:t>
            </a:r>
            <a:endParaRPr sz="17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-Introducing white families  into “black neighborhoods” which eventually leads to the displacement of those families. </a:t>
            </a:r>
            <a:endParaRPr>
              <a:solidFill>
                <a:srgbClr val="000000"/>
              </a:solidFill>
            </a:endParaRPr>
          </a:p>
          <a:p>
            <a:pPr indent="-33655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700"/>
              <a:buChar char="❏"/>
            </a:pPr>
            <a:r>
              <a:rPr lang="en" sz="1700">
                <a:solidFill>
                  <a:srgbClr val="000000"/>
                </a:solidFill>
              </a:rPr>
              <a:t>Affecting communities including Durham NC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-"/>
            </a:pPr>
            <a:r>
              <a:rPr lang="en">
                <a:solidFill>
                  <a:srgbClr val="000000"/>
                </a:solidFill>
              </a:rPr>
              <a:t>According to Lisa Sorg, s</a:t>
            </a:r>
            <a:r>
              <a:rPr lang="en">
                <a:solidFill>
                  <a:srgbClr val="000000"/>
                </a:solidFill>
              </a:rPr>
              <a:t>ince 2005, the median home prices have increased from 100% to nearly 400%   in  six of Durham’s central neighborhoods (Sorg 2015).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 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</a:endParaRPr>
          </a:p>
        </p:txBody>
      </p:sp>
      <p:pic>
        <p:nvPicPr>
          <p:cNvPr descr="Image result for gentrification statistics" id="165" name="Google Shape;165;p18" title="View source image"/>
          <p:cNvPicPr preferRelativeResize="0"/>
          <p:nvPr/>
        </p:nvPicPr>
        <p:blipFill rotWithShape="1">
          <a:blip r:embed="rId3">
            <a:alphaModFix/>
          </a:blip>
          <a:srcRect b="50507" l="0" r="0" t="0"/>
          <a:stretch/>
        </p:blipFill>
        <p:spPr>
          <a:xfrm>
            <a:off x="4944275" y="1307225"/>
            <a:ext cx="3913325" cy="232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9"/>
          <p:cNvSpPr txBox="1"/>
          <p:nvPr>
            <p:ph type="title"/>
          </p:nvPr>
        </p:nvSpPr>
        <p:spPr>
          <a:xfrm>
            <a:off x="819150" y="845600"/>
            <a:ext cx="3709200" cy="10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Environmental Justice</a:t>
            </a:r>
            <a:endParaRPr/>
          </a:p>
        </p:txBody>
      </p:sp>
      <p:sp>
        <p:nvSpPr>
          <p:cNvPr id="171" name="Google Shape;171;p19"/>
          <p:cNvSpPr txBox="1"/>
          <p:nvPr>
            <p:ph idx="1" type="body"/>
          </p:nvPr>
        </p:nvSpPr>
        <p:spPr>
          <a:xfrm>
            <a:off x="830700" y="1866200"/>
            <a:ext cx="3709200" cy="296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Low income, predominantly communities of color are disproportionately exposed to hazardous substances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Native Americans are a little researched, but heavily affected racial group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Comes in more forms than pollution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Food Insecurity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Alcohol Exploitation </a:t>
            </a:r>
            <a:endParaRPr sz="1400"/>
          </a:p>
        </p:txBody>
      </p:sp>
      <p:pic>
        <p:nvPicPr>
          <p:cNvPr id="172" name="Google Shape;17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0650" y="1138650"/>
            <a:ext cx="4299300" cy="286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0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178" name="Google Shape;178;p20"/>
          <p:cNvSpPr txBox="1"/>
          <p:nvPr>
            <p:ph idx="1" type="body"/>
          </p:nvPr>
        </p:nvSpPr>
        <p:spPr>
          <a:xfrm>
            <a:off x="819150" y="1347750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The wealth gap is in effect and increasing causing a wide gap between the rich and poor.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Wealth affects Native American employment and divides races.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Gentrification uses wealth to segregate people.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Wealth determines treatment of people.</a:t>
            </a:r>
            <a:endParaRPr sz="1800"/>
          </a:p>
        </p:txBody>
      </p:sp>
      <p:pic>
        <p:nvPicPr>
          <p:cNvPr descr="Image result for wealth inequality in america" id="179" name="Google Shape;179;p20" title="View source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2450" y="3114750"/>
            <a:ext cx="3198576" cy="180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1"/>
          <p:cNvSpPr txBox="1"/>
          <p:nvPr>
            <p:ph type="title"/>
          </p:nvPr>
        </p:nvSpPr>
        <p:spPr>
          <a:xfrm>
            <a:off x="819150" y="2483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85" name="Google Shape;185;p21"/>
          <p:cNvSpPr txBox="1"/>
          <p:nvPr>
            <p:ph idx="1" type="body"/>
          </p:nvPr>
        </p:nvSpPr>
        <p:spPr>
          <a:xfrm>
            <a:off x="265475" y="827100"/>
            <a:ext cx="8627700" cy="409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Fullilove, Mindy Thompson and Rodrick Wallace. "Serial Forced Displacement in American</a:t>
            </a:r>
            <a:endParaRPr sz="9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Cities, 1916-2010." </a:t>
            </a:r>
            <a:r>
              <a:rPr i="1" lang="en" sz="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Journal of Urban Health</a:t>
            </a:r>
            <a:r>
              <a:rPr lang="en" sz="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vol. 88, no. 3, June 2011, pp. 381-389.</a:t>
            </a:r>
            <a:endParaRPr sz="9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EBSCO</a:t>
            </a:r>
            <a:r>
              <a:rPr i="1" lang="en" sz="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host</a:t>
            </a:r>
            <a:r>
              <a:rPr lang="en" sz="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doi:10.1007/s11524-011-9585-2.</a:t>
            </a:r>
            <a:endParaRPr sz="9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Glick, Jonathan. "Gentrification and the Racialized Geography of Home Equity." </a:t>
            </a:r>
            <a:r>
              <a:rPr i="1" lang="en" sz="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Urban Affairs</a:t>
            </a:r>
            <a:endParaRPr i="1" sz="9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Review</a:t>
            </a:r>
            <a:r>
              <a:rPr lang="en" sz="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vol. 44, no. 2, Nov. 2008, pp. 280-295. EBSCO</a:t>
            </a:r>
            <a:r>
              <a:rPr i="1" lang="en" sz="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host</a:t>
            </a:r>
            <a:r>
              <a:rPr lang="en" sz="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search.ebscohost.com/login.aspx?direct=true&amp;db=a9h&amp;AN=34775927&amp;site=ehost-live&amp;se=sit.</a:t>
            </a:r>
            <a:endParaRPr sz="9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Hwang, Jackelyn. "While some Things Change, some Things Stay the Same: Reflections</a:t>
            </a:r>
            <a:endParaRPr sz="9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45720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 the Study of Gentrification." </a:t>
            </a:r>
            <a:r>
              <a:rPr i="1" lang="en" sz="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City &amp; Community</a:t>
            </a:r>
            <a:r>
              <a:rPr lang="en" sz="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vol. 15, no. 3, Sept. 2016, pp.</a:t>
            </a:r>
            <a:endParaRPr sz="9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45720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226-230. EBSCO</a:t>
            </a:r>
            <a:r>
              <a:rPr i="1" lang="en" sz="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host</a:t>
            </a:r>
            <a:r>
              <a:rPr lang="en" sz="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doi:10.1111/cico.12188.</a:t>
            </a:r>
            <a:endParaRPr sz="9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Sorg, Lisa. "Take 4: Durham’s gentrification challenge." </a:t>
            </a:r>
            <a:r>
              <a:rPr i="1" lang="en" sz="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News and Observer</a:t>
            </a:r>
            <a:r>
              <a:rPr lang="en" sz="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N.p., Oct. &amp; nov.</a:t>
            </a:r>
            <a:endParaRPr sz="9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2015. Web. 25 July 2017. </a:t>
            </a:r>
            <a:endParaRPr sz="9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Randall Akee, Sue K. Stockly, William Darity Jr, Darrick Hamilton &amp; Paul Ong (2017) The role of race, ethnicity and tribal enrolment on asset </a:t>
            </a:r>
            <a:endParaRPr sz="9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accumulation: an examination of American Indian tribal nations, Ethnic and Racial Studies, 40:11, 1939-1960, DOI: 10.1080/01419870.2016.1216141</a:t>
            </a:r>
            <a:endParaRPr sz="9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"THINK AND GROW WEALTHY COACHING  ." </a:t>
            </a:r>
            <a:r>
              <a:rPr i="1" lang="en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THINK AND GROW WEALTHY COACHING  </a:t>
            </a:r>
            <a:r>
              <a:rPr lang="en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N.p., n.d. Web. 28 July 2017. 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&lt;http://www.thinkandgrowwealthycoaching.com/&gt;. </a:t>
            </a:r>
            <a:endParaRPr sz="9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https://www.google.com/search?q=retirement+rates+between+races&amp;safe=strict&amp;source=lnms&amp;tbm=isch&amp;sa=X&amp;ved=0ahUKEwjj-J3YhKfVAhXDVz4KHXGzAJ4Q_AUICygC&amp;biw=1301&amp;bih=620#imgrc=vzUpGLmTIesPVM:&amp;spf=1501078779994</a:t>
            </a:r>
            <a:endParaRPr sz="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https://www.theatlantic.com/business/archive/2012/01/5-of-americans-made-up-50-of-us-health-care-spending/251402/</a:t>
            </a:r>
            <a:endParaRPr sz="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