
<file path=[Content_Types].xml><?xml version="1.0" encoding="utf-8"?>
<Types xmlns="http://schemas.openxmlformats.org/package/2006/content-types">
  <Default ContentType="image/jpeg" Extension="jpg"/>
  <Default ContentType="application/x-fontdata" Extension="fntdata"/>
  <Default ContentType="image/gif" Extension="gif"/>
  <Default ContentType="application/xml" Extension="xml"/>
  <Default ContentType="application/vnd.openxmlformats-package.relationships+xml" Extension="rels"/>
  <Override ContentType="application/vnd.openxmlformats-officedocument.presentationml.comments+xml" PartName="/ppt/comments/comment1.xml"/>
  <Override ContentType="application/vnd.openxmlformats-officedocument.presentationml.comments+xml" PartName="/ppt/comments/comment2.xml"/>
  <Override ContentType="application/vnd.openxmlformats-officedocument.presentationml.comments+xml" PartName="/ppt/comments/comment4.xml"/>
  <Override ContentType="application/vnd.openxmlformats-officedocument.presentationml.comments+xml" PartName="/ppt/comments/comment3.xml"/>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Lst>
  <p:sldSz cy="5143500" cx="9144000"/>
  <p:notesSz cx="6858000" cy="9144000"/>
  <p:embeddedFontLst>
    <p:embeddedFont>
      <p:font typeface="Nunito"/>
      <p:regular r:id="rId15"/>
      <p:bold r:id="rId16"/>
      <p:italic r:id="rId17"/>
      <p:boldItalic r:id="rId1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Author clrIdx="0" id="0" initials="" lastIdx="4" name="Leah Zachary"/>
  <p:cmAuthor clrIdx="1" id="1" initials="" lastIdx="5" name="Catherine Kiplagat"/>
  <p:cmAuthor clrIdx="2" id="2" initials="" lastIdx="4" name="Pat Dall"/>
  <p:cmAuthor clrIdx="3" id="3" initials="" lastIdx="4" name="Thomas Bennett"/>
</p:cmAuthorLst>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Nunito-regular.fntdata"/><Relationship Id="rId14" Type="http://schemas.openxmlformats.org/officeDocument/2006/relationships/slide" Target="slides/slide9.xml"/><Relationship Id="rId17" Type="http://schemas.openxmlformats.org/officeDocument/2006/relationships/font" Target="fonts/Nunito-italic.fntdata"/><Relationship Id="rId16" Type="http://schemas.openxmlformats.org/officeDocument/2006/relationships/font" Target="fonts/Nunito-bold.fntdata"/><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font" Target="fonts/Nunito-boldItalic.fntdata"/><Relationship Id="rId7" Type="http://schemas.openxmlformats.org/officeDocument/2006/relationships/slide" Target="slides/slide2.xml"/><Relationship Id="rId8" Type="http://schemas.openxmlformats.org/officeDocument/2006/relationships/slide" Target="slides/slide3.xml"/></Relationships>
</file>

<file path=ppt/comments/comment1.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0" idx="1" dt="2017-07-30T23:20:20.838">
    <p:pos x="339" y="854"/>
    <p:text>All of the topics intersect in Israel in the presentation, but have global impacts</p:text>
  </p:cm>
  <p:cm authorId="1" idx="1" dt="2017-07-30T23:13:42.602">
    <p:pos x="339" y="854"/>
    <p:text>should I put the in the introduction</p:text>
  </p:cm>
  <p:cm authorId="0" idx="2" dt="2017-07-30T23:20:20.838">
    <p:pos x="339" y="854"/>
    <p:text>that's completely optional, since you mentioned it at the end it may seem somewhat repetitive.</p:text>
  </p:cm>
</p:cmLst>
</file>

<file path=ppt/comments/comment2.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2" idx="1" dt="2017-07-26T19:42:35.287">
    <p:pos x="6000" y="0"/>
    <p:text>be sure to cut down on the text, you can add your list of topics and then discuss from there
try to find a chart, image, graph that can help you explain your topic to the audience</p:text>
  </p:cm>
  <p:cm authorId="3" idx="1" dt="2017-07-26T17:57:36.174">
    <p:pos x="6000" y="0"/>
    <p:text>_Marked as resolved_</p:text>
  </p:cm>
  <p:cm authorId="1" idx="2" dt="2017-07-26T19:42:35.287">
    <p:pos x="6000" y="0"/>
    <p:text>_Re-opened_</p:text>
  </p:cm>
  <p:cm authorId="0" idx="3" dt="2017-07-29T22:41:41.215">
    <p:pos x="6000" y="100"/>
    <p:text>I made another form of the slide, tell me what you think https://docs.google.com/presentation/d/1HZ-tMUqTQ9e-DtX_QHQEGtN2AwKpZOnxsKa8ipIAKcQ/edit#slide=id.p</p:text>
  </p:cm>
  <p:cm authorId="2" idx="2" dt="2017-07-26T19:42:25.749">
    <p:pos x="6000" y="200"/>
    <p:text>you might want to write it as a list and then verbally share out the impact and how its allowed to take place</p:text>
  </p:cm>
  <p:cm authorId="3" idx="2" dt="2017-07-25T18:25:22.578">
    <p:pos x="6000" y="200"/>
    <p:text>_Marked as resolved_</p:text>
  </p:cm>
  <p:cm authorId="1" idx="3" dt="2017-07-26T19:42:25.749">
    <p:pos x="6000" y="200"/>
    <p:text>_Re-opened_</p:text>
  </p:cm>
  <p:cm authorId="0" idx="4" dt="2017-07-29T22:18:49.031">
    <p:pos x="1337" y="492"/>
    <p:text>the text needs to be broken down, if not consider having half the text on another slide along with the map</p:text>
  </p:cm>
</p:cmLst>
</file>

<file path=ppt/comments/comment3.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2" idx="3" dt="2017-07-26T19:42:02.023">
    <p:pos x="6000" y="0"/>
    <p:text>this is a good outline for what you discuss
be sure to find an image, chart, or graph that supports what you are saying
be sure to tie it into Government sponsored inequality</p:text>
  </p:cm>
  <p:cm authorId="3" idx="3" dt="2017-07-26T17:57:49.743">
    <p:pos x="6000" y="0"/>
    <p:text>_Marked as resolved_</p:text>
  </p:cm>
  <p:cm authorId="1" idx="4" dt="2017-07-26T19:42:02.023">
    <p:pos x="6000" y="0"/>
    <p:text>_Re-opened_</p:text>
  </p:cm>
</p:cmLst>
</file>

<file path=ppt/comments/comment4.xml><?xml version="1.0" encoding="utf-8"?>
<p:cmLs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m authorId="2" idx="4" dt="2017-07-26T19:42:10.202">
    <p:pos x="6000" y="0"/>
    <p:text>You might consider adding a list of ways that immigrant children are impacted and then discuss from there your findings
be sure to add statistics and a chart/image/graph to help explain to your audience</p:text>
  </p:cm>
  <p:cm authorId="3" idx="4" dt="2017-07-26T17:57:44.689">
    <p:pos x="6000" y="0"/>
    <p:text>_Marked as resolved_</p:text>
  </p:cm>
  <p:cm authorId="1" idx="5" dt="2017-07-26T19:42:10.202">
    <p:pos x="6000" y="0"/>
    <p:text>_Re-opened_</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g24af61837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6" name="Google Shape;126;g24af61837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g24b0059863_0_84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g24b0059863_0_8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24aa570874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24aa570874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LOOKUP</a:t>
            </a:r>
            <a:r>
              <a:rPr lang="en"/>
              <a:t>!!</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24ad1b768d_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24ad1b768d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24ad1b768d_1_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5" name="Google Shape;155;g24ad1b768d_1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24ad1b768d_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24ad1b768d_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g24b0059863_0_86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24b0059863_0_86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3" name="Shape 173"/>
        <p:cNvGrpSpPr/>
        <p:nvPr/>
      </p:nvGrpSpPr>
      <p:grpSpPr>
        <a:xfrm>
          <a:off x="0" y="0"/>
          <a:ext cx="0" cy="0"/>
          <a:chOff x="0" y="0"/>
          <a:chExt cx="0" cy="0"/>
        </a:xfrm>
      </p:grpSpPr>
      <p:sp>
        <p:nvSpPr>
          <p:cNvPr id="174" name="Google Shape;174;g24b4b1ee10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5" name="Google Shape;175;g24b4b1ee10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g1fa77a9552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1" name="Google Shape;181;g1fa77a9552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accent6"/>
        </a:solidFill>
      </p:bgPr>
    </p:bg>
    <p:spTree>
      <p:nvGrpSpPr>
        <p:cNvPr id="9" name="Shape 9"/>
        <p:cNvGrpSpPr/>
        <p:nvPr/>
      </p:nvGrpSpPr>
      <p:grpSpPr>
        <a:xfrm>
          <a:off x="0" y="0"/>
          <a:ext cx="0" cy="0"/>
          <a:chOff x="0" y="0"/>
          <a:chExt cx="0" cy="0"/>
        </a:xfrm>
      </p:grpSpPr>
      <p:sp>
        <p:nvSpPr>
          <p:cNvPr id="10" name="Google Shape;10;p2"/>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 name="Google Shape;11;p2"/>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 name="Google Shape;14;p2"/>
          <p:cNvGrpSpPr/>
          <p:nvPr/>
        </p:nvGrpSpPr>
        <p:grpSpPr>
          <a:xfrm>
            <a:off x="255200" y="592"/>
            <a:ext cx="2250363" cy="1044300"/>
            <a:chOff x="255200" y="592"/>
            <a:chExt cx="2250363" cy="1044300"/>
          </a:xfrm>
        </p:grpSpPr>
        <p:sp>
          <p:nvSpPr>
            <p:cNvPr id="15" name="Google Shape;15;p2"/>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6" name="Google Shape;16;p2"/>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p2"/>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8" name="Google Shape;18;p2"/>
          <p:cNvGrpSpPr/>
          <p:nvPr/>
        </p:nvGrpSpPr>
        <p:grpSpPr>
          <a:xfrm>
            <a:off x="905395" y="592"/>
            <a:ext cx="2250363" cy="1044300"/>
            <a:chOff x="905395" y="592"/>
            <a:chExt cx="2250363" cy="1044300"/>
          </a:xfrm>
        </p:grpSpPr>
        <p:sp>
          <p:nvSpPr>
            <p:cNvPr id="19" name="Google Shape;19;p2"/>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2"/>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2"/>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2" name="Google Shape;22;p2"/>
          <p:cNvGrpSpPr/>
          <p:nvPr/>
        </p:nvGrpSpPr>
        <p:grpSpPr>
          <a:xfrm>
            <a:off x="7057468" y="5088"/>
            <a:ext cx="1851282" cy="752108"/>
            <a:chOff x="6917201" y="0"/>
            <a:chExt cx="2227777" cy="863400"/>
          </a:xfrm>
        </p:grpSpPr>
        <p:sp>
          <p:nvSpPr>
            <p:cNvPr id="23" name="Google Shape;23;p2"/>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2"/>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2"/>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6" name="Google Shape;26;p2"/>
          <p:cNvGrpSpPr/>
          <p:nvPr/>
        </p:nvGrpSpPr>
        <p:grpSpPr>
          <a:xfrm>
            <a:off x="6553032" y="4217852"/>
            <a:ext cx="2389068" cy="925737"/>
            <a:chOff x="6917201" y="0"/>
            <a:chExt cx="2227777" cy="863400"/>
          </a:xfrm>
        </p:grpSpPr>
        <p:sp>
          <p:nvSpPr>
            <p:cNvPr id="27" name="Google Shape;27;p2"/>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2"/>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2"/>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0" name="Google Shape;30;p2"/>
          <p:cNvGrpSpPr/>
          <p:nvPr/>
        </p:nvGrpSpPr>
        <p:grpSpPr>
          <a:xfrm>
            <a:off x="199149" y="4055652"/>
            <a:ext cx="2795414" cy="1083308"/>
            <a:chOff x="6917201" y="0"/>
            <a:chExt cx="2227777" cy="863400"/>
          </a:xfrm>
        </p:grpSpPr>
        <p:sp>
          <p:nvSpPr>
            <p:cNvPr id="31" name="Google Shape;31;p2"/>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2"/>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2"/>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4" name="Google Shape;34;p2"/>
          <p:cNvSpPr txBox="1"/>
          <p:nvPr>
            <p:ph type="ctrTitle"/>
          </p:nvPr>
        </p:nvSpPr>
        <p:spPr>
          <a:xfrm>
            <a:off x="1858703" y="1822833"/>
            <a:ext cx="5361300" cy="1448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35" name="Google Shape;35;p2"/>
          <p:cNvSpPr txBox="1"/>
          <p:nvPr>
            <p:ph idx="1" type="subTitle"/>
          </p:nvPr>
        </p:nvSpPr>
        <p:spPr>
          <a:xfrm>
            <a:off x="1858700" y="3413158"/>
            <a:ext cx="5361300" cy="52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36" name="Google Shape;36;p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3"/>
        </a:solidFill>
      </p:bgPr>
    </p:bg>
    <p:spTree>
      <p:nvGrpSpPr>
        <p:cNvPr id="109" name="Shape 109"/>
        <p:cNvGrpSpPr/>
        <p:nvPr/>
      </p:nvGrpSpPr>
      <p:grpSpPr>
        <a:xfrm>
          <a:off x="0" y="0"/>
          <a:ext cx="0" cy="0"/>
          <a:chOff x="0" y="0"/>
          <a:chExt cx="0" cy="0"/>
        </a:xfrm>
      </p:grpSpPr>
      <p:sp>
        <p:nvSpPr>
          <p:cNvPr id="110" name="Google Shape;110;p1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1" name="Google Shape;111;p11"/>
          <p:cNvGrpSpPr/>
          <p:nvPr/>
        </p:nvGrpSpPr>
        <p:grpSpPr>
          <a:xfrm>
            <a:off x="5959222" y="4119576"/>
            <a:ext cx="2520952" cy="1024165"/>
            <a:chOff x="6917201" y="0"/>
            <a:chExt cx="2227777" cy="863400"/>
          </a:xfrm>
        </p:grpSpPr>
        <p:sp>
          <p:nvSpPr>
            <p:cNvPr id="112" name="Google Shape;112;p1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15" name="Google Shape;115;p11"/>
          <p:cNvGrpSpPr/>
          <p:nvPr/>
        </p:nvGrpSpPr>
        <p:grpSpPr>
          <a:xfrm>
            <a:off x="199149" y="2"/>
            <a:ext cx="2795414" cy="1083308"/>
            <a:chOff x="6917201" y="0"/>
            <a:chExt cx="2227777" cy="863400"/>
          </a:xfrm>
        </p:grpSpPr>
        <p:sp>
          <p:nvSpPr>
            <p:cNvPr id="116" name="Google Shape;116;p1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19" name="Google Shape;119;p1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0" name="Google Shape;120;p11"/>
          <p:cNvSpPr txBox="1"/>
          <p:nvPr>
            <p:ph idx="1" type="body"/>
          </p:nvPr>
        </p:nvSpPr>
        <p:spPr>
          <a:xfrm>
            <a:off x="1385850" y="2863850"/>
            <a:ext cx="6372300" cy="641100"/>
          </a:xfrm>
          <a:prstGeom prst="rect">
            <a:avLst/>
          </a:prstGeom>
        </p:spPr>
        <p:txBody>
          <a:bodyPr anchorCtr="0" anchor="t" bIns="91425" lIns="91425" spcFirstLastPara="1" rIns="91425" wrap="square" tIns="91425">
            <a:noAutofit/>
          </a:bodyPr>
          <a:lstStyle>
            <a:lvl1pPr indent="-311150" lvl="0" marL="457200" algn="ctr">
              <a:spcBef>
                <a:spcPts val="0"/>
              </a:spcBef>
              <a:spcAft>
                <a:spcPts val="0"/>
              </a:spcAft>
              <a:buSzPts val="1300"/>
              <a:buChar char="●"/>
              <a:defRPr/>
            </a:lvl1pPr>
            <a:lvl2pPr indent="-298450" lvl="1" marL="914400" algn="ctr">
              <a:spcBef>
                <a:spcPts val="1600"/>
              </a:spcBef>
              <a:spcAft>
                <a:spcPts val="0"/>
              </a:spcAft>
              <a:buSzPts val="1100"/>
              <a:buChar char="○"/>
              <a:defRPr/>
            </a:lvl2pPr>
            <a:lvl3pPr indent="-298450" lvl="2" marL="1371600" algn="ctr">
              <a:spcBef>
                <a:spcPts val="1600"/>
              </a:spcBef>
              <a:spcAft>
                <a:spcPts val="0"/>
              </a:spcAft>
              <a:buSzPts val="1100"/>
              <a:buChar char="■"/>
              <a:defRPr/>
            </a:lvl3pPr>
            <a:lvl4pPr indent="-298450" lvl="3" marL="1828800" algn="ctr">
              <a:spcBef>
                <a:spcPts val="1600"/>
              </a:spcBef>
              <a:spcAft>
                <a:spcPts val="0"/>
              </a:spcAft>
              <a:buSzPts val="1100"/>
              <a:buChar char="●"/>
              <a:defRPr/>
            </a:lvl4pPr>
            <a:lvl5pPr indent="-298450" lvl="4" marL="2286000" algn="ctr">
              <a:spcBef>
                <a:spcPts val="1600"/>
              </a:spcBef>
              <a:spcAft>
                <a:spcPts val="0"/>
              </a:spcAft>
              <a:buSzPts val="1100"/>
              <a:buChar char="○"/>
              <a:defRPr/>
            </a:lvl5pPr>
            <a:lvl6pPr indent="-298450" lvl="5" marL="2743200" algn="ctr">
              <a:spcBef>
                <a:spcPts val="1600"/>
              </a:spcBef>
              <a:spcAft>
                <a:spcPts val="0"/>
              </a:spcAft>
              <a:buSzPts val="1100"/>
              <a:buChar char="■"/>
              <a:defRPr/>
            </a:lvl6pPr>
            <a:lvl7pPr indent="-298450" lvl="6" marL="3200400" algn="ctr">
              <a:spcBef>
                <a:spcPts val="1600"/>
              </a:spcBef>
              <a:spcAft>
                <a:spcPts val="0"/>
              </a:spcAft>
              <a:buSzPts val="1100"/>
              <a:buChar char="●"/>
              <a:defRPr/>
            </a:lvl7pPr>
            <a:lvl8pPr indent="-298450" lvl="7" marL="3657600" algn="ctr">
              <a:spcBef>
                <a:spcPts val="1600"/>
              </a:spcBef>
              <a:spcAft>
                <a:spcPts val="0"/>
              </a:spcAft>
              <a:buSzPts val="1100"/>
              <a:buChar char="○"/>
              <a:defRPr/>
            </a:lvl8pPr>
            <a:lvl9pPr indent="-298450" lvl="8" marL="4114800" algn="ctr">
              <a:spcBef>
                <a:spcPts val="1600"/>
              </a:spcBef>
              <a:spcAft>
                <a:spcPts val="1600"/>
              </a:spcAft>
              <a:buSzPts val="1100"/>
              <a:buChar char="■"/>
              <a:defRPr/>
            </a:lvl9pPr>
          </a:lstStyle>
          <a:p/>
        </p:txBody>
      </p:sp>
      <p:sp>
        <p:nvSpPr>
          <p:cNvPr id="121" name="Google Shape;121;p11"/>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2" name="Shape 122"/>
        <p:cNvGrpSpPr/>
        <p:nvPr/>
      </p:nvGrpSpPr>
      <p:grpSpPr>
        <a:xfrm>
          <a:off x="0" y="0"/>
          <a:ext cx="0" cy="0"/>
          <a:chOff x="0" y="0"/>
          <a:chExt cx="0" cy="0"/>
        </a:xfrm>
      </p:grpSpPr>
      <p:sp>
        <p:nvSpPr>
          <p:cNvPr id="123" name="Google Shape;123;p12"/>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accent3"/>
        </a:solidFill>
      </p:bgPr>
    </p:bg>
    <p:spTree>
      <p:nvGrpSpPr>
        <p:cNvPr id="37" name="Shape 37"/>
        <p:cNvGrpSpPr/>
        <p:nvPr/>
      </p:nvGrpSpPr>
      <p:grpSpPr>
        <a:xfrm>
          <a:off x="0" y="0"/>
          <a:ext cx="0" cy="0"/>
          <a:chOff x="0" y="0"/>
          <a:chExt cx="0" cy="0"/>
        </a:xfrm>
      </p:grpSpPr>
      <p:sp>
        <p:nvSpPr>
          <p:cNvPr id="38" name="Google Shape;38;p3"/>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9" name="Google Shape;39;p3"/>
          <p:cNvGrpSpPr/>
          <p:nvPr/>
        </p:nvGrpSpPr>
        <p:grpSpPr>
          <a:xfrm>
            <a:off x="5594191" y="3961115"/>
            <a:ext cx="2910145" cy="1182340"/>
            <a:chOff x="6917201" y="0"/>
            <a:chExt cx="2227777" cy="863400"/>
          </a:xfrm>
        </p:grpSpPr>
        <p:sp>
          <p:nvSpPr>
            <p:cNvPr id="40" name="Google Shape;40;p3"/>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1" name="Google Shape;41;p3"/>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2" name="Google Shape;42;p3"/>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3" name="Google Shape;43;p3"/>
          <p:cNvGrpSpPr/>
          <p:nvPr/>
        </p:nvGrpSpPr>
        <p:grpSpPr>
          <a:xfrm>
            <a:off x="199149" y="2"/>
            <a:ext cx="2795414" cy="1083308"/>
            <a:chOff x="6917201" y="0"/>
            <a:chExt cx="2227777" cy="863400"/>
          </a:xfrm>
        </p:grpSpPr>
        <p:sp>
          <p:nvSpPr>
            <p:cNvPr id="44" name="Google Shape;44;p3"/>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5" name="Google Shape;45;p3"/>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6" name="Google Shape;46;p3"/>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7" name="Google Shape;47;p3"/>
          <p:cNvSpPr txBox="1"/>
          <p:nvPr>
            <p:ph type="title"/>
          </p:nvPr>
        </p:nvSpPr>
        <p:spPr>
          <a:xfrm>
            <a:off x="1888684" y="1746100"/>
            <a:ext cx="5377500" cy="1646100"/>
          </a:xfrm>
          <a:prstGeom prst="rect">
            <a:avLst/>
          </a:prstGeom>
        </p:spPr>
        <p:txBody>
          <a:bodyPr anchorCtr="0" anchor="ctr" bIns="91425" lIns="91425" spcFirstLastPara="1" rIns="91425" wrap="square" tIns="91425">
            <a:no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48" name="Google Shape;48;p3"/>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bg>
      <p:bgPr>
        <a:solidFill>
          <a:schemeClr val="dk2"/>
        </a:solidFill>
      </p:bgPr>
    </p:bg>
    <p:spTree>
      <p:nvGrpSpPr>
        <p:cNvPr id="49" name="Shape 49"/>
        <p:cNvGrpSpPr/>
        <p:nvPr/>
      </p:nvGrpSpPr>
      <p:grpSpPr>
        <a:xfrm>
          <a:off x="0" y="0"/>
          <a:ext cx="0" cy="0"/>
          <a:chOff x="0" y="0"/>
          <a:chExt cx="0" cy="0"/>
        </a:xfrm>
      </p:grpSpPr>
      <p:sp>
        <p:nvSpPr>
          <p:cNvPr id="50" name="Google Shape;50;p4"/>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4"/>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p4"/>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4"/>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54" name="Google Shape;54;p4"/>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5" name="Google Shape;55;p4"/>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bg>
      <p:bgPr>
        <a:solidFill>
          <a:schemeClr val="dk2"/>
        </a:solidFill>
      </p:bgPr>
    </p:bg>
    <p:spTree>
      <p:nvGrpSpPr>
        <p:cNvPr id="56" name="Shape 56"/>
        <p:cNvGrpSpPr/>
        <p:nvPr/>
      </p:nvGrpSpPr>
      <p:grpSpPr>
        <a:xfrm>
          <a:off x="0" y="0"/>
          <a:ext cx="0" cy="0"/>
          <a:chOff x="0" y="0"/>
          <a:chExt cx="0" cy="0"/>
        </a:xfrm>
      </p:grpSpPr>
      <p:sp>
        <p:nvSpPr>
          <p:cNvPr id="57" name="Google Shape;57;p5"/>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5"/>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0" name="Google Shape;60;p5"/>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1" name="Google Shape;61;p5"/>
          <p:cNvSpPr txBox="1"/>
          <p:nvPr>
            <p:ph idx="1" type="body"/>
          </p:nvPr>
        </p:nvSpPr>
        <p:spPr>
          <a:xfrm>
            <a:off x="819150"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2" name="Google Shape;62;p5"/>
          <p:cNvSpPr txBox="1"/>
          <p:nvPr>
            <p:ph idx="2" type="body"/>
          </p:nvPr>
        </p:nvSpPr>
        <p:spPr>
          <a:xfrm>
            <a:off x="4638675" y="1990725"/>
            <a:ext cx="3686100" cy="24480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3" name="Google Shape;63;p5"/>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bg>
      <p:bgPr>
        <a:solidFill>
          <a:schemeClr val="dk2"/>
        </a:solidFill>
      </p:bgPr>
    </p:bg>
    <p:spTree>
      <p:nvGrpSpPr>
        <p:cNvPr id="64" name="Shape 64"/>
        <p:cNvGrpSpPr/>
        <p:nvPr/>
      </p:nvGrpSpPr>
      <p:grpSpPr>
        <a:xfrm>
          <a:off x="0" y="0"/>
          <a:ext cx="0" cy="0"/>
          <a:chOff x="0" y="0"/>
          <a:chExt cx="0" cy="0"/>
        </a:xfrm>
      </p:grpSpPr>
      <p:sp>
        <p:nvSpPr>
          <p:cNvPr id="65" name="Google Shape;65;p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7" name="Google Shape;67;p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8" name="Google Shape;68;p6"/>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9" name="Google Shape;69;p6"/>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bg>
      <p:bgPr>
        <a:solidFill>
          <a:schemeClr val="accent3"/>
        </a:solidFill>
      </p:bgPr>
    </p:bg>
    <p:spTree>
      <p:nvGrpSpPr>
        <p:cNvPr id="70" name="Shape 70"/>
        <p:cNvGrpSpPr/>
        <p:nvPr/>
      </p:nvGrpSpPr>
      <p:grpSpPr>
        <a:xfrm>
          <a:off x="0" y="0"/>
          <a:ext cx="0" cy="0"/>
          <a:chOff x="0" y="0"/>
          <a:chExt cx="0" cy="0"/>
        </a:xfrm>
      </p:grpSpPr>
      <p:sp>
        <p:nvSpPr>
          <p:cNvPr id="71" name="Google Shape;71;p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7"/>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7"/>
          <p:cNvSpPr txBox="1"/>
          <p:nvPr>
            <p:ph type="title"/>
          </p:nvPr>
        </p:nvSpPr>
        <p:spPr>
          <a:xfrm>
            <a:off x="819150" y="845600"/>
            <a:ext cx="3709200" cy="1383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p7"/>
          <p:cNvSpPr txBox="1"/>
          <p:nvPr>
            <p:ph idx="1" type="body"/>
          </p:nvPr>
        </p:nvSpPr>
        <p:spPr>
          <a:xfrm>
            <a:off x="830700" y="2319050"/>
            <a:ext cx="3709200" cy="21198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76" name="Google Shape;76;p7"/>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1"/>
        </a:solidFill>
      </p:bgPr>
    </p:bg>
    <p:spTree>
      <p:nvGrpSpPr>
        <p:cNvPr id="77" name="Shape 77"/>
        <p:cNvGrpSpPr/>
        <p:nvPr/>
      </p:nvGrpSpPr>
      <p:grpSpPr>
        <a:xfrm>
          <a:off x="0" y="0"/>
          <a:ext cx="0" cy="0"/>
          <a:chOff x="0" y="0"/>
          <a:chExt cx="0" cy="0"/>
        </a:xfrm>
      </p:grpSpPr>
      <p:sp>
        <p:nvSpPr>
          <p:cNvPr id="78" name="Google Shape;78;p8"/>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0" name="Google Shape;80;p8"/>
          <p:cNvGrpSpPr/>
          <p:nvPr/>
        </p:nvGrpSpPr>
        <p:grpSpPr>
          <a:xfrm>
            <a:off x="255991" y="-118"/>
            <a:ext cx="2251347" cy="1043408"/>
            <a:chOff x="3961956" y="4383950"/>
            <a:chExt cx="1160548" cy="548700"/>
          </a:xfrm>
        </p:grpSpPr>
        <p:sp>
          <p:nvSpPr>
            <p:cNvPr id="81" name="Google Shape;81;p8"/>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4" name="Google Shape;84;p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5" name="Google Shape;85;p8"/>
          <p:cNvGrpSpPr/>
          <p:nvPr/>
        </p:nvGrpSpPr>
        <p:grpSpPr>
          <a:xfrm>
            <a:off x="34934" y="4522125"/>
            <a:ext cx="1593306" cy="617072"/>
            <a:chOff x="6917201" y="0"/>
            <a:chExt cx="2227777" cy="863400"/>
          </a:xfrm>
        </p:grpSpPr>
        <p:sp>
          <p:nvSpPr>
            <p:cNvPr id="86" name="Google Shape;86;p8"/>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89" name="Google Shape;89;p8"/>
          <p:cNvGrpSpPr/>
          <p:nvPr/>
        </p:nvGrpSpPr>
        <p:grpSpPr>
          <a:xfrm>
            <a:off x="5886353" y="1243"/>
            <a:ext cx="3257455" cy="1261514"/>
            <a:chOff x="6917201" y="0"/>
            <a:chExt cx="2227777" cy="863400"/>
          </a:xfrm>
        </p:grpSpPr>
        <p:sp>
          <p:nvSpPr>
            <p:cNvPr id="90" name="Google Shape;90;p8"/>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8"/>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2" name="Google Shape;92;p8"/>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3" name="Google Shape;93;p8"/>
          <p:cNvSpPr txBox="1"/>
          <p:nvPr>
            <p:ph type="title"/>
          </p:nvPr>
        </p:nvSpPr>
        <p:spPr>
          <a:xfrm>
            <a:off x="1393929" y="1301146"/>
            <a:ext cx="6366900" cy="2539200"/>
          </a:xfrm>
          <a:prstGeom prst="rect">
            <a:avLst/>
          </a:prstGeom>
        </p:spPr>
        <p:txBody>
          <a:bodyPr anchorCtr="0" anchor="ctr" bIns="91425" lIns="91425" spcFirstLastPara="1" rIns="91425" wrap="square" tIns="91425">
            <a:no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94" name="Google Shape;94;p8"/>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bg>
      <p:bgPr>
        <a:solidFill>
          <a:schemeClr val="dk2"/>
        </a:solidFill>
      </p:bgPr>
    </p:bg>
    <p:spTree>
      <p:nvGrpSpPr>
        <p:cNvPr id="95" name="Shape 95"/>
        <p:cNvGrpSpPr/>
        <p:nvPr/>
      </p:nvGrpSpPr>
      <p:grpSpPr>
        <a:xfrm>
          <a:off x="0" y="0"/>
          <a:ext cx="0" cy="0"/>
          <a:chOff x="0" y="0"/>
          <a:chExt cx="0" cy="0"/>
        </a:xfrm>
      </p:grpSpPr>
      <p:sp>
        <p:nvSpPr>
          <p:cNvPr id="96" name="Google Shape;96;p9"/>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9"/>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9" name="Google Shape;99;p9"/>
          <p:cNvSpPr txBox="1"/>
          <p:nvPr>
            <p:ph type="title"/>
          </p:nvPr>
        </p:nvSpPr>
        <p:spPr>
          <a:xfrm>
            <a:off x="819150" y="845600"/>
            <a:ext cx="6424200" cy="7050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0" name="Google Shape;100;p9"/>
          <p:cNvSpPr txBox="1"/>
          <p:nvPr>
            <p:ph idx="1" type="subTitle"/>
          </p:nvPr>
        </p:nvSpPr>
        <p:spPr>
          <a:xfrm>
            <a:off x="819150" y="1550700"/>
            <a:ext cx="5859900" cy="3936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1" name="Google Shape;101;p9"/>
          <p:cNvSpPr txBox="1"/>
          <p:nvPr>
            <p:ph idx="2" type="body"/>
          </p:nvPr>
        </p:nvSpPr>
        <p:spPr>
          <a:xfrm>
            <a:off x="819150" y="2467050"/>
            <a:ext cx="5859900" cy="2095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102" name="Google Shape;102;p9"/>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bg>
      <p:bgPr>
        <a:solidFill>
          <a:schemeClr val="accent1"/>
        </a:solidFill>
      </p:bgPr>
    </p:bg>
    <p:spTree>
      <p:nvGrpSpPr>
        <p:cNvPr id="103" name="Shape 103"/>
        <p:cNvGrpSpPr/>
        <p:nvPr/>
      </p:nvGrpSpPr>
      <p:grpSpPr>
        <a:xfrm>
          <a:off x="0" y="0"/>
          <a:ext cx="0" cy="0"/>
          <a:chOff x="0" y="0"/>
          <a:chExt cx="0" cy="0"/>
        </a:xfrm>
      </p:grpSpPr>
      <p:sp>
        <p:nvSpPr>
          <p:cNvPr id="104" name="Google Shape;104;p10"/>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p10"/>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6" name="Google Shape;106;p10"/>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10"/>
          <p:cNvSpPr txBox="1"/>
          <p:nvPr>
            <p:ph idx="1" type="body"/>
          </p:nvPr>
        </p:nvSpPr>
        <p:spPr>
          <a:xfrm>
            <a:off x="328025" y="4163500"/>
            <a:ext cx="7415100" cy="605100"/>
          </a:xfrm>
          <a:prstGeom prst="rect">
            <a:avLst/>
          </a:prstGeom>
        </p:spPr>
        <p:txBody>
          <a:bodyPr anchorCtr="0" anchor="b"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108" name="Google Shape;108;p10"/>
          <p:cNvSpPr txBox="1"/>
          <p:nvPr>
            <p:ph idx="12" type="sldNum"/>
          </p:nvPr>
        </p:nvSpPr>
        <p:spPr>
          <a:xfrm>
            <a:off x="8390734" y="4543668"/>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7" name="Google Shape;7;p1"/>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160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1600"/>
              </a:spcBef>
              <a:spcAft>
                <a:spcPts val="160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8" name="Google Shape;8;p1"/>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comments" Target="../comments/commen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comments" Target="../comments/comment2.xml"/><Relationship Id="rId4" Type="http://schemas.openxmlformats.org/officeDocument/2006/relationships/image" Target="../media/image3.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comments" Target="../comments/comment3.xml"/><Relationship Id="rId4" Type="http://schemas.openxmlformats.org/officeDocument/2006/relationships/image" Target="../media/image2.gi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comments" Target="../comments/commen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www.scpr.org/blogs/multiamerican/2013/05/30/13829/how-parents-immigration-status-affects-their-child/" TargetMode="External"/><Relationship Id="rId4" Type="http://schemas.openxmlformats.org/officeDocument/2006/relationships/hyperlink" Target="https://gradpsych.apags.org/pi/families/resources/newsletter/2016/11/immigration-effect.aspx" TargetMode="External"/><Relationship Id="rId5" Type="http://schemas.openxmlformats.org/officeDocument/2006/relationships/hyperlink" Target="http://www.charlotteobserver.com/news/politics-government/article68401147.html" TargetMode="External"/><Relationship Id="rId6" Type="http://schemas.openxmlformats.org/officeDocument/2006/relationships/hyperlink" Target="https://www.vox.com/cards/israel-palestine" TargetMode="External"/><Relationship Id="rId7" Type="http://schemas.openxmlformats.org/officeDocument/2006/relationships/hyperlink" Target="http://www.pbs.org/newshour/updates/middle_east-jan-june06-us_05-11/" TargetMode="External"/><Relationship Id="rId8" Type="http://schemas.openxmlformats.org/officeDocument/2006/relationships/hyperlink" Target="https://www.state.gov/r/pa/ei/bgn/"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www.washingtonpost.com/world/middle_east/toughening-its-stance-toward-migrants-israel-pushes-africans-to-leave/2015/05/14/e1637bce-f350-11e4-bca5-21b51bbdf93e_story.html?utm_term=.5d763fd18a6f"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3"/>
          <p:cNvSpPr txBox="1"/>
          <p:nvPr>
            <p:ph type="ctrTitle"/>
          </p:nvPr>
        </p:nvSpPr>
        <p:spPr>
          <a:xfrm>
            <a:off x="762600" y="931200"/>
            <a:ext cx="7795500" cy="10614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     International Inequalities</a:t>
            </a:r>
            <a:endParaRPr/>
          </a:p>
        </p:txBody>
      </p:sp>
      <p:sp>
        <p:nvSpPr>
          <p:cNvPr id="129" name="Google Shape;129;p13"/>
          <p:cNvSpPr txBox="1"/>
          <p:nvPr>
            <p:ph idx="1" type="subTitle"/>
          </p:nvPr>
        </p:nvSpPr>
        <p:spPr>
          <a:xfrm>
            <a:off x="1131325" y="1780325"/>
            <a:ext cx="7184700" cy="6924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By: Catherine Kiplagat, Wynter Henderson, Jaqueline Garcia, and Thomas Bennett</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4"/>
          <p:cNvSpPr txBox="1"/>
          <p:nvPr>
            <p:ph type="title"/>
          </p:nvPr>
        </p:nvSpPr>
        <p:spPr>
          <a:xfrm>
            <a:off x="679175" y="4024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Introduction</a:t>
            </a:r>
            <a:endParaRPr/>
          </a:p>
        </p:txBody>
      </p:sp>
      <p:sp>
        <p:nvSpPr>
          <p:cNvPr id="135" name="Google Shape;135;p14"/>
          <p:cNvSpPr txBox="1"/>
          <p:nvPr>
            <p:ph idx="1" type="body"/>
          </p:nvPr>
        </p:nvSpPr>
        <p:spPr>
          <a:xfrm>
            <a:off x="539225" y="1357000"/>
            <a:ext cx="7505700" cy="2521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t>   Our topics all happen around the world and they are all international issues that need to be solved. Our topics are:</a:t>
            </a:r>
            <a:endParaRPr sz="1400"/>
          </a:p>
          <a:p>
            <a:pPr indent="-317500" lvl="0" marL="457200" rtl="0" algn="l">
              <a:spcBef>
                <a:spcPts val="1600"/>
              </a:spcBef>
              <a:spcAft>
                <a:spcPts val="0"/>
              </a:spcAft>
              <a:buSzPts val="1400"/>
              <a:buChar char="●"/>
            </a:pPr>
            <a:r>
              <a:rPr lang="en" sz="1400"/>
              <a:t>Modern Day Slavery</a:t>
            </a:r>
            <a:endParaRPr sz="1400"/>
          </a:p>
          <a:p>
            <a:pPr indent="-317500" lvl="0" marL="457200" rtl="0" algn="l">
              <a:spcBef>
                <a:spcPts val="0"/>
              </a:spcBef>
              <a:spcAft>
                <a:spcPts val="0"/>
              </a:spcAft>
              <a:buSzPts val="1400"/>
              <a:buChar char="●"/>
            </a:pPr>
            <a:r>
              <a:rPr lang="en" sz="1400"/>
              <a:t>Israeli-Palestinian Conflict</a:t>
            </a:r>
            <a:endParaRPr sz="1400"/>
          </a:p>
          <a:p>
            <a:pPr indent="-317500" lvl="0" marL="457200" rtl="0" algn="l">
              <a:spcBef>
                <a:spcPts val="0"/>
              </a:spcBef>
              <a:spcAft>
                <a:spcPts val="0"/>
              </a:spcAft>
              <a:buSzPts val="1400"/>
              <a:buChar char="●"/>
            </a:pPr>
            <a:r>
              <a:rPr lang="en" sz="1400"/>
              <a:t>LGBT Inequalities</a:t>
            </a:r>
            <a:endParaRPr sz="1400"/>
          </a:p>
          <a:p>
            <a:pPr indent="-317500" lvl="0" marL="457200" rtl="0" algn="l">
              <a:spcBef>
                <a:spcPts val="0"/>
              </a:spcBef>
              <a:spcAft>
                <a:spcPts val="0"/>
              </a:spcAft>
              <a:buSzPts val="1400"/>
              <a:buChar char="●"/>
            </a:pPr>
            <a:r>
              <a:rPr lang="en" sz="1400"/>
              <a:t>Immigration</a:t>
            </a:r>
            <a:endParaRPr sz="1400"/>
          </a:p>
          <a:p>
            <a:pPr indent="0" lvl="0" marL="0" rtl="0" algn="l">
              <a:spcBef>
                <a:spcPts val="1600"/>
              </a:spcBef>
              <a:spcAft>
                <a:spcPts val="1600"/>
              </a:spcAft>
              <a:buNone/>
            </a:pPr>
            <a:r>
              <a:t/>
            </a:r>
            <a:endParaRPr sz="14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39" name="Shape 139"/>
        <p:cNvGrpSpPr/>
        <p:nvPr/>
      </p:nvGrpSpPr>
      <p:grpSpPr>
        <a:xfrm>
          <a:off x="0" y="0"/>
          <a:ext cx="0" cy="0"/>
          <a:chOff x="0" y="0"/>
          <a:chExt cx="0" cy="0"/>
        </a:xfrm>
      </p:grpSpPr>
      <p:sp>
        <p:nvSpPr>
          <p:cNvPr id="140" name="Google Shape;140;p15"/>
          <p:cNvSpPr txBox="1"/>
          <p:nvPr>
            <p:ph type="title"/>
          </p:nvPr>
        </p:nvSpPr>
        <p:spPr>
          <a:xfrm>
            <a:off x="218400" y="198275"/>
            <a:ext cx="3595500" cy="583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0" lang="en">
                <a:latin typeface="Times New Roman"/>
                <a:ea typeface="Times New Roman"/>
                <a:cs typeface="Times New Roman"/>
                <a:sym typeface="Times New Roman"/>
              </a:rPr>
              <a:t> </a:t>
            </a:r>
            <a:r>
              <a:rPr b="0" lang="en">
                <a:solidFill>
                  <a:srgbClr val="000000"/>
                </a:solidFill>
                <a:latin typeface="Times New Roman"/>
                <a:ea typeface="Times New Roman"/>
                <a:cs typeface="Times New Roman"/>
                <a:sym typeface="Times New Roman"/>
              </a:rPr>
              <a:t>Modern Day Slavery</a:t>
            </a:r>
            <a:endParaRPr b="0">
              <a:solidFill>
                <a:srgbClr val="000000"/>
              </a:solidFill>
              <a:latin typeface="Times New Roman"/>
              <a:ea typeface="Times New Roman"/>
              <a:cs typeface="Times New Roman"/>
              <a:sym typeface="Times New Roman"/>
            </a:endParaRPr>
          </a:p>
        </p:txBody>
      </p:sp>
      <p:sp>
        <p:nvSpPr>
          <p:cNvPr id="141" name="Google Shape;141;p15"/>
          <p:cNvSpPr txBox="1"/>
          <p:nvPr>
            <p:ph idx="1" type="body"/>
          </p:nvPr>
        </p:nvSpPr>
        <p:spPr>
          <a:xfrm>
            <a:off x="81600" y="781475"/>
            <a:ext cx="9144000" cy="4424700"/>
          </a:xfrm>
          <a:prstGeom prst="rect">
            <a:avLst/>
          </a:prstGeom>
        </p:spPr>
        <p:txBody>
          <a:bodyPr anchorCtr="0" anchor="t" bIns="91425" lIns="91425" spcFirstLastPara="1" rIns="91425" wrap="square" tIns="91425">
            <a:noAutofit/>
          </a:bodyPr>
          <a:lstStyle/>
          <a:p>
            <a:pPr indent="-317500" lvl="0" marL="457200" rtl="0" algn="l">
              <a:spcBef>
                <a:spcPts val="0"/>
              </a:spcBef>
              <a:spcAft>
                <a:spcPts val="0"/>
              </a:spcAft>
              <a:buClr>
                <a:srgbClr val="000000"/>
              </a:buClr>
              <a:buSzPts val="1400"/>
              <a:buChar char="●"/>
            </a:pPr>
            <a:r>
              <a:rPr b="1" lang="en" sz="1400">
                <a:solidFill>
                  <a:srgbClr val="000000"/>
                </a:solidFill>
              </a:rPr>
              <a:t>Sex trafficking                                         </a:t>
            </a:r>
            <a:endParaRPr b="1" sz="1400">
              <a:solidFill>
                <a:srgbClr val="000000"/>
              </a:solidFill>
            </a:endParaRPr>
          </a:p>
          <a:p>
            <a:pPr indent="0" lvl="0" marL="0" rtl="0" algn="l">
              <a:spcBef>
                <a:spcPts val="1600"/>
              </a:spcBef>
              <a:spcAft>
                <a:spcPts val="0"/>
              </a:spcAft>
              <a:buNone/>
            </a:pPr>
            <a:r>
              <a:t/>
            </a:r>
            <a:endParaRPr b="1" sz="1400">
              <a:solidFill>
                <a:srgbClr val="000000"/>
              </a:solidFill>
            </a:endParaRPr>
          </a:p>
          <a:p>
            <a:pPr indent="-317500" lvl="0" marL="457200" rtl="0" algn="l">
              <a:spcBef>
                <a:spcPts val="1600"/>
              </a:spcBef>
              <a:spcAft>
                <a:spcPts val="0"/>
              </a:spcAft>
              <a:buClr>
                <a:srgbClr val="000000"/>
              </a:buClr>
              <a:buSzPts val="1400"/>
              <a:buChar char="●"/>
            </a:pPr>
            <a:r>
              <a:rPr b="1" lang="en" sz="1400">
                <a:solidFill>
                  <a:srgbClr val="000000"/>
                </a:solidFill>
              </a:rPr>
              <a:t>Child Sex Trafficking</a:t>
            </a:r>
            <a:endParaRPr sz="1400">
              <a:solidFill>
                <a:srgbClr val="000000"/>
              </a:solidFill>
            </a:endParaRPr>
          </a:p>
          <a:p>
            <a:pPr indent="0" lvl="0" marL="0" rtl="0" algn="l">
              <a:spcBef>
                <a:spcPts val="1600"/>
              </a:spcBef>
              <a:spcAft>
                <a:spcPts val="0"/>
              </a:spcAft>
              <a:buNone/>
            </a:pPr>
            <a:r>
              <a:t/>
            </a:r>
            <a:endParaRPr b="1" sz="1400">
              <a:solidFill>
                <a:srgbClr val="000000"/>
              </a:solidFill>
            </a:endParaRPr>
          </a:p>
          <a:p>
            <a:pPr indent="-317500" lvl="0" marL="457200" rtl="0" algn="l">
              <a:spcBef>
                <a:spcPts val="1600"/>
              </a:spcBef>
              <a:spcAft>
                <a:spcPts val="0"/>
              </a:spcAft>
              <a:buClr>
                <a:srgbClr val="000000"/>
              </a:buClr>
              <a:buSzPts val="1400"/>
              <a:buChar char="●"/>
            </a:pPr>
            <a:r>
              <a:rPr b="1" lang="en" sz="1400">
                <a:solidFill>
                  <a:srgbClr val="000000"/>
                </a:solidFill>
              </a:rPr>
              <a:t>Forced Labor</a:t>
            </a:r>
            <a:endParaRPr b="1" sz="1400">
              <a:solidFill>
                <a:srgbClr val="000000"/>
              </a:solidFill>
            </a:endParaRPr>
          </a:p>
          <a:p>
            <a:pPr indent="0" lvl="0" marL="0" rtl="0" algn="l">
              <a:spcBef>
                <a:spcPts val="1600"/>
              </a:spcBef>
              <a:spcAft>
                <a:spcPts val="0"/>
              </a:spcAft>
              <a:buNone/>
            </a:pPr>
            <a:r>
              <a:t/>
            </a:r>
            <a:endParaRPr b="1" sz="1400">
              <a:solidFill>
                <a:srgbClr val="000000"/>
              </a:solidFill>
            </a:endParaRPr>
          </a:p>
          <a:p>
            <a:pPr indent="-317500" lvl="0" marL="457200" rtl="0" algn="l">
              <a:spcBef>
                <a:spcPts val="1600"/>
              </a:spcBef>
              <a:spcAft>
                <a:spcPts val="0"/>
              </a:spcAft>
              <a:buClr>
                <a:srgbClr val="000000"/>
              </a:buClr>
              <a:buSzPts val="1400"/>
              <a:buChar char="●"/>
            </a:pPr>
            <a:r>
              <a:rPr b="1" lang="en" sz="1400">
                <a:solidFill>
                  <a:srgbClr val="000000"/>
                </a:solidFill>
              </a:rPr>
              <a:t>Domestic Servitude</a:t>
            </a:r>
            <a:endParaRPr sz="1400">
              <a:solidFill>
                <a:srgbClr val="000000"/>
              </a:solidFill>
            </a:endParaRPr>
          </a:p>
          <a:p>
            <a:pPr indent="0" lvl="0" marL="0" rtl="0" algn="l">
              <a:spcBef>
                <a:spcPts val="1600"/>
              </a:spcBef>
              <a:spcAft>
                <a:spcPts val="0"/>
              </a:spcAft>
              <a:buNone/>
            </a:pPr>
            <a:r>
              <a:t/>
            </a:r>
            <a:endParaRPr b="1" sz="1400">
              <a:solidFill>
                <a:srgbClr val="000000"/>
              </a:solidFill>
            </a:endParaRPr>
          </a:p>
          <a:p>
            <a:pPr indent="-317500" lvl="0" marL="457200" rtl="0" algn="l">
              <a:spcBef>
                <a:spcPts val="1600"/>
              </a:spcBef>
              <a:spcAft>
                <a:spcPts val="0"/>
              </a:spcAft>
              <a:buClr>
                <a:srgbClr val="000000"/>
              </a:buClr>
              <a:buSzPts val="1400"/>
              <a:buChar char="●"/>
            </a:pPr>
            <a:r>
              <a:rPr b="1" lang="en" sz="1400">
                <a:solidFill>
                  <a:srgbClr val="000000"/>
                </a:solidFill>
              </a:rPr>
              <a:t>Forced Child Labor</a:t>
            </a:r>
            <a:endParaRPr sz="1400">
              <a:solidFill>
                <a:srgbClr val="000000"/>
              </a:solidFill>
            </a:endParaRPr>
          </a:p>
          <a:p>
            <a:pPr indent="0" lvl="0" marL="0" rtl="0" algn="l">
              <a:spcBef>
                <a:spcPts val="1600"/>
              </a:spcBef>
              <a:spcAft>
                <a:spcPts val="0"/>
              </a:spcAft>
              <a:buNone/>
            </a:pPr>
            <a:r>
              <a:t/>
            </a:r>
            <a:endParaRPr sz="1400">
              <a:solidFill>
                <a:srgbClr val="000000"/>
              </a:solidFill>
            </a:endParaRPr>
          </a:p>
          <a:p>
            <a:pPr indent="0" lvl="0" marL="0" rtl="0" algn="l">
              <a:spcBef>
                <a:spcPts val="1600"/>
              </a:spcBef>
              <a:spcAft>
                <a:spcPts val="0"/>
              </a:spcAft>
              <a:buNone/>
            </a:pPr>
            <a:r>
              <a:t/>
            </a:r>
            <a:endParaRPr sz="1400">
              <a:solidFill>
                <a:schemeClr val="lt1"/>
              </a:solidFill>
            </a:endParaRPr>
          </a:p>
          <a:p>
            <a:pPr indent="0" lvl="0" marL="0" rtl="0" algn="l">
              <a:spcBef>
                <a:spcPts val="1600"/>
              </a:spcBef>
              <a:spcAft>
                <a:spcPts val="0"/>
              </a:spcAft>
              <a:buNone/>
            </a:pPr>
            <a:r>
              <a:t/>
            </a:r>
            <a:endParaRPr>
              <a:solidFill>
                <a:srgbClr val="000000"/>
              </a:solidFill>
            </a:endParaRPr>
          </a:p>
          <a:p>
            <a:pPr indent="0" lvl="0" marL="0" rtl="0" algn="l">
              <a:spcBef>
                <a:spcPts val="1600"/>
              </a:spcBef>
              <a:spcAft>
                <a:spcPts val="0"/>
              </a:spcAft>
              <a:buNone/>
            </a:pPr>
            <a:r>
              <a:t/>
            </a:r>
            <a:endParaRPr>
              <a:solidFill>
                <a:srgbClr val="000000"/>
              </a:solidFill>
            </a:endParaRPr>
          </a:p>
          <a:p>
            <a:pPr indent="0" lvl="0" marL="0" rtl="0" algn="l">
              <a:spcBef>
                <a:spcPts val="1600"/>
              </a:spcBef>
              <a:spcAft>
                <a:spcPts val="1600"/>
              </a:spcAft>
              <a:buNone/>
            </a:pPr>
            <a:r>
              <a:t/>
            </a:r>
            <a:endParaRPr>
              <a:solidFill>
                <a:srgbClr val="000000"/>
              </a:solidFill>
            </a:endParaRPr>
          </a:p>
        </p:txBody>
      </p:sp>
      <p:sp>
        <p:nvSpPr>
          <p:cNvPr id="142" name="Google Shape;142;p15"/>
          <p:cNvSpPr txBox="1"/>
          <p:nvPr/>
        </p:nvSpPr>
        <p:spPr>
          <a:xfrm>
            <a:off x="2122725" y="781475"/>
            <a:ext cx="6822000" cy="2414400"/>
          </a:xfrm>
          <a:prstGeom prst="rect">
            <a:avLst/>
          </a:prstGeom>
          <a:noFill/>
          <a:ln>
            <a:noFill/>
          </a:ln>
        </p:spPr>
        <p:txBody>
          <a:bodyPr anchorCtr="0" anchor="t" bIns="91425" lIns="91425" spcFirstLastPara="1" rIns="91425" wrap="square" tIns="91425">
            <a:noAutofit/>
          </a:bodyPr>
          <a:lstStyle/>
          <a:p>
            <a:pPr indent="0" lvl="0" marL="0" rtl="0" algn="l">
              <a:lnSpc>
                <a:spcPct val="170000"/>
              </a:lnSpc>
              <a:spcBef>
                <a:spcPts val="0"/>
              </a:spcBef>
              <a:spcAft>
                <a:spcPts val="0"/>
              </a:spcAft>
              <a:buNone/>
            </a:pPr>
            <a:r>
              <a:rPr b="1" lang="en" sz="1200">
                <a:latin typeface="Calibri"/>
                <a:ea typeface="Calibri"/>
                <a:cs typeface="Calibri"/>
                <a:sym typeface="Calibri"/>
              </a:rPr>
              <a:t>Trafficked persons often have limited access to basic necessities such as safety, food, sleep, hygiene, and medical care. The effects of trafficking vary depending on the type of trafficking and the specific situation.Given that trafficking is based on the exploitation of individuals, all victims of trafficking may be subject to physical, psychological, and social impacts. Victims of trafficking often experience harsh physical impacts due to excessive work or the use of force by traffickers.</a:t>
            </a:r>
            <a:r>
              <a:rPr b="1" lang="en" sz="1100"/>
              <a:t>In addition, victims may be exposed to serious health risks, such as HIV/AIDS, as well as serious mental health risks. Anxiety, insecurity, fear, and trauma are all products of trafficking. Several studies indicate high levels of Post-Traumatic Stress Disorder (PTSD) in former trafficked persons.</a:t>
            </a:r>
            <a:endParaRPr b="1" sz="1200">
              <a:latin typeface="Calibri"/>
              <a:ea typeface="Calibri"/>
              <a:cs typeface="Calibri"/>
              <a:sym typeface="Calibri"/>
            </a:endParaRPr>
          </a:p>
          <a:p>
            <a:pPr indent="0" lvl="0" marL="0" rtl="0" algn="l">
              <a:lnSpc>
                <a:spcPct val="170000"/>
              </a:lnSpc>
              <a:spcBef>
                <a:spcPts val="2000"/>
              </a:spcBef>
              <a:spcAft>
                <a:spcPts val="0"/>
              </a:spcAft>
              <a:buNone/>
            </a:pPr>
            <a:r>
              <a:t/>
            </a:r>
            <a:endParaRPr b="1" sz="1200">
              <a:latin typeface="Calibri"/>
              <a:ea typeface="Calibri"/>
              <a:cs typeface="Calibri"/>
              <a:sym typeface="Calibri"/>
            </a:endParaRPr>
          </a:p>
          <a:p>
            <a:pPr indent="0" lvl="0" marL="0" rtl="0" algn="l">
              <a:lnSpc>
                <a:spcPct val="170000"/>
              </a:lnSpc>
              <a:spcBef>
                <a:spcPts val="2000"/>
              </a:spcBef>
              <a:spcAft>
                <a:spcPts val="0"/>
              </a:spcAft>
              <a:buNone/>
            </a:pPr>
            <a:r>
              <a:t/>
            </a:r>
            <a:endParaRPr b="1" sz="1200">
              <a:latin typeface="Calibri"/>
              <a:ea typeface="Calibri"/>
              <a:cs typeface="Calibri"/>
              <a:sym typeface="Calibri"/>
            </a:endParaRPr>
          </a:p>
          <a:p>
            <a:pPr indent="0" lvl="0" marL="0" rtl="0" algn="l">
              <a:lnSpc>
                <a:spcPct val="170000"/>
              </a:lnSpc>
              <a:spcBef>
                <a:spcPts val="2000"/>
              </a:spcBef>
              <a:spcAft>
                <a:spcPts val="0"/>
              </a:spcAft>
              <a:buNone/>
            </a:pPr>
            <a:r>
              <a:t/>
            </a:r>
            <a:endParaRPr b="1" sz="1200">
              <a:latin typeface="Calibri"/>
              <a:ea typeface="Calibri"/>
              <a:cs typeface="Calibri"/>
              <a:sym typeface="Calibri"/>
            </a:endParaRPr>
          </a:p>
          <a:p>
            <a:pPr indent="0" lvl="0" marL="0" rtl="0" algn="l">
              <a:lnSpc>
                <a:spcPct val="170000"/>
              </a:lnSpc>
              <a:spcBef>
                <a:spcPts val="2000"/>
              </a:spcBef>
              <a:spcAft>
                <a:spcPts val="0"/>
              </a:spcAft>
              <a:buNone/>
            </a:pPr>
            <a:r>
              <a:t/>
            </a:r>
            <a:endParaRPr b="1" sz="1200">
              <a:latin typeface="Calibri"/>
              <a:ea typeface="Calibri"/>
              <a:cs typeface="Calibri"/>
              <a:sym typeface="Calibri"/>
            </a:endParaRPr>
          </a:p>
          <a:p>
            <a:pPr indent="0" lvl="0" marL="0" rtl="0" algn="l">
              <a:lnSpc>
                <a:spcPct val="170000"/>
              </a:lnSpc>
              <a:spcBef>
                <a:spcPts val="2000"/>
              </a:spcBef>
              <a:spcAft>
                <a:spcPts val="0"/>
              </a:spcAft>
              <a:buNone/>
            </a:pPr>
            <a:r>
              <a:t/>
            </a:r>
            <a:endParaRPr b="1" sz="1200">
              <a:latin typeface="Calibri"/>
              <a:ea typeface="Calibri"/>
              <a:cs typeface="Calibri"/>
              <a:sym typeface="Calibri"/>
            </a:endParaRPr>
          </a:p>
          <a:p>
            <a:pPr indent="0" lvl="0" marL="0" rtl="0" algn="l">
              <a:lnSpc>
                <a:spcPct val="170000"/>
              </a:lnSpc>
              <a:spcBef>
                <a:spcPts val="2000"/>
              </a:spcBef>
              <a:spcAft>
                <a:spcPts val="0"/>
              </a:spcAft>
              <a:buNone/>
            </a:pPr>
            <a:r>
              <a:t/>
            </a:r>
            <a:endParaRPr b="1" sz="1200">
              <a:latin typeface="Calibri"/>
              <a:ea typeface="Calibri"/>
              <a:cs typeface="Calibri"/>
              <a:sym typeface="Calibri"/>
            </a:endParaRPr>
          </a:p>
          <a:p>
            <a:pPr indent="0" lvl="0" marL="0" rtl="0" algn="l">
              <a:lnSpc>
                <a:spcPct val="170000"/>
              </a:lnSpc>
              <a:spcBef>
                <a:spcPts val="2000"/>
              </a:spcBef>
              <a:spcAft>
                <a:spcPts val="0"/>
              </a:spcAft>
              <a:buNone/>
            </a:pPr>
            <a:r>
              <a:t/>
            </a:r>
            <a:endParaRPr b="1" sz="1200">
              <a:latin typeface="Calibri"/>
              <a:ea typeface="Calibri"/>
              <a:cs typeface="Calibri"/>
              <a:sym typeface="Calibri"/>
            </a:endParaRPr>
          </a:p>
          <a:p>
            <a:pPr indent="0" lvl="0" marL="0" rtl="0" algn="l">
              <a:lnSpc>
                <a:spcPct val="170000"/>
              </a:lnSpc>
              <a:spcBef>
                <a:spcPts val="2000"/>
              </a:spcBef>
              <a:spcAft>
                <a:spcPts val="0"/>
              </a:spcAft>
              <a:buNone/>
            </a:pPr>
            <a:r>
              <a:t/>
            </a:r>
            <a:endParaRPr b="1" sz="1200">
              <a:latin typeface="Calibri"/>
              <a:ea typeface="Calibri"/>
              <a:cs typeface="Calibri"/>
              <a:sym typeface="Calibri"/>
            </a:endParaRPr>
          </a:p>
          <a:p>
            <a:pPr indent="0" lvl="0" marL="0" rtl="0" algn="l">
              <a:lnSpc>
                <a:spcPct val="170000"/>
              </a:lnSpc>
              <a:spcBef>
                <a:spcPts val="2000"/>
              </a:spcBef>
              <a:spcAft>
                <a:spcPts val="0"/>
              </a:spcAft>
              <a:buNone/>
            </a:pPr>
            <a:r>
              <a:t/>
            </a:r>
            <a:endParaRPr b="1" sz="1200">
              <a:latin typeface="Calibri"/>
              <a:ea typeface="Calibri"/>
              <a:cs typeface="Calibri"/>
              <a:sym typeface="Calibri"/>
            </a:endParaRPr>
          </a:p>
          <a:p>
            <a:pPr indent="0" lvl="0" marL="0" rtl="0" algn="l">
              <a:lnSpc>
                <a:spcPct val="170000"/>
              </a:lnSpc>
              <a:spcBef>
                <a:spcPts val="2000"/>
              </a:spcBef>
              <a:spcAft>
                <a:spcPts val="0"/>
              </a:spcAft>
              <a:buNone/>
            </a:pPr>
            <a:r>
              <a:t/>
            </a:r>
            <a:endParaRPr b="1" sz="1200">
              <a:latin typeface="Calibri"/>
              <a:ea typeface="Calibri"/>
              <a:cs typeface="Calibri"/>
              <a:sym typeface="Calibri"/>
            </a:endParaRPr>
          </a:p>
          <a:p>
            <a:pPr indent="0" lvl="0" marL="0" rtl="0" algn="l">
              <a:lnSpc>
                <a:spcPct val="170000"/>
              </a:lnSpc>
              <a:spcBef>
                <a:spcPts val="2000"/>
              </a:spcBef>
              <a:spcAft>
                <a:spcPts val="0"/>
              </a:spcAft>
              <a:buNone/>
            </a:pPr>
            <a:r>
              <a:t/>
            </a:r>
            <a:endParaRPr b="1" sz="1200">
              <a:latin typeface="Calibri"/>
              <a:ea typeface="Calibri"/>
              <a:cs typeface="Calibri"/>
              <a:sym typeface="Calibri"/>
            </a:endParaRPr>
          </a:p>
          <a:p>
            <a:pPr indent="0" lvl="0" marL="0" rtl="0" algn="l">
              <a:lnSpc>
                <a:spcPct val="170000"/>
              </a:lnSpc>
              <a:spcBef>
                <a:spcPts val="2000"/>
              </a:spcBef>
              <a:spcAft>
                <a:spcPts val="0"/>
              </a:spcAft>
              <a:buNone/>
            </a:pPr>
            <a:r>
              <a:t/>
            </a:r>
            <a:endParaRPr b="1" sz="1200">
              <a:latin typeface="Calibri"/>
              <a:ea typeface="Calibri"/>
              <a:cs typeface="Calibri"/>
              <a:sym typeface="Calibri"/>
            </a:endParaRPr>
          </a:p>
          <a:p>
            <a:pPr indent="0" lvl="0" marL="0" rtl="0" algn="l">
              <a:lnSpc>
                <a:spcPct val="170000"/>
              </a:lnSpc>
              <a:spcBef>
                <a:spcPts val="2000"/>
              </a:spcBef>
              <a:spcAft>
                <a:spcPts val="2000"/>
              </a:spcAft>
              <a:buNone/>
            </a:pPr>
            <a:r>
              <a:t/>
            </a:r>
            <a:endParaRPr b="1" sz="1200">
              <a:latin typeface="Calibri"/>
              <a:ea typeface="Calibri"/>
              <a:cs typeface="Calibri"/>
              <a:sym typeface="Calibri"/>
            </a:endParaRPr>
          </a:p>
        </p:txBody>
      </p:sp>
      <p:pic>
        <p:nvPicPr>
          <p:cNvPr descr="Image result for human trafficking chart" id="143" name="Google Shape;143;p15"/>
          <p:cNvPicPr preferRelativeResize="0"/>
          <p:nvPr/>
        </p:nvPicPr>
        <p:blipFill>
          <a:blip r:embed="rId4">
            <a:alphaModFix/>
          </a:blip>
          <a:stretch>
            <a:fillRect/>
          </a:stretch>
        </p:blipFill>
        <p:spPr>
          <a:xfrm>
            <a:off x="2180075" y="3210370"/>
            <a:ext cx="6764701" cy="1727480"/>
          </a:xfrm>
          <a:prstGeom prst="rect">
            <a:avLst/>
          </a:prstGeom>
          <a:noFill/>
          <a:ln>
            <a:noFill/>
          </a:ln>
        </p:spPr>
      </p:pic>
      <p:cxnSp>
        <p:nvCxnSpPr>
          <p:cNvPr id="144" name="Google Shape;144;p15"/>
          <p:cNvCxnSpPr/>
          <p:nvPr/>
        </p:nvCxnSpPr>
        <p:spPr>
          <a:xfrm>
            <a:off x="2192700" y="933050"/>
            <a:ext cx="23400" cy="2227800"/>
          </a:xfrm>
          <a:prstGeom prst="straightConnector1">
            <a:avLst/>
          </a:prstGeom>
          <a:noFill/>
          <a:ln cap="flat" cmpd="sng" w="9525">
            <a:solidFill>
              <a:schemeClr val="dk2"/>
            </a:solidFill>
            <a:prstDash val="solid"/>
            <a:round/>
            <a:headEnd len="med" w="med" type="none"/>
            <a:tailEnd len="med" w="med" type="none"/>
          </a:ln>
        </p:spPr>
      </p:cxnSp>
      <p:cxnSp>
        <p:nvCxnSpPr>
          <p:cNvPr id="145" name="Google Shape;145;p15"/>
          <p:cNvCxnSpPr/>
          <p:nvPr/>
        </p:nvCxnSpPr>
        <p:spPr>
          <a:xfrm>
            <a:off x="2216025" y="3160750"/>
            <a:ext cx="6764700" cy="35100"/>
          </a:xfrm>
          <a:prstGeom prst="straightConnector1">
            <a:avLst/>
          </a:prstGeom>
          <a:noFill/>
          <a:ln cap="flat" cmpd="sng" w="9525">
            <a:solidFill>
              <a:schemeClr val="dk2"/>
            </a:solidFill>
            <a:prstDash val="solid"/>
            <a:round/>
            <a:headEnd len="med" w="med" type="none"/>
            <a:tailEnd len="med" w="med" type="none"/>
          </a:ln>
        </p:spPr>
      </p:cxn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6"/>
          <p:cNvSpPr txBox="1"/>
          <p:nvPr>
            <p:ph idx="1" type="body"/>
          </p:nvPr>
        </p:nvSpPr>
        <p:spPr>
          <a:xfrm>
            <a:off x="311700" y="747225"/>
            <a:ext cx="8520600" cy="3340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2400">
                <a:solidFill>
                  <a:srgbClr val="000000"/>
                </a:solidFill>
              </a:rPr>
              <a:t>What is the US involvement in the Israeli-Palestinian Conflict </a:t>
            </a:r>
            <a:endParaRPr sz="2400">
              <a:solidFill>
                <a:srgbClr val="000000"/>
              </a:solidFill>
            </a:endParaRPr>
          </a:p>
          <a:p>
            <a:pPr indent="-381000" lvl="0" marL="457200" rtl="0" algn="l">
              <a:spcBef>
                <a:spcPts val="1600"/>
              </a:spcBef>
              <a:spcAft>
                <a:spcPts val="0"/>
              </a:spcAft>
              <a:buClr>
                <a:srgbClr val="000000"/>
              </a:buClr>
              <a:buSzPts val="2400"/>
              <a:buChar char="●"/>
            </a:pPr>
            <a:r>
              <a:rPr lang="en" sz="2400">
                <a:solidFill>
                  <a:srgbClr val="000000"/>
                </a:solidFill>
              </a:rPr>
              <a:t>History</a:t>
            </a:r>
            <a:endParaRPr sz="2400">
              <a:solidFill>
                <a:srgbClr val="000000"/>
              </a:solidFill>
            </a:endParaRPr>
          </a:p>
          <a:p>
            <a:pPr indent="-381000" lvl="1" marL="914400" rtl="0" algn="l">
              <a:spcBef>
                <a:spcPts val="0"/>
              </a:spcBef>
              <a:spcAft>
                <a:spcPts val="0"/>
              </a:spcAft>
              <a:buClr>
                <a:srgbClr val="000000"/>
              </a:buClr>
              <a:buSzPts val="2400"/>
              <a:buChar char="○"/>
            </a:pPr>
            <a:r>
              <a:rPr lang="en" sz="2400">
                <a:solidFill>
                  <a:srgbClr val="000000"/>
                </a:solidFill>
              </a:rPr>
              <a:t>Palestinian/McMahon Agreement </a:t>
            </a:r>
            <a:endParaRPr sz="2400">
              <a:solidFill>
                <a:srgbClr val="000000"/>
              </a:solidFill>
            </a:endParaRPr>
          </a:p>
          <a:p>
            <a:pPr indent="-381000" lvl="1" marL="914400" rtl="0" algn="l">
              <a:spcBef>
                <a:spcPts val="0"/>
              </a:spcBef>
              <a:spcAft>
                <a:spcPts val="0"/>
              </a:spcAft>
              <a:buClr>
                <a:srgbClr val="000000"/>
              </a:buClr>
              <a:buSzPts val="2400"/>
              <a:buChar char="○"/>
            </a:pPr>
            <a:r>
              <a:rPr lang="en" sz="2400">
                <a:solidFill>
                  <a:srgbClr val="000000"/>
                </a:solidFill>
              </a:rPr>
              <a:t>Israel/Balfour Declaration </a:t>
            </a:r>
            <a:endParaRPr sz="2400">
              <a:solidFill>
                <a:srgbClr val="000000"/>
              </a:solidFill>
            </a:endParaRPr>
          </a:p>
          <a:p>
            <a:pPr indent="-381000" lvl="0" marL="457200" rtl="0" algn="l">
              <a:spcBef>
                <a:spcPts val="0"/>
              </a:spcBef>
              <a:spcAft>
                <a:spcPts val="0"/>
              </a:spcAft>
              <a:buClr>
                <a:srgbClr val="000000"/>
              </a:buClr>
              <a:buSzPts val="2400"/>
              <a:buChar char="●"/>
            </a:pPr>
            <a:r>
              <a:rPr lang="en" sz="2400">
                <a:solidFill>
                  <a:srgbClr val="000000"/>
                </a:solidFill>
              </a:rPr>
              <a:t>Money US gives to Israel</a:t>
            </a:r>
            <a:endParaRPr sz="2400">
              <a:solidFill>
                <a:srgbClr val="000000"/>
              </a:solidFill>
            </a:endParaRPr>
          </a:p>
          <a:p>
            <a:pPr indent="-381000" lvl="1" marL="914400" rtl="0" algn="l">
              <a:spcBef>
                <a:spcPts val="0"/>
              </a:spcBef>
              <a:spcAft>
                <a:spcPts val="0"/>
              </a:spcAft>
              <a:buClr>
                <a:srgbClr val="000000"/>
              </a:buClr>
              <a:buSzPts val="2400"/>
              <a:buChar char="○"/>
            </a:pPr>
            <a:r>
              <a:rPr lang="en" sz="2400">
                <a:solidFill>
                  <a:srgbClr val="000000"/>
                </a:solidFill>
              </a:rPr>
              <a:t>How much/How it's used</a:t>
            </a:r>
            <a:endParaRPr sz="2400">
              <a:solidFill>
                <a:srgbClr val="000000"/>
              </a:solidFill>
            </a:endParaRPr>
          </a:p>
          <a:p>
            <a:pPr indent="-381000" lvl="0" marL="457200" rtl="0" algn="l">
              <a:spcBef>
                <a:spcPts val="0"/>
              </a:spcBef>
              <a:spcAft>
                <a:spcPts val="0"/>
              </a:spcAft>
              <a:buClr>
                <a:srgbClr val="000000"/>
              </a:buClr>
              <a:buSzPts val="2400"/>
              <a:buChar char="●"/>
            </a:pPr>
            <a:r>
              <a:rPr lang="en" sz="2400">
                <a:solidFill>
                  <a:srgbClr val="000000"/>
                </a:solidFill>
              </a:rPr>
              <a:t>Peace Agreements</a:t>
            </a:r>
            <a:endParaRPr sz="2400">
              <a:solidFill>
                <a:srgbClr val="000000"/>
              </a:solidFill>
            </a:endParaRPr>
          </a:p>
          <a:p>
            <a:pPr indent="-381000" lvl="1" marL="914400" rtl="0" algn="l">
              <a:spcBef>
                <a:spcPts val="0"/>
              </a:spcBef>
              <a:spcAft>
                <a:spcPts val="0"/>
              </a:spcAft>
              <a:buClr>
                <a:srgbClr val="000000"/>
              </a:buClr>
              <a:buSzPts val="2400"/>
              <a:buChar char="○"/>
            </a:pPr>
            <a:r>
              <a:rPr lang="en" sz="2400">
                <a:solidFill>
                  <a:srgbClr val="000000"/>
                </a:solidFill>
              </a:rPr>
              <a:t>Resolution 242/Camp David Accords/Oslo Agreement </a:t>
            </a:r>
            <a:endParaRPr sz="2400">
              <a:solidFill>
                <a:srgbClr val="000000"/>
              </a:solidFill>
            </a:endParaRPr>
          </a:p>
          <a:p>
            <a:pPr indent="-381000" lvl="0" marL="457200" rtl="0" algn="l">
              <a:spcBef>
                <a:spcPts val="0"/>
              </a:spcBef>
              <a:spcAft>
                <a:spcPts val="0"/>
              </a:spcAft>
              <a:buClr>
                <a:srgbClr val="000000"/>
              </a:buClr>
              <a:buSzPts val="2400"/>
              <a:buChar char="●"/>
            </a:pPr>
            <a:r>
              <a:rPr lang="en" sz="2400">
                <a:solidFill>
                  <a:srgbClr val="000000"/>
                </a:solidFill>
              </a:rPr>
              <a:t>Who benefits from these agreements   </a:t>
            </a:r>
            <a:endParaRPr sz="2400">
              <a:solidFill>
                <a:srgbClr val="000000"/>
              </a:solidFill>
            </a:endParaRPr>
          </a:p>
          <a:p>
            <a:pPr indent="0" lvl="0" marL="0" rtl="0" algn="l">
              <a:spcBef>
                <a:spcPts val="1600"/>
              </a:spcBef>
              <a:spcAft>
                <a:spcPts val="0"/>
              </a:spcAft>
              <a:buNone/>
            </a:pPr>
            <a:r>
              <a:rPr lang="en">
                <a:solidFill>
                  <a:srgbClr val="000000"/>
                </a:solidFill>
              </a:rPr>
              <a:t>    </a:t>
            </a:r>
            <a:endParaRPr>
              <a:solidFill>
                <a:srgbClr val="000000"/>
              </a:solidFill>
            </a:endParaRPr>
          </a:p>
          <a:p>
            <a:pPr indent="0" lvl="0" marL="0" rtl="0" algn="l">
              <a:spcBef>
                <a:spcPts val="1600"/>
              </a:spcBef>
              <a:spcAft>
                <a:spcPts val="0"/>
              </a:spcAft>
              <a:buNone/>
            </a:pPr>
            <a:r>
              <a:t/>
            </a:r>
            <a:endParaRPr>
              <a:solidFill>
                <a:srgbClr val="000000"/>
              </a:solidFill>
            </a:endParaRPr>
          </a:p>
          <a:p>
            <a:pPr indent="0" lvl="0" marL="0" rtl="0" algn="l">
              <a:spcBef>
                <a:spcPts val="1600"/>
              </a:spcBef>
              <a:spcAft>
                <a:spcPts val="1600"/>
              </a:spcAft>
              <a:buNone/>
            </a:pPr>
            <a:r>
              <a:t/>
            </a:r>
            <a:endParaRPr>
              <a:solidFill>
                <a:srgbClr val="000000"/>
              </a:solidFill>
            </a:endParaRPr>
          </a:p>
        </p:txBody>
      </p:sp>
      <p:sp>
        <p:nvSpPr>
          <p:cNvPr id="151" name="Google Shape;151;p16"/>
          <p:cNvSpPr txBox="1"/>
          <p:nvPr/>
        </p:nvSpPr>
        <p:spPr>
          <a:xfrm>
            <a:off x="218750" y="227925"/>
            <a:ext cx="8460300" cy="868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600"/>
              <a:t>Israeli-Palestinian Conflict</a:t>
            </a:r>
            <a:endParaRPr sz="3600"/>
          </a:p>
        </p:txBody>
      </p:sp>
      <p:pic>
        <p:nvPicPr>
          <p:cNvPr descr="Image result for money us gives to palestine" id="152" name="Google Shape;152;p16"/>
          <p:cNvPicPr preferRelativeResize="0"/>
          <p:nvPr/>
        </p:nvPicPr>
        <p:blipFill>
          <a:blip r:embed="rId4">
            <a:alphaModFix/>
          </a:blip>
          <a:stretch>
            <a:fillRect/>
          </a:stretch>
        </p:blipFill>
        <p:spPr>
          <a:xfrm>
            <a:off x="5563100" y="1532075"/>
            <a:ext cx="2439175" cy="22118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17"/>
          <p:cNvSpPr txBox="1"/>
          <p:nvPr>
            <p:ph type="title"/>
          </p:nvPr>
        </p:nvSpPr>
        <p:spPr>
          <a:xfrm>
            <a:off x="1456525" y="242025"/>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LGBT SOCIAL INEQUALITY</a:t>
            </a:r>
            <a:endParaRPr/>
          </a:p>
          <a:p>
            <a:pPr indent="0" lvl="0" marL="0" rtl="0" algn="l">
              <a:spcBef>
                <a:spcPts val="0"/>
              </a:spcBef>
              <a:spcAft>
                <a:spcPts val="0"/>
              </a:spcAft>
              <a:buNone/>
            </a:pPr>
            <a:r>
              <a:t/>
            </a:r>
            <a:endParaRPr/>
          </a:p>
        </p:txBody>
      </p:sp>
      <p:sp>
        <p:nvSpPr>
          <p:cNvPr id="158" name="Google Shape;158;p17"/>
          <p:cNvSpPr txBox="1"/>
          <p:nvPr>
            <p:ph idx="1" type="body"/>
          </p:nvPr>
        </p:nvSpPr>
        <p:spPr>
          <a:xfrm>
            <a:off x="260075" y="639875"/>
            <a:ext cx="4005900" cy="4271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400">
                <a:solidFill>
                  <a:srgbClr val="000000"/>
                </a:solidFill>
                <a:latin typeface="Times New Roman"/>
                <a:ea typeface="Times New Roman"/>
                <a:cs typeface="Times New Roman"/>
                <a:sym typeface="Times New Roman"/>
              </a:rPr>
              <a:t> LGBTQ-lesbian,gay,bisexual,transgender,queer </a:t>
            </a:r>
            <a:endParaRPr sz="1400">
              <a:solidFill>
                <a:srgbClr val="000000"/>
              </a:solidFill>
              <a:latin typeface="Times New Roman"/>
              <a:ea typeface="Times New Roman"/>
              <a:cs typeface="Times New Roman"/>
              <a:sym typeface="Times New Roman"/>
            </a:endParaRPr>
          </a:p>
          <a:p>
            <a:pPr indent="0" lvl="0" marL="0" rtl="0" algn="l">
              <a:spcBef>
                <a:spcPts val="1600"/>
              </a:spcBef>
              <a:spcAft>
                <a:spcPts val="0"/>
              </a:spcAft>
              <a:buNone/>
            </a:pPr>
            <a:r>
              <a:rPr lang="en" sz="1400">
                <a:solidFill>
                  <a:srgbClr val="000000"/>
                </a:solidFill>
                <a:latin typeface="Times New Roman"/>
                <a:ea typeface="Times New Roman"/>
                <a:cs typeface="Times New Roman"/>
                <a:sym typeface="Times New Roman"/>
              </a:rPr>
              <a:t>How are people who identify themselves as LGBTQ+making an impact on the</a:t>
            </a:r>
            <a:r>
              <a:rPr lang="en" sz="1400">
                <a:solidFill>
                  <a:srgbClr val="000000"/>
                </a:solidFill>
              </a:rPr>
              <a:t> US today </a:t>
            </a:r>
            <a:r>
              <a:rPr lang="en" sz="1400">
                <a:solidFill>
                  <a:srgbClr val="000000"/>
                </a:solidFill>
              </a:rPr>
              <a:t>educationally</a:t>
            </a:r>
            <a:r>
              <a:rPr lang="en" sz="1400">
                <a:solidFill>
                  <a:srgbClr val="000000"/>
                </a:solidFill>
              </a:rPr>
              <a:t> and legally?</a:t>
            </a:r>
            <a:endParaRPr sz="1400">
              <a:solidFill>
                <a:srgbClr val="000000"/>
              </a:solidFill>
            </a:endParaRPr>
          </a:p>
          <a:p>
            <a:pPr indent="-317500" lvl="0" marL="457200" rtl="0" algn="l">
              <a:spcBef>
                <a:spcPts val="160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LGBTQ+ gets critical because of bullying and harassment.</a:t>
            </a:r>
            <a:endParaRPr sz="1400">
              <a:solidFill>
                <a:srgbClr val="000000"/>
              </a:solidFill>
              <a:latin typeface="Times New Roman"/>
              <a:ea typeface="Times New Roman"/>
              <a:cs typeface="Times New Roman"/>
              <a:sym typeface="Times New Roman"/>
            </a:endParaRPr>
          </a:p>
          <a:p>
            <a:pPr indent="-317500" lvl="0" marL="457200" rtl="0" algn="l">
              <a:spcBef>
                <a:spcPts val="0"/>
              </a:spcBef>
              <a:spcAft>
                <a:spcPts val="0"/>
              </a:spcAft>
              <a:buClr>
                <a:srgbClr val="000000"/>
              </a:buClr>
              <a:buSzPts val="1400"/>
              <a:buFont typeface="Times New Roman"/>
              <a:buChar char="★"/>
            </a:pPr>
            <a:r>
              <a:rPr lang="en" sz="1400">
                <a:solidFill>
                  <a:srgbClr val="000000"/>
                </a:solidFill>
                <a:latin typeface="Times New Roman"/>
                <a:ea typeface="Times New Roman"/>
                <a:cs typeface="Times New Roman"/>
                <a:sym typeface="Times New Roman"/>
              </a:rPr>
              <a:t>School leaders are to meet the needs for  </a:t>
            </a:r>
            <a:r>
              <a:rPr lang="en" sz="1400">
                <a:solidFill>
                  <a:srgbClr val="000000"/>
                </a:solidFill>
                <a:latin typeface="Times New Roman"/>
                <a:ea typeface="Times New Roman"/>
                <a:cs typeface="Times New Roman"/>
                <a:sym typeface="Times New Roman"/>
              </a:rPr>
              <a:t>LGBTQ+ stude</a:t>
            </a:r>
            <a:r>
              <a:rPr lang="en" sz="1400">
                <a:solidFill>
                  <a:srgbClr val="000000"/>
                </a:solidFill>
                <a:latin typeface="Times New Roman"/>
                <a:ea typeface="Times New Roman"/>
                <a:cs typeface="Times New Roman"/>
                <a:sym typeface="Times New Roman"/>
              </a:rPr>
              <a:t>nts. </a:t>
            </a:r>
            <a:endParaRPr sz="1400">
              <a:solidFill>
                <a:srgbClr val="000000"/>
              </a:solidFill>
              <a:latin typeface="Times New Roman"/>
              <a:ea typeface="Times New Roman"/>
              <a:cs typeface="Times New Roman"/>
              <a:sym typeface="Times New Roman"/>
            </a:endParaRPr>
          </a:p>
          <a:p>
            <a:pPr indent="0" lvl="0" marL="0" rtl="0" algn="l">
              <a:spcBef>
                <a:spcPts val="1600"/>
              </a:spcBef>
              <a:spcAft>
                <a:spcPts val="0"/>
              </a:spcAft>
              <a:buNone/>
            </a:pPr>
            <a:r>
              <a:t/>
            </a:r>
            <a:endParaRPr>
              <a:solidFill>
                <a:srgbClr val="000000"/>
              </a:solidFill>
            </a:endParaRPr>
          </a:p>
          <a:p>
            <a:pPr indent="0" lvl="0" marL="0" rtl="0" algn="l">
              <a:spcBef>
                <a:spcPts val="1600"/>
              </a:spcBef>
              <a:spcAft>
                <a:spcPts val="0"/>
              </a:spcAft>
              <a:buNone/>
            </a:pPr>
            <a:r>
              <a:t/>
            </a:r>
            <a:endParaRPr>
              <a:solidFill>
                <a:srgbClr val="000000"/>
              </a:solidFill>
            </a:endParaRPr>
          </a:p>
          <a:p>
            <a:pPr indent="0" lvl="0" marL="0" rtl="0" algn="l">
              <a:spcBef>
                <a:spcPts val="1600"/>
              </a:spcBef>
              <a:spcAft>
                <a:spcPts val="0"/>
              </a:spcAft>
              <a:buNone/>
            </a:pPr>
            <a:r>
              <a:t/>
            </a:r>
            <a:endParaRPr/>
          </a:p>
          <a:p>
            <a:pPr indent="0" lvl="0" marL="0" rtl="0" algn="l">
              <a:spcBef>
                <a:spcPts val="1600"/>
              </a:spcBef>
              <a:spcAft>
                <a:spcPts val="0"/>
              </a:spcAft>
              <a:buNone/>
            </a:pPr>
            <a:r>
              <a:t/>
            </a:r>
            <a:endParaRPr/>
          </a:p>
          <a:p>
            <a:pPr indent="0" lvl="0" marL="0" rtl="0" algn="l">
              <a:spcBef>
                <a:spcPts val="1600"/>
              </a:spcBef>
              <a:spcAft>
                <a:spcPts val="0"/>
              </a:spcAft>
              <a:buNone/>
            </a:pPr>
            <a:r>
              <a:rPr lang="en"/>
              <a:t> </a:t>
            </a:r>
            <a:endParaRPr/>
          </a:p>
          <a:p>
            <a:pPr indent="0" lvl="0" marL="0" rtl="0" algn="l">
              <a:spcBef>
                <a:spcPts val="1600"/>
              </a:spcBef>
              <a:spcAft>
                <a:spcPts val="0"/>
              </a:spcAft>
              <a:buNone/>
            </a:pPr>
            <a:r>
              <a:t/>
            </a:r>
            <a:endParaRPr/>
          </a:p>
          <a:p>
            <a:pPr indent="0" lvl="0" marL="0" rtl="0" algn="l">
              <a:spcBef>
                <a:spcPts val="1600"/>
              </a:spcBef>
              <a:spcAft>
                <a:spcPts val="1600"/>
              </a:spcAft>
              <a:buNone/>
            </a:pPr>
            <a:r>
              <a:t/>
            </a:r>
            <a:endParaRPr/>
          </a:p>
        </p:txBody>
      </p:sp>
      <p:pic>
        <p:nvPicPr>
          <p:cNvPr id="159" name="Google Shape;159;p17"/>
          <p:cNvPicPr preferRelativeResize="0"/>
          <p:nvPr/>
        </p:nvPicPr>
        <p:blipFill>
          <a:blip r:embed="rId3">
            <a:alphaModFix/>
          </a:blip>
          <a:stretch>
            <a:fillRect/>
          </a:stretch>
        </p:blipFill>
        <p:spPr>
          <a:xfrm>
            <a:off x="3518700" y="2568300"/>
            <a:ext cx="5387200" cy="2343275"/>
          </a:xfrm>
          <a:prstGeom prst="rect">
            <a:avLst/>
          </a:prstGeom>
          <a:noFill/>
          <a:ln>
            <a:noFill/>
          </a:ln>
        </p:spPr>
      </p:pic>
      <p:sp>
        <p:nvSpPr>
          <p:cNvPr id="160" name="Google Shape;160;p17"/>
          <p:cNvSpPr txBox="1"/>
          <p:nvPr/>
        </p:nvSpPr>
        <p:spPr>
          <a:xfrm>
            <a:off x="3992175" y="639875"/>
            <a:ext cx="4851000" cy="41148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Font typeface="Times New Roman"/>
              <a:buChar char="★"/>
            </a:pPr>
            <a:r>
              <a:rPr lang="en">
                <a:latin typeface="Times New Roman"/>
                <a:ea typeface="Times New Roman"/>
                <a:cs typeface="Times New Roman"/>
                <a:sym typeface="Times New Roman"/>
              </a:rPr>
              <a:t>Legalizing same-sex marriage- The supreme court ruled that same sex couples could get married nationwide.</a:t>
            </a:r>
            <a:endParaRPr>
              <a:latin typeface="Times New Roman"/>
              <a:ea typeface="Times New Roman"/>
              <a:cs typeface="Times New Roman"/>
              <a:sym typeface="Times New Roman"/>
            </a:endParaRPr>
          </a:p>
          <a:p>
            <a:pPr indent="-317500" lvl="0" marL="457200" rtl="0" algn="l">
              <a:spcBef>
                <a:spcPts val="0"/>
              </a:spcBef>
              <a:spcAft>
                <a:spcPts val="0"/>
              </a:spcAft>
              <a:buSzPts val="1400"/>
              <a:buFont typeface="Times New Roman"/>
              <a:buChar char="★"/>
            </a:pPr>
            <a:r>
              <a:rPr lang="en">
                <a:latin typeface="Times New Roman"/>
                <a:ea typeface="Times New Roman"/>
                <a:cs typeface="Times New Roman"/>
                <a:sym typeface="Times New Roman"/>
              </a:rPr>
              <a:t>HB2 in NC-House Bill that restricts anti-discrimination towards transgenders.</a:t>
            </a:r>
            <a:endParaRPr>
              <a:latin typeface="Times New Roman"/>
              <a:ea typeface="Times New Roman"/>
              <a:cs typeface="Times New Roman"/>
              <a:sym typeface="Times New Roman"/>
            </a:endParaRPr>
          </a:p>
          <a:p>
            <a:pPr indent="-317500" lvl="0" marL="457200" rtl="0" algn="l">
              <a:spcBef>
                <a:spcPts val="0"/>
              </a:spcBef>
              <a:spcAft>
                <a:spcPts val="0"/>
              </a:spcAft>
              <a:buSzPts val="1400"/>
              <a:buFont typeface="Times New Roman"/>
              <a:buChar char="★"/>
            </a:pPr>
            <a:r>
              <a:rPr lang="en">
                <a:latin typeface="Times New Roman"/>
                <a:ea typeface="Times New Roman"/>
                <a:cs typeface="Times New Roman"/>
                <a:sym typeface="Times New Roman"/>
              </a:rPr>
              <a:t>Bathroom bill in Texas-The senate of Texas gave an approval to a bill restricting public restrooms for transgenders.  </a:t>
            </a:r>
            <a:endParaRPr>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8"/>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Immigration and its effects on children </a:t>
            </a:r>
            <a:endParaRPr/>
          </a:p>
        </p:txBody>
      </p:sp>
      <p:sp>
        <p:nvSpPr>
          <p:cNvPr id="166" name="Google Shape;166;p18"/>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Children who have illegal Parents tend to be affected in a negative way. They are affected socially, mentally and it affects their education.</a:t>
            </a:r>
            <a:endParaRPr/>
          </a:p>
          <a:p>
            <a:pPr indent="0" lvl="0" marL="0" rtl="0" algn="l">
              <a:spcBef>
                <a:spcPts val="1600"/>
              </a:spcBef>
              <a:spcAft>
                <a:spcPts val="0"/>
              </a:spcAft>
              <a:buNone/>
            </a:pPr>
            <a:r>
              <a:rPr lang="en"/>
              <a:t>- How does immigration affect children’s education? The children of immigrant parents - mostly illegal mothers - tend to have fewer years of school than those whose parents are legal.  The first six months of an immigrant parent being arrested, the child’s school performance and study habits decrease. </a:t>
            </a:r>
            <a:endParaRPr/>
          </a:p>
          <a:p>
            <a:pPr indent="0" lvl="0" marL="0" rtl="0" algn="l">
              <a:spcBef>
                <a:spcPts val="1600"/>
              </a:spcBef>
              <a:spcAft>
                <a:spcPts val="1600"/>
              </a:spcAft>
              <a:buNone/>
            </a:pPr>
            <a:r>
              <a:rPr lang="en"/>
              <a:t>- How does immigration affect children socially and mentally? Most kids become depressed from bullying and for economic problems. Most immigrants can’t afford many things like U.S citizens. They struggle paying bills because of minimum wage. This causes children to feel helpless and depressed because they feel like they can’t help their parents.</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19"/>
          <p:cNvSpPr txBox="1"/>
          <p:nvPr>
            <p:ph type="title"/>
          </p:nvPr>
        </p:nvSpPr>
        <p:spPr>
          <a:xfrm>
            <a:off x="477850" y="3635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Conclusion</a:t>
            </a:r>
            <a:endParaRPr/>
          </a:p>
        </p:txBody>
      </p:sp>
      <p:sp>
        <p:nvSpPr>
          <p:cNvPr id="172" name="Google Shape;172;p19"/>
          <p:cNvSpPr txBox="1"/>
          <p:nvPr/>
        </p:nvSpPr>
        <p:spPr>
          <a:xfrm>
            <a:off x="317650" y="1318100"/>
            <a:ext cx="7826100" cy="2332500"/>
          </a:xfrm>
          <a:prstGeom prst="rect">
            <a:avLst/>
          </a:prstGeom>
          <a:noFill/>
          <a:ln>
            <a:noFill/>
          </a:ln>
        </p:spPr>
        <p:txBody>
          <a:bodyPr anchorCtr="0" anchor="t" bIns="91425" lIns="91425" spcFirstLastPara="1" rIns="91425" wrap="square" tIns="91425">
            <a:noAutofit/>
          </a:bodyPr>
          <a:lstStyle/>
          <a:p>
            <a:pPr indent="-317500" lvl="0" marL="457200" rtl="0" algn="l">
              <a:spcBef>
                <a:spcPts val="0"/>
              </a:spcBef>
              <a:spcAft>
                <a:spcPts val="0"/>
              </a:spcAft>
              <a:buSzPts val="1400"/>
              <a:buChar char="●"/>
            </a:pPr>
            <a:r>
              <a:rPr lang="en"/>
              <a:t>Little has been done to stop human trafficking</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rPr lang="en"/>
              <a:t>LGBTQ </a:t>
            </a:r>
            <a:r>
              <a:rPr lang="en"/>
              <a:t>community</a:t>
            </a:r>
            <a:r>
              <a:rPr lang="en"/>
              <a:t> </a:t>
            </a:r>
            <a:r>
              <a:rPr lang="en"/>
              <a:t>aren't being treated fairly</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rPr lang="en"/>
              <a:t>The US is helping the inequalities in the Israeli-Palestinian Conflict</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317500" lvl="0" marL="457200" rtl="0" algn="l">
              <a:spcBef>
                <a:spcPts val="0"/>
              </a:spcBef>
              <a:spcAft>
                <a:spcPts val="0"/>
              </a:spcAft>
              <a:buSzPts val="1400"/>
              <a:buChar char="●"/>
            </a:pPr>
            <a:r>
              <a:rPr lang="en"/>
              <a:t>Immigrant children are not getting the government support they need</a:t>
            </a:r>
            <a:r>
              <a:rPr lang="en"/>
              <a:t>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6" name="Shape 176"/>
        <p:cNvGrpSpPr/>
        <p:nvPr/>
      </p:nvGrpSpPr>
      <p:grpSpPr>
        <a:xfrm>
          <a:off x="0" y="0"/>
          <a:ext cx="0" cy="0"/>
          <a:chOff x="0" y="0"/>
          <a:chExt cx="0" cy="0"/>
        </a:xfrm>
      </p:grpSpPr>
      <p:sp>
        <p:nvSpPr>
          <p:cNvPr id="177" name="Google Shape;177;p20"/>
          <p:cNvSpPr txBox="1"/>
          <p:nvPr>
            <p:ph type="title"/>
          </p:nvPr>
        </p:nvSpPr>
        <p:spPr>
          <a:xfrm>
            <a:off x="212650" y="20415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Citations </a:t>
            </a:r>
            <a:endParaRPr/>
          </a:p>
        </p:txBody>
      </p:sp>
      <p:sp>
        <p:nvSpPr>
          <p:cNvPr id="178" name="Google Shape;178;p20"/>
          <p:cNvSpPr txBox="1"/>
          <p:nvPr>
            <p:ph idx="1" type="body"/>
          </p:nvPr>
        </p:nvSpPr>
        <p:spPr>
          <a:xfrm>
            <a:off x="212650" y="1007200"/>
            <a:ext cx="7505700" cy="2906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sz="1100">
              <a:solidFill>
                <a:srgbClr val="000000"/>
              </a:solidFill>
              <a:latin typeface="Arial"/>
              <a:ea typeface="Arial"/>
              <a:cs typeface="Arial"/>
              <a:sym typeface="Arial"/>
            </a:endParaRPr>
          </a:p>
          <a:p>
            <a:pPr indent="-298450" lvl="0" marL="457200" rtl="0" algn="l">
              <a:spcBef>
                <a:spcPts val="0"/>
              </a:spcBef>
              <a:spcAft>
                <a:spcPts val="0"/>
              </a:spcAft>
              <a:buSzPts val="1100"/>
              <a:buFont typeface="Arial"/>
              <a:buChar char="●"/>
            </a:pPr>
            <a:r>
              <a:rPr lang="en" sz="1100">
                <a:solidFill>
                  <a:srgbClr val="000000"/>
                </a:solidFill>
                <a:latin typeface="Arial"/>
                <a:ea typeface="Arial"/>
                <a:cs typeface="Arial"/>
                <a:sym typeface="Arial"/>
              </a:rPr>
              <a:t>Radio, Southern California Public. "How Parents' Immigration Status Affects Kids' Education."</a:t>
            </a:r>
            <a:r>
              <a:rPr i="1" lang="en" sz="1100">
                <a:solidFill>
                  <a:srgbClr val="000000"/>
                </a:solidFill>
                <a:latin typeface="Arial"/>
                <a:ea typeface="Arial"/>
                <a:cs typeface="Arial"/>
                <a:sym typeface="Arial"/>
              </a:rPr>
              <a:t>Southern California Public Radio</a:t>
            </a:r>
            <a:r>
              <a:rPr lang="en" sz="1100">
                <a:solidFill>
                  <a:srgbClr val="000000"/>
                </a:solidFill>
                <a:latin typeface="Arial"/>
                <a:ea typeface="Arial"/>
                <a:cs typeface="Arial"/>
                <a:sym typeface="Arial"/>
              </a:rPr>
              <a:t>. N.p., 08 Jan. 2015. Web. 26 July 2017.</a:t>
            </a:r>
            <a:endParaRPr sz="1100">
              <a:solidFill>
                <a:srgbClr val="000000"/>
              </a:solidFill>
              <a:latin typeface="Arial"/>
              <a:ea typeface="Arial"/>
              <a:cs typeface="Arial"/>
              <a:sym typeface="Arial"/>
            </a:endParaRPr>
          </a:p>
          <a:p>
            <a:pPr indent="-298450" lvl="1" marL="914400" rtl="0" algn="l">
              <a:spcBef>
                <a:spcPts val="0"/>
              </a:spcBef>
              <a:spcAft>
                <a:spcPts val="0"/>
              </a:spcAft>
              <a:buSzPts val="1100"/>
              <a:buFont typeface="Arial"/>
              <a:buChar char="○"/>
            </a:pPr>
            <a:r>
              <a:rPr lang="en" u="sng">
                <a:solidFill>
                  <a:schemeClr val="hlink"/>
                </a:solidFill>
                <a:latin typeface="Arial"/>
                <a:ea typeface="Arial"/>
                <a:cs typeface="Arial"/>
                <a:sym typeface="Arial"/>
                <a:hlinkClick r:id="rId3"/>
              </a:rPr>
              <a:t>http://www.scpr.org/blogs/multiamerican/2013/05/30/13829/how-parents-immigration-status-affects-their-child/</a:t>
            </a:r>
            <a:endParaRPr sz="1100">
              <a:latin typeface="Arial"/>
              <a:ea typeface="Arial"/>
              <a:cs typeface="Arial"/>
              <a:sym typeface="Arial"/>
            </a:endParaRPr>
          </a:p>
          <a:p>
            <a:pPr indent="-298450" lvl="1" marL="914400" rtl="0" algn="l">
              <a:spcBef>
                <a:spcPts val="0"/>
              </a:spcBef>
              <a:spcAft>
                <a:spcPts val="0"/>
              </a:spcAft>
              <a:buSzPts val="1100"/>
              <a:buFont typeface="Arial"/>
              <a:buChar char="○"/>
            </a:pPr>
            <a:r>
              <a:rPr lang="en" sz="1100" u="sng">
                <a:solidFill>
                  <a:schemeClr val="hlink"/>
                </a:solidFill>
                <a:latin typeface="Arial"/>
                <a:ea typeface="Arial"/>
                <a:cs typeface="Arial"/>
                <a:sym typeface="Arial"/>
                <a:hlinkClick r:id="rId4"/>
              </a:rPr>
              <a:t>https://gradpsych.apags.org/pi/families/resources/newsletter/2016/11/immigration-effect.aspx</a:t>
            </a:r>
            <a:endParaRPr sz="1100">
              <a:latin typeface="Arial"/>
              <a:ea typeface="Arial"/>
              <a:cs typeface="Arial"/>
              <a:sym typeface="Arial"/>
            </a:endParaRPr>
          </a:p>
          <a:p>
            <a:pPr indent="-298450" lvl="0" marL="457200" rtl="0" algn="l">
              <a:spcBef>
                <a:spcPts val="0"/>
              </a:spcBef>
              <a:spcAft>
                <a:spcPts val="0"/>
              </a:spcAft>
              <a:buSzPts val="1100"/>
              <a:buFont typeface="Arial"/>
              <a:buChar char="●"/>
            </a:pPr>
            <a:r>
              <a:rPr lang="en" sz="1050">
                <a:solidFill>
                  <a:srgbClr val="000000"/>
                </a:solidFill>
                <a:latin typeface="Arial"/>
                <a:ea typeface="Arial"/>
                <a:cs typeface="Arial"/>
                <a:sym typeface="Arial"/>
              </a:rPr>
              <a:t>Michael Gordon, Mark S. Price and Katie Peraltamgordon@charlotteobserver.com. "Understanding HB2: North Carolina's Newest Law Solidifies State's Role in Defining Discrimination." </a:t>
            </a:r>
            <a:r>
              <a:rPr i="1" lang="en" sz="1050">
                <a:solidFill>
                  <a:srgbClr val="000000"/>
                </a:solidFill>
                <a:latin typeface="Arial"/>
                <a:ea typeface="Arial"/>
                <a:cs typeface="Arial"/>
                <a:sym typeface="Arial"/>
              </a:rPr>
              <a:t>Charlotteobserver</a:t>
            </a:r>
            <a:r>
              <a:rPr lang="en" sz="1050">
                <a:solidFill>
                  <a:srgbClr val="000000"/>
                </a:solidFill>
                <a:latin typeface="Arial"/>
                <a:ea typeface="Arial"/>
                <a:cs typeface="Arial"/>
                <a:sym typeface="Arial"/>
              </a:rPr>
              <a:t>. N.p., 16 Mar. 16. Web. 29 July 2017.</a:t>
            </a:r>
            <a:endParaRPr sz="1050">
              <a:solidFill>
                <a:srgbClr val="000000"/>
              </a:solidFill>
              <a:latin typeface="Arial"/>
              <a:ea typeface="Arial"/>
              <a:cs typeface="Arial"/>
              <a:sym typeface="Arial"/>
            </a:endParaRPr>
          </a:p>
          <a:p>
            <a:pPr indent="-298450" lvl="1" marL="914400" rtl="0" algn="l">
              <a:spcBef>
                <a:spcPts val="0"/>
              </a:spcBef>
              <a:spcAft>
                <a:spcPts val="0"/>
              </a:spcAft>
              <a:buSzPts val="1100"/>
              <a:buFont typeface="Arial"/>
              <a:buChar char="○"/>
            </a:pPr>
            <a:r>
              <a:rPr lang="en" sz="1100" u="sng">
                <a:solidFill>
                  <a:schemeClr val="hlink"/>
                </a:solidFill>
                <a:latin typeface="Arial"/>
                <a:ea typeface="Arial"/>
                <a:cs typeface="Arial"/>
                <a:sym typeface="Arial"/>
                <a:hlinkClick r:id="rId5"/>
              </a:rPr>
              <a:t>http://www.charlotteobserver.com/news/politics-government/article68401147.html</a:t>
            </a:r>
            <a:endParaRPr sz="1100">
              <a:solidFill>
                <a:srgbClr val="000000"/>
              </a:solidFill>
              <a:latin typeface="Arial"/>
              <a:ea typeface="Arial"/>
              <a:cs typeface="Arial"/>
              <a:sym typeface="Arial"/>
            </a:endParaRPr>
          </a:p>
          <a:p>
            <a:pPr indent="-298450" lvl="0" marL="457200" rtl="0" algn="l">
              <a:spcBef>
                <a:spcPts val="0"/>
              </a:spcBef>
              <a:spcAft>
                <a:spcPts val="0"/>
              </a:spcAft>
              <a:buSzPts val="1100"/>
              <a:buFont typeface="Arial"/>
              <a:buChar char="●"/>
            </a:pPr>
            <a:r>
              <a:rPr lang="en" sz="1100">
                <a:solidFill>
                  <a:srgbClr val="000000"/>
                </a:solidFill>
                <a:latin typeface="Arial"/>
                <a:ea typeface="Arial"/>
                <a:cs typeface="Arial"/>
                <a:sym typeface="Arial"/>
              </a:rPr>
              <a:t>Beauchamp, Zack. "Everything You Need to Know about Israel-Palestine." </a:t>
            </a:r>
            <a:r>
              <a:rPr i="1" lang="en" sz="1100">
                <a:solidFill>
                  <a:srgbClr val="000000"/>
                </a:solidFill>
                <a:latin typeface="Arial"/>
                <a:ea typeface="Arial"/>
                <a:cs typeface="Arial"/>
                <a:sym typeface="Arial"/>
              </a:rPr>
              <a:t>Vox</a:t>
            </a:r>
            <a:r>
              <a:rPr lang="en" sz="1100">
                <a:solidFill>
                  <a:srgbClr val="000000"/>
                </a:solidFill>
                <a:latin typeface="Arial"/>
                <a:ea typeface="Arial"/>
                <a:cs typeface="Arial"/>
                <a:sym typeface="Arial"/>
              </a:rPr>
              <a:t>. N.p., 21 Nov. 2014. Web. 28 July 2017.</a:t>
            </a:r>
            <a:endParaRPr sz="1100">
              <a:solidFill>
                <a:srgbClr val="000000"/>
              </a:solidFill>
              <a:latin typeface="Arial"/>
              <a:ea typeface="Arial"/>
              <a:cs typeface="Arial"/>
              <a:sym typeface="Arial"/>
            </a:endParaRPr>
          </a:p>
          <a:p>
            <a:pPr indent="-298450" lvl="1" marL="914400" rtl="0" algn="l">
              <a:spcBef>
                <a:spcPts val="0"/>
              </a:spcBef>
              <a:spcAft>
                <a:spcPts val="0"/>
              </a:spcAft>
              <a:buClr>
                <a:srgbClr val="000000"/>
              </a:buClr>
              <a:buSzPts val="1100"/>
              <a:buFont typeface="Arial"/>
              <a:buChar char="○"/>
            </a:pPr>
            <a:r>
              <a:rPr lang="en" u="sng">
                <a:solidFill>
                  <a:schemeClr val="hlink"/>
                </a:solidFill>
                <a:latin typeface="Arial"/>
                <a:ea typeface="Arial"/>
                <a:cs typeface="Arial"/>
                <a:sym typeface="Arial"/>
                <a:hlinkClick r:id="rId6"/>
              </a:rPr>
              <a:t>https://www.vox.com/cards/israel-palestine</a:t>
            </a:r>
            <a:r>
              <a:rPr lang="en">
                <a:solidFill>
                  <a:srgbClr val="000000"/>
                </a:solidFill>
                <a:latin typeface="Arial"/>
                <a:ea typeface="Arial"/>
                <a:cs typeface="Arial"/>
                <a:sym typeface="Arial"/>
              </a:rPr>
              <a:t> </a:t>
            </a:r>
            <a:endParaRPr>
              <a:solidFill>
                <a:srgbClr val="000000"/>
              </a:solidFill>
              <a:latin typeface="Arial"/>
              <a:ea typeface="Arial"/>
              <a:cs typeface="Arial"/>
              <a:sym typeface="Arial"/>
            </a:endParaRPr>
          </a:p>
          <a:p>
            <a:pPr indent="-298450" lvl="0" marL="457200" rtl="0" algn="l">
              <a:spcBef>
                <a:spcPts val="0"/>
              </a:spcBef>
              <a:spcAft>
                <a:spcPts val="0"/>
              </a:spcAft>
              <a:buSzPts val="1100"/>
              <a:buFont typeface="Arial"/>
              <a:buChar char="●"/>
            </a:pPr>
            <a:r>
              <a:rPr lang="en" sz="1100">
                <a:solidFill>
                  <a:srgbClr val="000000"/>
                </a:solidFill>
                <a:latin typeface="Arial"/>
                <a:ea typeface="Arial"/>
                <a:cs typeface="Arial"/>
                <a:sym typeface="Arial"/>
              </a:rPr>
              <a:t>Admin. "U.S. Role in the Israeli-Palestinian Conflict." </a:t>
            </a:r>
            <a:r>
              <a:rPr i="1" lang="en" sz="1100">
                <a:solidFill>
                  <a:srgbClr val="000000"/>
                </a:solidFill>
                <a:latin typeface="Arial"/>
                <a:ea typeface="Arial"/>
                <a:cs typeface="Arial"/>
                <a:sym typeface="Arial"/>
              </a:rPr>
              <a:t>PBS</a:t>
            </a:r>
            <a:r>
              <a:rPr lang="en" sz="1100">
                <a:solidFill>
                  <a:srgbClr val="000000"/>
                </a:solidFill>
                <a:latin typeface="Arial"/>
                <a:ea typeface="Arial"/>
                <a:cs typeface="Arial"/>
                <a:sym typeface="Arial"/>
              </a:rPr>
              <a:t>. Public Broadcasting Service, n.d. Web. 28 July 2017. </a:t>
            </a:r>
            <a:endParaRPr sz="1100">
              <a:solidFill>
                <a:srgbClr val="000000"/>
              </a:solidFill>
              <a:latin typeface="Arial"/>
              <a:ea typeface="Arial"/>
              <a:cs typeface="Arial"/>
              <a:sym typeface="Arial"/>
            </a:endParaRPr>
          </a:p>
          <a:p>
            <a:pPr indent="-298450" lvl="1" marL="914400" rtl="0" algn="l">
              <a:spcBef>
                <a:spcPts val="0"/>
              </a:spcBef>
              <a:spcAft>
                <a:spcPts val="0"/>
              </a:spcAft>
              <a:buClr>
                <a:srgbClr val="000000"/>
              </a:buClr>
              <a:buSzPts val="1100"/>
              <a:buFont typeface="Arial"/>
              <a:buChar char="○"/>
            </a:pPr>
            <a:r>
              <a:rPr lang="en" u="sng">
                <a:solidFill>
                  <a:schemeClr val="hlink"/>
                </a:solidFill>
                <a:latin typeface="Arial"/>
                <a:ea typeface="Arial"/>
                <a:cs typeface="Arial"/>
                <a:sym typeface="Arial"/>
                <a:hlinkClick r:id="rId7"/>
              </a:rPr>
              <a:t>http://www.pbs.org/newshour/updates/middle_east-jan-june06-us_05-11/</a:t>
            </a:r>
            <a:r>
              <a:rPr lang="en">
                <a:solidFill>
                  <a:srgbClr val="000000"/>
                </a:solidFill>
                <a:latin typeface="Arial"/>
                <a:ea typeface="Arial"/>
                <a:cs typeface="Arial"/>
                <a:sym typeface="Arial"/>
              </a:rPr>
              <a:t> </a:t>
            </a:r>
            <a:endParaRPr>
              <a:solidFill>
                <a:srgbClr val="000000"/>
              </a:solidFill>
              <a:latin typeface="Arial"/>
              <a:ea typeface="Arial"/>
              <a:cs typeface="Arial"/>
              <a:sym typeface="Arial"/>
            </a:endParaRPr>
          </a:p>
          <a:p>
            <a:pPr indent="-298450" lvl="0" marL="457200" rtl="0" algn="l">
              <a:spcBef>
                <a:spcPts val="0"/>
              </a:spcBef>
              <a:spcAft>
                <a:spcPts val="0"/>
              </a:spcAft>
              <a:buSzPts val="1100"/>
              <a:buFont typeface="Arial"/>
              <a:buChar char="●"/>
            </a:pPr>
            <a:r>
              <a:rPr i="1" lang="en" sz="1100">
                <a:solidFill>
                  <a:srgbClr val="000000"/>
                </a:solidFill>
                <a:latin typeface="Arial"/>
                <a:ea typeface="Arial"/>
                <a:cs typeface="Arial"/>
                <a:sym typeface="Arial"/>
              </a:rPr>
              <a:t>U.S. Department of State</a:t>
            </a:r>
            <a:r>
              <a:rPr lang="en" sz="1100">
                <a:solidFill>
                  <a:srgbClr val="000000"/>
                </a:solidFill>
                <a:latin typeface="Arial"/>
                <a:ea typeface="Arial"/>
                <a:cs typeface="Arial"/>
                <a:sym typeface="Arial"/>
              </a:rPr>
              <a:t>. U.S. Department of State, n.d. Web. 28 July 2017	</a:t>
            </a:r>
            <a:endParaRPr sz="1100">
              <a:solidFill>
                <a:srgbClr val="000000"/>
              </a:solidFill>
              <a:latin typeface="Arial"/>
              <a:ea typeface="Arial"/>
              <a:cs typeface="Arial"/>
              <a:sym typeface="Arial"/>
            </a:endParaRPr>
          </a:p>
          <a:p>
            <a:pPr indent="-298450" lvl="1" marL="914400" rtl="0" algn="l">
              <a:spcBef>
                <a:spcPts val="0"/>
              </a:spcBef>
              <a:spcAft>
                <a:spcPts val="0"/>
              </a:spcAft>
              <a:buClr>
                <a:srgbClr val="000000"/>
              </a:buClr>
              <a:buSzPts val="1100"/>
              <a:buFont typeface="Arial"/>
              <a:buChar char="○"/>
            </a:pPr>
            <a:r>
              <a:rPr lang="en" u="sng">
                <a:solidFill>
                  <a:schemeClr val="hlink"/>
                </a:solidFill>
                <a:latin typeface="Arial"/>
                <a:ea typeface="Arial"/>
                <a:cs typeface="Arial"/>
                <a:sym typeface="Arial"/>
                <a:hlinkClick r:id="rId8"/>
              </a:rPr>
              <a:t>https://www.state.gov/r/pa/ei/bgn/</a:t>
            </a:r>
            <a:r>
              <a:rPr lang="en">
                <a:solidFill>
                  <a:srgbClr val="000000"/>
                </a:solidFill>
                <a:latin typeface="Arial"/>
                <a:ea typeface="Arial"/>
                <a:cs typeface="Arial"/>
                <a:sym typeface="Arial"/>
              </a:rPr>
              <a:t> </a:t>
            </a:r>
            <a:endParaRPr>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21"/>
          <p:cNvSpPr txBox="1"/>
          <p:nvPr>
            <p:ph type="title"/>
          </p:nvPr>
        </p:nvSpPr>
        <p:spPr>
          <a:xfrm>
            <a:off x="819150" y="845600"/>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Citation</a:t>
            </a:r>
            <a:endParaRPr/>
          </a:p>
        </p:txBody>
      </p:sp>
      <p:sp>
        <p:nvSpPr>
          <p:cNvPr id="184" name="Google Shape;184;p21"/>
          <p:cNvSpPr txBox="1"/>
          <p:nvPr>
            <p:ph idx="1" type="body"/>
          </p:nvPr>
        </p:nvSpPr>
        <p:spPr>
          <a:xfrm>
            <a:off x="819150" y="1990725"/>
            <a:ext cx="7505700" cy="2448000"/>
          </a:xfrm>
          <a:prstGeom prst="rect">
            <a:avLst/>
          </a:prstGeom>
        </p:spPr>
        <p:txBody>
          <a:bodyPr anchorCtr="0" anchor="t" bIns="91425" lIns="91425" spcFirstLastPara="1" rIns="91425" wrap="square" tIns="91425">
            <a:noAutofit/>
          </a:bodyPr>
          <a:lstStyle/>
          <a:p>
            <a:pPr indent="-311150" lvl="0" marL="457200" rtl="0" algn="l">
              <a:spcBef>
                <a:spcPts val="0"/>
              </a:spcBef>
              <a:spcAft>
                <a:spcPts val="0"/>
              </a:spcAft>
              <a:buSzPts val="1300"/>
              <a:buChar char="●"/>
            </a:pPr>
            <a:r>
              <a:rPr lang="en" sz="1100">
                <a:solidFill>
                  <a:srgbClr val="000000"/>
                </a:solidFill>
                <a:latin typeface="Arial"/>
                <a:ea typeface="Arial"/>
                <a:cs typeface="Arial"/>
                <a:sym typeface="Arial"/>
              </a:rPr>
              <a:t>Booth, William. "Israeli Government to Refugees: Go Back to Africa or Go to Prison." </a:t>
            </a:r>
            <a:r>
              <a:rPr i="1" lang="en" sz="1100">
                <a:solidFill>
                  <a:srgbClr val="000000"/>
                </a:solidFill>
                <a:latin typeface="Arial"/>
                <a:ea typeface="Arial"/>
                <a:cs typeface="Arial"/>
                <a:sym typeface="Arial"/>
              </a:rPr>
              <a:t>The Washington Post</a:t>
            </a:r>
            <a:r>
              <a:rPr lang="en" sz="1100">
                <a:solidFill>
                  <a:srgbClr val="000000"/>
                </a:solidFill>
                <a:latin typeface="Arial"/>
                <a:ea typeface="Arial"/>
                <a:cs typeface="Arial"/>
                <a:sym typeface="Arial"/>
              </a:rPr>
              <a:t>. WP Company, 14 May 2015. Web. 30 July 2017</a:t>
            </a:r>
            <a:endParaRPr sz="1100">
              <a:solidFill>
                <a:srgbClr val="000000"/>
              </a:solidFill>
              <a:latin typeface="Arial"/>
              <a:ea typeface="Arial"/>
              <a:cs typeface="Arial"/>
              <a:sym typeface="Arial"/>
            </a:endParaRPr>
          </a:p>
          <a:p>
            <a:pPr indent="-298450" lvl="1" marL="914400" rtl="0" algn="l">
              <a:spcBef>
                <a:spcPts val="0"/>
              </a:spcBef>
              <a:spcAft>
                <a:spcPts val="0"/>
              </a:spcAft>
              <a:buClr>
                <a:srgbClr val="000000"/>
              </a:buClr>
              <a:buSzPts val="1100"/>
              <a:buFont typeface="Arial"/>
              <a:buChar char="○"/>
            </a:pPr>
            <a:r>
              <a:rPr lang="en" u="sng">
                <a:solidFill>
                  <a:schemeClr val="hlink"/>
                </a:solidFill>
                <a:latin typeface="Arial"/>
                <a:ea typeface="Arial"/>
                <a:cs typeface="Arial"/>
                <a:sym typeface="Arial"/>
                <a:hlinkClick r:id="rId3"/>
              </a:rPr>
              <a:t>https://www.washingtonpost.com/world/middle_east/toughening-its-stance-toward-migrants-israel-pushes-africans-to-leave/2015/05/14/e1637bce-f350-11e4-bca5-21b51bbdf93e_story.html?utm_term=.5d763fd18a6f</a:t>
            </a:r>
            <a:endParaRPr>
              <a:solidFill>
                <a:srgbClr val="000000"/>
              </a:solidFill>
              <a:latin typeface="Arial"/>
              <a:ea typeface="Arial"/>
              <a:cs typeface="Arial"/>
              <a:sym typeface="Arial"/>
            </a:endParaRPr>
          </a:p>
          <a:p>
            <a:pPr indent="0" lvl="0" marL="0" rtl="0" algn="l">
              <a:spcBef>
                <a:spcPts val="1600"/>
              </a:spcBef>
              <a:spcAft>
                <a:spcPts val="0"/>
              </a:spcAft>
              <a:buNone/>
            </a:pPr>
            <a:r>
              <a:t/>
            </a:r>
            <a:endParaRPr>
              <a:solidFill>
                <a:srgbClr val="000000"/>
              </a:solidFill>
              <a:latin typeface="Arial"/>
              <a:ea typeface="Arial"/>
              <a:cs typeface="Arial"/>
              <a:sym typeface="Arial"/>
            </a:endParaRPr>
          </a:p>
          <a:p>
            <a:pPr indent="0" lvl="0" marL="3657600" rtl="0" algn="l">
              <a:spcBef>
                <a:spcPts val="1600"/>
              </a:spcBef>
              <a:spcAft>
                <a:spcPts val="1600"/>
              </a:spcAft>
              <a:buNone/>
            </a:pPr>
            <a:r>
              <a:rPr lang="en">
                <a:solidFill>
                  <a:srgbClr val="000000"/>
                </a:solidFill>
                <a:latin typeface="Arial"/>
                <a:ea typeface="Arial"/>
                <a:cs typeface="Arial"/>
                <a:sym typeface="Arial"/>
              </a:rPr>
              <a:t>					</a:t>
            </a:r>
            <a:endParaRPr>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