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8915" cy="1676400"/>
          </a:xfrm>
          <a:prstGeom prst="rect">
            <a:avLst/>
          </a:prstGeom>
          <a:solidFill>
            <a:schemeClr val="accent1"/>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                                               </a:t>
            </a:r>
            <a:r>
              <a:rPr lang="en-US" sz="3600"/>
              <a:t>Immigrant</a:t>
            </a:r>
            <a:r>
              <a:rPr lang="en-US" sz="3600"/>
              <a:t> Adolescents: Coming Here to Get Set Back</a:t>
            </a:r>
            <a:endParaRPr sz="3600"/>
          </a:p>
          <a:p>
            <a:pPr indent="0" lvl="0" marL="0" marR="0" rtl="0" algn="l">
              <a:spcBef>
                <a:spcPts val="0"/>
              </a:spcBef>
              <a:spcAft>
                <a:spcPts val="0"/>
              </a:spcAft>
              <a:buClr>
                <a:schemeClr val="lt1"/>
              </a:buClr>
              <a:buFont typeface="Arial"/>
              <a:buNone/>
            </a:pPr>
            <a:r>
              <a:rPr lang="en-US" sz="1800"/>
              <a:t>                                                                                                         </a:t>
            </a:r>
            <a:r>
              <a:rPr lang="en-US" sz="2400"/>
              <a:t>          Farleyson Tarley||Hillside New Tech High School</a:t>
            </a:r>
            <a:endParaRPr sz="2400"/>
          </a:p>
        </p:txBody>
      </p:sp>
      <p:sp>
        <p:nvSpPr>
          <p:cNvPr id="30" name="Google Shape;30;p3"/>
          <p:cNvSpPr txBox="1"/>
          <p:nvPr>
            <p:ph idx="1" type="body"/>
          </p:nvPr>
        </p:nvSpPr>
        <p:spPr>
          <a:xfrm>
            <a:off x="348343" y="2133600"/>
            <a:ext cx="6792685"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    Introduction </a:t>
            </a:r>
            <a:endParaRPr b="1" i="0" sz="21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525" y="2950251"/>
            <a:ext cx="6792600" cy="42111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Font typeface="Arial"/>
              <a:buNone/>
            </a:pPr>
            <a:r>
              <a:rPr lang="en-US" sz="2100">
                <a:solidFill>
                  <a:srgbClr val="000000"/>
                </a:solidFill>
              </a:rPr>
              <a:t>How</a:t>
            </a:r>
            <a:r>
              <a:rPr lang="en-US" sz="2100">
                <a:solidFill>
                  <a:srgbClr val="000000"/>
                </a:solidFill>
              </a:rPr>
              <a:t> does the educational gap between first-generation immigrants and U.S. natives affect immigrants’ ability to obtain college degrees?</a:t>
            </a:r>
            <a:endParaRPr sz="2100">
              <a:solidFill>
                <a:srgbClr val="000000"/>
              </a:solidFill>
            </a:endParaRPr>
          </a:p>
          <a:p>
            <a:pPr indent="0" lvl="0" marL="0" marR="0" rtl="0" algn="l">
              <a:spcBef>
                <a:spcPts val="0"/>
              </a:spcBef>
              <a:spcAft>
                <a:spcPts val="0"/>
              </a:spcAft>
              <a:buClr>
                <a:schemeClr val="dk1"/>
              </a:buClr>
              <a:buFont typeface="Arial"/>
              <a:buNone/>
            </a:pPr>
            <a:r>
              <a:t/>
            </a:r>
            <a:endParaRPr sz="2100">
              <a:solidFill>
                <a:srgbClr val="000000"/>
              </a:solidFill>
            </a:endParaRPr>
          </a:p>
          <a:p>
            <a:pPr indent="0" lvl="0" marL="0" marR="0" rtl="0" algn="l">
              <a:spcBef>
                <a:spcPts val="0"/>
              </a:spcBef>
              <a:spcAft>
                <a:spcPts val="0"/>
              </a:spcAft>
              <a:buClr>
                <a:schemeClr val="dk1"/>
              </a:buClr>
              <a:buFont typeface="Arial"/>
              <a:buNone/>
            </a:pPr>
            <a:r>
              <a:rPr lang="en-US" sz="2100">
                <a:solidFill>
                  <a:srgbClr val="000000"/>
                </a:solidFill>
              </a:rPr>
              <a:t>The educational gap between first-generation immigrant students and U.S. native students is obstructing first-generation immigrants from reaching achievements such as a bachelor's degree or higher. U.S.native born  students do not have the issues immigrant students have to go through, which include language barriers and immigration status anxiety. In American schools, teachers speak English and students in the U.S. grow up speaking English. Since immigrants know </a:t>
            </a:r>
            <a:r>
              <a:rPr lang="en-US" sz="2100">
                <a:solidFill>
                  <a:srgbClr val="000000"/>
                </a:solidFill>
              </a:rPr>
              <a:t>their</a:t>
            </a:r>
            <a:r>
              <a:rPr lang="en-US" sz="2100">
                <a:solidFill>
                  <a:srgbClr val="000000"/>
                </a:solidFill>
              </a:rPr>
              <a:t> native language, and not English, it creates a difficult learning environment. Immigration status is also a barrier that </a:t>
            </a:r>
            <a:r>
              <a:rPr lang="en-US" sz="2100">
                <a:solidFill>
                  <a:srgbClr val="000000"/>
                </a:solidFill>
              </a:rPr>
              <a:t>first</a:t>
            </a:r>
            <a:r>
              <a:rPr lang="en-US" sz="2100">
                <a:solidFill>
                  <a:srgbClr val="000000"/>
                </a:solidFill>
              </a:rPr>
              <a:t>-generation students face. Ac</a:t>
            </a:r>
            <a:r>
              <a:rPr lang="en-US" sz="2100">
                <a:solidFill>
                  <a:srgbClr val="000000"/>
                </a:solidFill>
              </a:rPr>
              <a:t>cording to the Pew Research Center, about 3.9 million kindergarten through 12th-grade students in U.S. public and private schools in 2014 were children of unauthorized immigrants. Concern for your family’s status can be a heavy burden to carry with you everyday in school.</a:t>
            </a:r>
            <a:endParaRPr sz="2100"/>
          </a:p>
        </p:txBody>
      </p:sp>
      <p:sp>
        <p:nvSpPr>
          <p:cNvPr id="32" name="Google Shape;32;p3"/>
          <p:cNvSpPr txBox="1"/>
          <p:nvPr>
            <p:ph idx="3" type="body"/>
          </p:nvPr>
        </p:nvSpPr>
        <p:spPr>
          <a:xfrm>
            <a:off x="219505" y="9970075"/>
            <a:ext cx="67926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Background</a:t>
            </a:r>
            <a:endParaRPr b="1" i="0" sz="21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348375" y="10526250"/>
            <a:ext cx="6792600" cy="32376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0"/>
              </a:spcBef>
              <a:spcAft>
                <a:spcPts val="0"/>
              </a:spcAft>
              <a:buNone/>
            </a:pPr>
            <a:r>
              <a:t/>
            </a:r>
            <a:endParaRPr sz="1900"/>
          </a:p>
          <a:p>
            <a:pPr indent="0" lvl="0" marL="0" rtl="0" algn="l">
              <a:lnSpc>
                <a:spcPct val="100000"/>
              </a:lnSpc>
              <a:spcBef>
                <a:spcPts val="0"/>
              </a:spcBef>
              <a:spcAft>
                <a:spcPts val="0"/>
              </a:spcAft>
              <a:buClr>
                <a:schemeClr val="dk1"/>
              </a:buClr>
              <a:buSzPts val="1100"/>
              <a:buFont typeface="Arial"/>
              <a:buNone/>
            </a:pPr>
            <a:r>
              <a:rPr lang="en-US" sz="2100"/>
              <a:t>Since 2014, the educational achievements reached by immigrants are  underwhelming, in comparison to US natives. Immigrant status anxiety is when students may be concerned about the status of their parents. Whether they are documented or undocumented and how long they will stay in the country. </a:t>
            </a:r>
            <a:endParaRPr sz="2100"/>
          </a:p>
          <a:p>
            <a:pPr indent="0" lvl="0" marL="0" rtl="0" algn="l">
              <a:lnSpc>
                <a:spcPct val="100000"/>
              </a:lnSpc>
              <a:spcBef>
                <a:spcPts val="0"/>
              </a:spcBef>
              <a:spcAft>
                <a:spcPts val="0"/>
              </a:spcAft>
              <a:buClr>
                <a:schemeClr val="dk1"/>
              </a:buClr>
              <a:buSzPts val="1100"/>
              <a:buFont typeface="Arial"/>
              <a:buNone/>
            </a:pPr>
            <a:r>
              <a:rPr lang="en-US" sz="2100"/>
              <a:t>The language barrier is also a reason.  Many students are in the class without knowing the language; so, they cannot keep up with the material being taught.</a:t>
            </a:r>
            <a:endParaRPr sz="2100"/>
          </a:p>
          <a:p>
            <a:pPr indent="-361950" lvl="0" marL="457200" rtl="0" algn="l">
              <a:spcBef>
                <a:spcPts val="0"/>
              </a:spcBef>
              <a:spcAft>
                <a:spcPts val="0"/>
              </a:spcAft>
              <a:buSzPts val="2100"/>
              <a:buFont typeface="Times New Roman"/>
              <a:buChar char="●"/>
            </a:pPr>
            <a:r>
              <a:rPr lang="en-US" sz="2100"/>
              <a:t>37% of United States born children vs. 51% immigrants only have a high school education or less.</a:t>
            </a:r>
            <a:endParaRPr sz="2100"/>
          </a:p>
          <a:p>
            <a:pPr indent="-361950" lvl="0" marL="457200" rtl="0" algn="l">
              <a:spcBef>
                <a:spcPts val="0"/>
              </a:spcBef>
              <a:spcAft>
                <a:spcPts val="0"/>
              </a:spcAft>
              <a:buSzPts val="2100"/>
              <a:buFont typeface="Times New Roman"/>
              <a:buChar char="●"/>
            </a:pPr>
            <a:r>
              <a:rPr lang="en-US" sz="2100"/>
              <a:t>31% of United States born children have some college vs. 18% of immigrants. </a:t>
            </a:r>
            <a:endParaRPr sz="2100"/>
          </a:p>
          <a:p>
            <a:pPr indent="-361950" lvl="0" marL="457200" rtl="0" algn="l">
              <a:spcBef>
                <a:spcPts val="0"/>
              </a:spcBef>
              <a:spcAft>
                <a:spcPts val="0"/>
              </a:spcAft>
              <a:buSzPts val="2100"/>
              <a:buFont typeface="Times New Roman"/>
              <a:buChar char="●"/>
            </a:pPr>
            <a:r>
              <a:rPr lang="en-US" sz="2100"/>
              <a:t>32% of the people born in the United States have a bachelor's degree or higher vs. 30% of immigrants</a:t>
            </a:r>
            <a:endParaRPr sz="2100"/>
          </a:p>
          <a:p>
            <a:pPr indent="0" lvl="0" marL="0" rtl="0" algn="l">
              <a:lnSpc>
                <a:spcPct val="100000"/>
              </a:lnSpc>
              <a:spcBef>
                <a:spcPts val="0"/>
              </a:spcBef>
              <a:spcAft>
                <a:spcPts val="0"/>
              </a:spcAft>
              <a:buNone/>
            </a:pPr>
            <a:r>
              <a:t/>
            </a:r>
            <a:endParaRPr sz="2100"/>
          </a:p>
          <a:p>
            <a:pPr indent="0" lvl="0" marL="0" rtl="0" algn="l">
              <a:lnSpc>
                <a:spcPct val="115000"/>
              </a:lnSpc>
              <a:spcBef>
                <a:spcPts val="0"/>
              </a:spcBef>
              <a:spcAft>
                <a:spcPts val="0"/>
              </a:spcAft>
              <a:buClr>
                <a:schemeClr val="dk1"/>
              </a:buClr>
              <a:buSzPts val="1100"/>
              <a:buFont typeface="Arial"/>
              <a:buNone/>
            </a:pPr>
            <a:r>
              <a:t/>
            </a:r>
            <a:endParaRPr sz="2100">
              <a:latin typeface="Arial"/>
              <a:ea typeface="Arial"/>
              <a:cs typeface="Arial"/>
              <a:sym typeface="Arial"/>
            </a:endParaRPr>
          </a:p>
          <a:p>
            <a:pPr indent="0" lvl="0" marL="457200" marR="0" rtl="0" algn="l">
              <a:lnSpc>
                <a:spcPct val="100000"/>
              </a:lnSpc>
              <a:spcBef>
                <a:spcPts val="0"/>
              </a:spcBef>
              <a:spcAft>
                <a:spcPts val="0"/>
              </a:spcAft>
              <a:buNone/>
            </a:pPr>
            <a:r>
              <a:t/>
            </a:r>
            <a:endParaRPr sz="1700"/>
          </a:p>
        </p:txBody>
      </p:sp>
      <p:sp>
        <p:nvSpPr>
          <p:cNvPr id="34" name="Google Shape;34;p3"/>
          <p:cNvSpPr txBox="1"/>
          <p:nvPr>
            <p:ph idx="7" type="body"/>
          </p:nvPr>
        </p:nvSpPr>
        <p:spPr>
          <a:xfrm>
            <a:off x="7576458" y="2133600"/>
            <a:ext cx="6792685"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Data and Results</a:t>
            </a:r>
            <a:endParaRPr b="1" i="0" sz="2100" u="none" cap="none" strike="noStrike">
              <a:solidFill>
                <a:schemeClr val="lt1"/>
              </a:solidFill>
              <a:latin typeface="Arial"/>
              <a:ea typeface="Arial"/>
              <a:cs typeface="Arial"/>
              <a:sym typeface="Arial"/>
            </a:endParaRPr>
          </a:p>
        </p:txBody>
      </p:sp>
      <p:sp>
        <p:nvSpPr>
          <p:cNvPr id="35" name="Google Shape;35;p3"/>
          <p:cNvSpPr txBox="1"/>
          <p:nvPr>
            <p:ph idx="8" type="body"/>
          </p:nvPr>
        </p:nvSpPr>
        <p:spPr>
          <a:xfrm>
            <a:off x="14933500" y="7351825"/>
            <a:ext cx="6346800" cy="32376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lang="en-US" sz="2100"/>
              <a:t>The following are policies that could help immigrant children overcome the barriers that they face. </a:t>
            </a:r>
            <a:endParaRPr sz="2100"/>
          </a:p>
          <a:p>
            <a:pPr indent="-361950" lvl="0" marL="914400" rtl="0" algn="l">
              <a:spcBef>
                <a:spcPts val="0"/>
              </a:spcBef>
              <a:spcAft>
                <a:spcPts val="0"/>
              </a:spcAft>
              <a:buSzPts val="2100"/>
              <a:buChar char="•"/>
            </a:pPr>
            <a:r>
              <a:rPr lang="en-US" sz="2100"/>
              <a:t>Tutors that speak different languages and can help students with classwork.</a:t>
            </a:r>
            <a:endParaRPr sz="2100"/>
          </a:p>
          <a:p>
            <a:pPr indent="-361950" lvl="0" marL="914400" rtl="0" algn="l">
              <a:spcBef>
                <a:spcPts val="0"/>
              </a:spcBef>
              <a:spcAft>
                <a:spcPts val="0"/>
              </a:spcAft>
              <a:buSzPts val="2100"/>
              <a:buChar char="•"/>
            </a:pPr>
            <a:r>
              <a:rPr lang="en-US" sz="2100"/>
              <a:t>Improve English Language Learning classes and the curriculum, so that it benefits all students.</a:t>
            </a:r>
            <a:endParaRPr sz="2100"/>
          </a:p>
          <a:p>
            <a:pPr indent="-361950" lvl="0" marL="914400" rtl="0" algn="l">
              <a:spcBef>
                <a:spcPts val="0"/>
              </a:spcBef>
              <a:spcAft>
                <a:spcPts val="0"/>
              </a:spcAft>
              <a:buSzPts val="2100"/>
              <a:buChar char="•"/>
            </a:pPr>
            <a:r>
              <a:rPr lang="en-US" sz="2100"/>
              <a:t>Mandatory </a:t>
            </a:r>
            <a:r>
              <a:rPr lang="en-US" sz="2100"/>
              <a:t>counseling</a:t>
            </a:r>
            <a:r>
              <a:rPr lang="en-US" sz="2100"/>
              <a:t> sessions </a:t>
            </a:r>
            <a:r>
              <a:rPr lang="en-US" sz="2100"/>
              <a:t>for</a:t>
            </a:r>
            <a:r>
              <a:rPr lang="en-US" sz="2100"/>
              <a:t> students who are suffering from anxiety about their, or </a:t>
            </a:r>
            <a:r>
              <a:rPr lang="en-US" sz="2100"/>
              <a:t>their</a:t>
            </a:r>
            <a:r>
              <a:rPr lang="en-US" sz="2100"/>
              <a:t> families, immigration status.</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t/>
            </a:r>
            <a:endParaRPr sz="2100"/>
          </a:p>
        </p:txBody>
      </p:sp>
      <p:sp>
        <p:nvSpPr>
          <p:cNvPr id="36" name="Google Shape;36;p3"/>
          <p:cNvSpPr txBox="1"/>
          <p:nvPr>
            <p:ph idx="9" type="body"/>
          </p:nvPr>
        </p:nvSpPr>
        <p:spPr>
          <a:xfrm>
            <a:off x="14804572" y="2133600"/>
            <a:ext cx="6792685"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Methodology</a:t>
            </a:r>
            <a:endParaRPr b="1" i="0" sz="2100" u="none" cap="none" strike="noStrike">
              <a:solidFill>
                <a:schemeClr val="lt1"/>
              </a:solidFill>
              <a:latin typeface="Arial"/>
              <a:ea typeface="Arial"/>
              <a:cs typeface="Arial"/>
              <a:sym typeface="Arial"/>
            </a:endParaRPr>
          </a:p>
        </p:txBody>
      </p:sp>
      <p:sp>
        <p:nvSpPr>
          <p:cNvPr id="37" name="Google Shape;37;p3"/>
          <p:cNvSpPr txBox="1"/>
          <p:nvPr>
            <p:ph idx="13" type="body"/>
          </p:nvPr>
        </p:nvSpPr>
        <p:spPr>
          <a:xfrm>
            <a:off x="14933500" y="2808625"/>
            <a:ext cx="6346800" cy="35379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lang="en-US" sz="2100"/>
              <a:t>While conducting research, I used sources from the last five years. The sources I used consisted of, scholarly articles, peer-reviewed journals, and research center data. I used the Pew </a:t>
            </a:r>
            <a:r>
              <a:rPr lang="en-US" sz="2100"/>
              <a:t>Research</a:t>
            </a:r>
            <a:r>
              <a:rPr lang="en-US" sz="2100"/>
              <a:t> center to get the number of immigrant students in K-12 schools. </a:t>
            </a:r>
            <a:endParaRPr sz="2100"/>
          </a:p>
          <a:p>
            <a:pPr indent="0" lvl="0" marL="0" rtl="0" algn="l">
              <a:spcBef>
                <a:spcPts val="0"/>
              </a:spcBef>
              <a:spcAft>
                <a:spcPts val="0"/>
              </a:spcAft>
              <a:buClr>
                <a:schemeClr val="dk1"/>
              </a:buClr>
              <a:buSzPts val="1100"/>
              <a:buFont typeface="Arial"/>
              <a:buNone/>
            </a:pPr>
            <a:r>
              <a:rPr lang="en-US" sz="2100"/>
              <a:t>The other sources I used gave me information and data showing the effects of the different factors that can affect a child’s educational experience. This includes dual-language programs, the immigration status of the child, and anxiety caused when the students are undocumented. </a:t>
            </a:r>
            <a:endParaRPr sz="2100"/>
          </a:p>
          <a:p>
            <a:pPr indent="-566056" lvl="0" marL="654956" marR="0" rtl="0" algn="l">
              <a:spcBef>
                <a:spcPts val="0"/>
              </a:spcBef>
              <a:spcAft>
                <a:spcPts val="0"/>
              </a:spcAft>
              <a:buClr>
                <a:schemeClr val="dk1"/>
              </a:buClr>
              <a:buSzPts val="1400"/>
              <a:buFont typeface="Arial"/>
              <a:buNone/>
            </a:pPr>
            <a:r>
              <a:t/>
            </a:r>
            <a:endParaRPr sz="1800"/>
          </a:p>
        </p:txBody>
      </p:sp>
      <p:sp>
        <p:nvSpPr>
          <p:cNvPr id="38" name="Google Shape;38;p3"/>
          <p:cNvSpPr txBox="1"/>
          <p:nvPr>
            <p:ph idx="14" type="body"/>
          </p:nvPr>
        </p:nvSpPr>
        <p:spPr>
          <a:xfrm>
            <a:off x="14804622" y="6488150"/>
            <a:ext cx="67926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Solutions</a:t>
            </a:r>
            <a:endParaRPr b="1" i="0" sz="2100" u="none" cap="none" strike="noStrike">
              <a:solidFill>
                <a:schemeClr val="lt1"/>
              </a:solidFill>
              <a:latin typeface="Arial"/>
              <a:ea typeface="Arial"/>
              <a:cs typeface="Arial"/>
              <a:sym typeface="Arial"/>
            </a:endParaRPr>
          </a:p>
        </p:txBody>
      </p:sp>
      <p:sp>
        <p:nvSpPr>
          <p:cNvPr id="39" name="Google Shape;39;p3"/>
          <p:cNvSpPr txBox="1"/>
          <p:nvPr>
            <p:ph idx="15" type="body"/>
          </p:nvPr>
        </p:nvSpPr>
        <p:spPr>
          <a:xfrm>
            <a:off x="7576400" y="2864375"/>
            <a:ext cx="6792600" cy="22869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0"/>
              </a:spcBef>
              <a:spcAft>
                <a:spcPts val="0"/>
              </a:spcAft>
              <a:buClr>
                <a:schemeClr val="dk1"/>
              </a:buClr>
              <a:buSzPts val="1100"/>
              <a:buFont typeface="Arial"/>
              <a:buNone/>
            </a:pPr>
            <a:r>
              <a:rPr lang="en-US" sz="2100"/>
              <a:t>In terms of academic success, immigrant children have barriers that lead to them more likely to do less than graduating high school and less likely to acquire a bachelor's degree. There is also research showing how South and East Asians are quicker at learning the english language than most immigrants and immigrants from Mexico have the most </a:t>
            </a:r>
            <a:endParaRPr sz="2100"/>
          </a:p>
          <a:p>
            <a:pPr indent="0" lvl="0" marL="0" rtl="0" algn="l">
              <a:lnSpc>
                <a:spcPct val="100000"/>
              </a:lnSpc>
              <a:spcBef>
                <a:spcPts val="0"/>
              </a:spcBef>
              <a:spcAft>
                <a:spcPts val="0"/>
              </a:spcAft>
              <a:buClr>
                <a:schemeClr val="dk1"/>
              </a:buClr>
              <a:buSzPts val="1100"/>
              <a:buFont typeface="Arial"/>
              <a:buNone/>
            </a:pPr>
            <a:r>
              <a:rPr lang="en-US" sz="2100"/>
              <a:t>Trouble learning it. </a:t>
            </a:r>
            <a:endParaRPr sz="2100"/>
          </a:p>
          <a:p>
            <a:pPr indent="0" lvl="0" marL="0" rtl="0" algn="l">
              <a:lnSpc>
                <a:spcPct val="115000"/>
              </a:lnSpc>
              <a:spcBef>
                <a:spcPts val="0"/>
              </a:spcBef>
              <a:spcAft>
                <a:spcPts val="0"/>
              </a:spcAft>
              <a:buClr>
                <a:schemeClr val="dk1"/>
              </a:buClr>
              <a:buSzPts val="1100"/>
              <a:buFont typeface="Arial"/>
              <a:buNone/>
            </a:pPr>
            <a:r>
              <a:t/>
            </a:r>
            <a:endParaRPr sz="1700"/>
          </a:p>
          <a:p>
            <a:pPr indent="0" lvl="0" marL="0" rtl="0" algn="l">
              <a:spcBef>
                <a:spcPts val="0"/>
              </a:spcBef>
              <a:spcAft>
                <a:spcPts val="0"/>
              </a:spcAft>
              <a:buClr>
                <a:schemeClr val="dk1"/>
              </a:buClr>
              <a:buSzPts val="1100"/>
              <a:buFont typeface="Arial"/>
              <a:buNone/>
            </a:pPr>
            <a:r>
              <a:t/>
            </a:r>
            <a:endParaRPr sz="1700"/>
          </a:p>
        </p:txBody>
      </p:sp>
      <p:pic>
        <p:nvPicPr>
          <p:cNvPr id="40" name="Google Shape;40;p3" title="Points scored"/>
          <p:cNvPicPr preferRelativeResize="0"/>
          <p:nvPr/>
        </p:nvPicPr>
        <p:blipFill>
          <a:blip r:embed="rId3">
            <a:alphaModFix/>
          </a:blip>
          <a:stretch>
            <a:fillRect/>
          </a:stretch>
        </p:blipFill>
        <p:spPr>
          <a:xfrm>
            <a:off x="7401825" y="10921775"/>
            <a:ext cx="7270824" cy="4602559"/>
          </a:xfrm>
          <a:prstGeom prst="rect">
            <a:avLst/>
          </a:prstGeom>
          <a:noFill/>
          <a:ln cap="flat" cmpd="sng" w="76200">
            <a:solidFill>
              <a:schemeClr val="dk2"/>
            </a:solidFill>
            <a:prstDash val="solid"/>
            <a:round/>
            <a:headEnd len="sm" w="sm" type="none"/>
            <a:tailEnd len="sm" w="sm" type="none"/>
          </a:ln>
        </p:spPr>
      </p:pic>
      <p:pic>
        <p:nvPicPr>
          <p:cNvPr id="41" name="Google Shape;41;p3" title="Points scored"/>
          <p:cNvPicPr preferRelativeResize="0"/>
          <p:nvPr/>
        </p:nvPicPr>
        <p:blipFill>
          <a:blip r:embed="rId4">
            <a:alphaModFix/>
          </a:blip>
          <a:stretch>
            <a:fillRect/>
          </a:stretch>
        </p:blipFill>
        <p:spPr>
          <a:xfrm>
            <a:off x="7401900" y="5474275"/>
            <a:ext cx="7270836" cy="4495800"/>
          </a:xfrm>
          <a:prstGeom prst="rect">
            <a:avLst/>
          </a:prstGeom>
          <a:noFill/>
          <a:ln cap="flat" cmpd="sng" w="76200">
            <a:solidFill>
              <a:schemeClr val="dk2"/>
            </a:solidFill>
            <a:prstDash val="solid"/>
            <a:round/>
            <a:headEnd len="sm" w="sm" type="none"/>
            <a:tailEnd len="sm" w="sm" type="none"/>
          </a:ln>
        </p:spPr>
      </p:pic>
      <p:sp>
        <p:nvSpPr>
          <p:cNvPr id="42" name="Google Shape;42;p3"/>
          <p:cNvSpPr txBox="1"/>
          <p:nvPr>
            <p:ph idx="14" type="body"/>
          </p:nvPr>
        </p:nvSpPr>
        <p:spPr>
          <a:xfrm>
            <a:off x="14933497" y="10725275"/>
            <a:ext cx="67926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Conclusion</a:t>
            </a:r>
            <a:endParaRPr b="1" i="0" sz="2100" u="none" cap="none" strike="noStrike">
              <a:solidFill>
                <a:schemeClr val="lt1"/>
              </a:solidFill>
              <a:latin typeface="Arial"/>
              <a:ea typeface="Arial"/>
              <a:cs typeface="Arial"/>
              <a:sym typeface="Arial"/>
            </a:endParaRPr>
          </a:p>
        </p:txBody>
      </p:sp>
      <p:sp>
        <p:nvSpPr>
          <p:cNvPr id="43" name="Google Shape;43;p3"/>
          <p:cNvSpPr txBox="1"/>
          <p:nvPr/>
        </p:nvSpPr>
        <p:spPr>
          <a:xfrm>
            <a:off x="14933025" y="11528500"/>
            <a:ext cx="6535800" cy="3389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sz="2100">
                <a:solidFill>
                  <a:schemeClr val="dk1"/>
                </a:solidFill>
                <a:latin typeface="Times New Roman"/>
                <a:ea typeface="Times New Roman"/>
                <a:cs typeface="Times New Roman"/>
                <a:sym typeface="Times New Roman"/>
              </a:rPr>
              <a:t>While some people could argue that there is no excuse for immigrants not being successful in school, educational barriers immigrants face have to be addressed. The success of students in general depend on many factors that include emotional well-being, and access to resources. We should make sure that all immigrant students who face the language barrier, and immigration status anxiety can succeed. </a:t>
            </a:r>
            <a:endParaRPr sz="21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